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8" r:id="rId3"/>
    <p:sldId id="259" r:id="rId4"/>
    <p:sldId id="260" r:id="rId5"/>
    <p:sldId id="267" r:id="rId6"/>
    <p:sldId id="268" r:id="rId7"/>
    <p:sldId id="266" r:id="rId8"/>
    <p:sldId id="261" r:id="rId9"/>
    <p:sldId id="262" r:id="rId10"/>
    <p:sldId id="263" r:id="rId11"/>
    <p:sldId id="270"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3567" autoAdjust="0"/>
  </p:normalViewPr>
  <p:slideViewPr>
    <p:cSldViewPr snapToGrid="0" snapToObjects="1">
      <p:cViewPr varScale="1">
        <p:scale>
          <a:sx n="68" d="100"/>
          <a:sy n="68" d="100"/>
        </p:scale>
        <p:origin x="792" y="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1F9CA3-105E-4857-9057-6DB6197DA786}" type="datetimeFigureOut">
              <a:rPr lang="en-US" smtClean="0"/>
              <a:t>9/14/2018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2928420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9/14/2018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420872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9/14/2018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1671007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9/14/2018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409515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9/14/2018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1731894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9/14/2018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3958357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9/14/2018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1112282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1F9CA3-105E-4857-9057-6DB6197DA786}" type="datetimeFigureOut">
              <a:rPr lang="en-US" smtClean="0"/>
              <a:t>9/14/2018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28918056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1F9CA3-105E-4857-9057-6DB6197DA786}" type="datetimeFigureOut">
              <a:rPr lang="en-US" smtClean="0"/>
              <a:t>9/14/2018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3901203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1F9CA3-105E-4857-9057-6DB6197DA786}" type="datetimeFigureOut">
              <a:rPr lang="en-US" smtClean="0"/>
              <a:t>9/14/2018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4071665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9/14/2018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3487301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1F9CA3-105E-4857-9057-6DB6197DA786}" type="datetimeFigureOut">
              <a:rPr lang="en-US" smtClean="0"/>
              <a:t>9/14/2018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1203280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1F9CA3-105E-4857-9057-6DB6197DA786}" type="datetimeFigureOut">
              <a:rPr lang="en-US" smtClean="0"/>
              <a:t>9/14/2018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429695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1F9CA3-105E-4857-9057-6DB6197DA786}" type="datetimeFigureOut">
              <a:rPr lang="en-US" smtClean="0"/>
              <a:t>9/14/2018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383686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9/14/2018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19152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9/14/2018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160571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9/14/2018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4225347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1F9CA3-105E-4857-9057-6DB6197DA786}" type="datetimeFigureOut">
              <a:rPr lang="en-US" smtClean="0"/>
              <a:t>9/14/2018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386127745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Times New Roman"/>
              </a:rPr>
              <a:t>Cinema Booking System</a:t>
            </a:r>
          </a:p>
        </p:txBody>
      </p:sp>
      <p:sp>
        <p:nvSpPr>
          <p:cNvPr id="3" name="Subtitle 2"/>
          <p:cNvSpPr>
            <a:spLocks noGrp="1"/>
          </p:cNvSpPr>
          <p:nvPr>
            <p:ph type="subTitle" idx="1"/>
          </p:nvPr>
        </p:nvSpPr>
        <p:spPr/>
        <p:txBody>
          <a:bodyPr>
            <a:normAutofit fontScale="85000" lnSpcReduction="20000"/>
          </a:bodyPr>
          <a:lstStyle/>
          <a:p>
            <a:r>
              <a:rPr lang="en-US" dirty="0">
                <a:latin typeface="+mj-lt"/>
                <a:cs typeface="Times New Roman"/>
              </a:rPr>
              <a:t>Represented by:</a:t>
            </a:r>
          </a:p>
          <a:p>
            <a:r>
              <a:rPr lang="en-US" dirty="0" err="1">
                <a:latin typeface="+mj-lt"/>
                <a:cs typeface="Times New Roman"/>
              </a:rPr>
              <a:t>Ikhbayar</a:t>
            </a:r>
            <a:endParaRPr lang="en-US" dirty="0">
              <a:latin typeface="+mj-lt"/>
              <a:cs typeface="Times New Roman"/>
            </a:endParaRPr>
          </a:p>
          <a:p>
            <a:r>
              <a:rPr lang="en-US" dirty="0" err="1">
                <a:latin typeface="+mj-lt"/>
                <a:cs typeface="Times New Roman"/>
              </a:rPr>
              <a:t>Surenkhuu</a:t>
            </a:r>
            <a:endParaRPr lang="en-US" dirty="0">
              <a:latin typeface="+mj-lt"/>
              <a:cs typeface="Times New Roman"/>
            </a:endParaRPr>
          </a:p>
          <a:p>
            <a:r>
              <a:rPr lang="en-US" dirty="0" err="1">
                <a:latin typeface="+mj-lt"/>
                <a:cs typeface="Times New Roman"/>
              </a:rPr>
              <a:t>Purevdorj</a:t>
            </a:r>
            <a:endParaRPr lang="en-US" dirty="0">
              <a:latin typeface="+mj-lt"/>
              <a:cs typeface="Times New Roman"/>
            </a:endParaRPr>
          </a:p>
        </p:txBody>
      </p:sp>
    </p:spTree>
    <p:extLst>
      <p:ext uri="{BB962C8B-B14F-4D97-AF65-F5344CB8AC3E}">
        <p14:creationId xmlns:p14="http://schemas.microsoft.com/office/powerpoint/2010/main" val="1986911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275" y="107576"/>
            <a:ext cx="8042276" cy="776524"/>
          </a:xfrm>
        </p:spPr>
        <p:txBody>
          <a:bodyPr/>
          <a:lstStyle/>
          <a:p>
            <a:r>
              <a:rPr lang="en-US" dirty="0">
                <a:cs typeface="Times New Roman"/>
              </a:rPr>
              <a:t>Sequence diagram-2</a:t>
            </a:r>
          </a:p>
        </p:txBody>
      </p:sp>
      <p:sp>
        <p:nvSpPr>
          <p:cNvPr id="3" name="Content Placeholder 2"/>
          <p:cNvSpPr>
            <a:spLocks noGrp="1"/>
          </p:cNvSpPr>
          <p:nvPr>
            <p:ph idx="1"/>
          </p:nvPr>
        </p:nvSpPr>
        <p:spPr>
          <a:xfrm>
            <a:off x="2073275" y="853081"/>
            <a:ext cx="8042276" cy="491754"/>
          </a:xfrm>
        </p:spPr>
        <p:txBody>
          <a:bodyPr/>
          <a:lstStyle/>
          <a:p>
            <a:r>
              <a:rPr lang="en-US" dirty="0">
                <a:latin typeface="+mj-lt"/>
                <a:cs typeface="Times New Roman"/>
              </a:rPr>
              <a:t>Member books a movie for particular schedule.</a:t>
            </a:r>
          </a:p>
        </p:txBody>
      </p:sp>
      <p:pic>
        <p:nvPicPr>
          <p:cNvPr id="6" name="Picture 5">
            <a:extLst>
              <a:ext uri="{FF2B5EF4-FFF2-40B4-BE49-F238E27FC236}">
                <a16:creationId xmlns:a16="http://schemas.microsoft.com/office/drawing/2014/main" id="{68DB9385-3556-45CE-832B-57DA70FFFD72}"/>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b="8662"/>
          <a:stretch/>
        </p:blipFill>
        <p:spPr>
          <a:xfrm>
            <a:off x="1408922" y="1221939"/>
            <a:ext cx="10465837" cy="5636061"/>
          </a:xfrm>
          <a:prstGeom prst="rect">
            <a:avLst/>
          </a:prstGeom>
        </p:spPr>
      </p:pic>
    </p:spTree>
    <p:extLst>
      <p:ext uri="{BB962C8B-B14F-4D97-AF65-F5344CB8AC3E}">
        <p14:creationId xmlns:p14="http://schemas.microsoft.com/office/powerpoint/2010/main" val="883199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275" y="107576"/>
            <a:ext cx="8042276" cy="776524"/>
          </a:xfrm>
        </p:spPr>
        <p:txBody>
          <a:bodyPr>
            <a:normAutofit/>
          </a:bodyPr>
          <a:lstStyle/>
          <a:p>
            <a:r>
              <a:rPr lang="en-US" dirty="0"/>
              <a:t>Entity Relationship Diagram</a:t>
            </a:r>
          </a:p>
        </p:txBody>
      </p:sp>
      <p:pic>
        <p:nvPicPr>
          <p:cNvPr id="8" name="Content Placeholder 7">
            <a:extLst>
              <a:ext uri="{FF2B5EF4-FFF2-40B4-BE49-F238E27FC236}">
                <a16:creationId xmlns:a16="http://schemas.microsoft.com/office/drawing/2014/main" id="{4F32AEC3-D31B-4EDA-996F-6F6B392213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5331" y="940619"/>
            <a:ext cx="7660432" cy="6000276"/>
          </a:xfrm>
        </p:spPr>
      </p:pic>
    </p:spTree>
    <p:extLst>
      <p:ext uri="{BB962C8B-B14F-4D97-AF65-F5344CB8AC3E}">
        <p14:creationId xmlns:p14="http://schemas.microsoft.com/office/powerpoint/2010/main" val="3771373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275" y="107576"/>
            <a:ext cx="8042276" cy="770818"/>
          </a:xfrm>
        </p:spPr>
        <p:txBody>
          <a:bodyPr/>
          <a:lstStyle/>
          <a:p>
            <a:r>
              <a:rPr lang="en-US" dirty="0">
                <a:cs typeface="Times New Roman"/>
              </a:rPr>
              <a:t>Factory design</a:t>
            </a:r>
          </a:p>
        </p:txBody>
      </p:sp>
      <p:pic>
        <p:nvPicPr>
          <p:cNvPr id="4" name="Picture 3" descr="Screen Shot 2018-09-12 at 3.04.59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524000" y="1666351"/>
            <a:ext cx="9144000" cy="4303836"/>
          </a:xfrm>
          <a:prstGeom prst="rect">
            <a:avLst/>
          </a:prstGeom>
        </p:spPr>
      </p:pic>
      <p:sp>
        <p:nvSpPr>
          <p:cNvPr id="5" name="TextBox 4"/>
          <p:cNvSpPr txBox="1"/>
          <p:nvPr/>
        </p:nvSpPr>
        <p:spPr>
          <a:xfrm>
            <a:off x="1660966" y="835355"/>
            <a:ext cx="8765789" cy="830997"/>
          </a:xfrm>
          <a:prstGeom prst="rect">
            <a:avLst/>
          </a:prstGeom>
          <a:noFill/>
        </p:spPr>
        <p:txBody>
          <a:bodyPr wrap="square" rtlCol="0">
            <a:spAutoFit/>
          </a:bodyPr>
          <a:lstStyle/>
          <a:p>
            <a:r>
              <a:rPr lang="en-US" sz="2400" dirty="0">
                <a:latin typeface="+mj-lt"/>
                <a:cs typeface="Times New Roman"/>
              </a:rPr>
              <a:t>It creates an instance of movie, hall, and schedule classes </a:t>
            </a:r>
          </a:p>
          <a:p>
            <a:r>
              <a:rPr lang="en-US" sz="2400" dirty="0">
                <a:latin typeface="+mj-lt"/>
                <a:cs typeface="Times New Roman"/>
              </a:rPr>
              <a:t>which are package level classes.</a:t>
            </a:r>
          </a:p>
        </p:txBody>
      </p:sp>
    </p:spTree>
    <p:extLst>
      <p:ext uri="{BB962C8B-B14F-4D97-AF65-F5344CB8AC3E}">
        <p14:creationId xmlns:p14="http://schemas.microsoft.com/office/powerpoint/2010/main" val="1906443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275" y="2448572"/>
            <a:ext cx="8042276" cy="1336956"/>
          </a:xfrm>
        </p:spPr>
        <p:txBody>
          <a:bodyPr>
            <a:normAutofit/>
          </a:bodyPr>
          <a:lstStyle/>
          <a:p>
            <a:r>
              <a:rPr lang="en-US" sz="4400" dirty="0">
                <a:cs typeface="Times New Roman"/>
              </a:rPr>
              <a:t>Thank you for attention!</a:t>
            </a:r>
          </a:p>
        </p:txBody>
      </p:sp>
    </p:spTree>
    <p:extLst>
      <p:ext uri="{BB962C8B-B14F-4D97-AF65-F5344CB8AC3E}">
        <p14:creationId xmlns:p14="http://schemas.microsoft.com/office/powerpoint/2010/main" val="2935001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7EFE5-F011-4D93-98A9-9B1701022684}"/>
              </a:ext>
            </a:extLst>
          </p:cNvPr>
          <p:cNvSpPr>
            <a:spLocks noGrp="1"/>
          </p:cNvSpPr>
          <p:nvPr>
            <p:ph type="title"/>
          </p:nvPr>
        </p:nvSpPr>
        <p:spPr/>
        <p:txBody>
          <a:bodyPr/>
          <a:lstStyle/>
          <a:p>
            <a:r>
              <a:rPr lang="en-US" b="1" dirty="0">
                <a:solidFill>
                  <a:schemeClr val="accent1">
                    <a:lumMod val="75000"/>
                  </a:schemeClr>
                </a:solidFill>
                <a:cs typeface="Times New Roman"/>
              </a:rPr>
              <a:t>Overview</a:t>
            </a:r>
          </a:p>
        </p:txBody>
      </p:sp>
      <p:sp>
        <p:nvSpPr>
          <p:cNvPr id="3" name="Content Placeholder 2">
            <a:extLst>
              <a:ext uri="{FF2B5EF4-FFF2-40B4-BE49-F238E27FC236}">
                <a16:creationId xmlns:a16="http://schemas.microsoft.com/office/drawing/2014/main" id="{887FCBFC-D0FB-4957-999D-0C0D7AC0F296}"/>
              </a:ext>
            </a:extLst>
          </p:cNvPr>
          <p:cNvSpPr>
            <a:spLocks noGrp="1"/>
          </p:cNvSpPr>
          <p:nvPr>
            <p:ph idx="1"/>
          </p:nvPr>
        </p:nvSpPr>
        <p:spPr/>
        <p:txBody>
          <a:bodyPr>
            <a:normAutofit/>
          </a:bodyPr>
          <a:lstStyle/>
          <a:p>
            <a:pPr marL="0" indent="0" algn="just">
              <a:lnSpc>
                <a:spcPct val="150000"/>
              </a:lnSpc>
              <a:buNone/>
            </a:pPr>
            <a:r>
              <a:rPr lang="en-US" sz="2800" dirty="0">
                <a:latin typeface="+mj-lt"/>
                <a:cs typeface="Times New Roman"/>
              </a:rPr>
              <a:t>Cinema booking system is responsible for getting clients booking movies on the internet. Since, it reduces the long line that occurs when people getting ticket in the movie theater. Also, it’s one of the ways that increases benefits of the movie theater.</a:t>
            </a:r>
          </a:p>
        </p:txBody>
      </p:sp>
    </p:spTree>
    <p:extLst>
      <p:ext uri="{BB962C8B-B14F-4D97-AF65-F5344CB8AC3E}">
        <p14:creationId xmlns:p14="http://schemas.microsoft.com/office/powerpoint/2010/main" val="2566293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943BC-17B3-4D2F-A56E-2A90BABA858D}"/>
              </a:ext>
            </a:extLst>
          </p:cNvPr>
          <p:cNvSpPr>
            <a:spLocks noGrp="1"/>
          </p:cNvSpPr>
          <p:nvPr>
            <p:ph type="title"/>
          </p:nvPr>
        </p:nvSpPr>
        <p:spPr/>
        <p:txBody>
          <a:bodyPr/>
          <a:lstStyle/>
          <a:p>
            <a:r>
              <a:rPr lang="en-US" b="1" dirty="0">
                <a:solidFill>
                  <a:schemeClr val="accent1">
                    <a:lumMod val="75000"/>
                  </a:schemeClr>
                </a:solidFill>
                <a:cs typeface="Times New Roman"/>
              </a:rPr>
              <a:t>Technologies</a:t>
            </a:r>
          </a:p>
        </p:txBody>
      </p:sp>
      <p:sp>
        <p:nvSpPr>
          <p:cNvPr id="3" name="Content Placeholder 2">
            <a:extLst>
              <a:ext uri="{FF2B5EF4-FFF2-40B4-BE49-F238E27FC236}">
                <a16:creationId xmlns:a16="http://schemas.microsoft.com/office/drawing/2014/main" id="{188D9606-4E93-48A6-ADA3-70EB36E31BA6}"/>
              </a:ext>
            </a:extLst>
          </p:cNvPr>
          <p:cNvSpPr>
            <a:spLocks noGrp="1"/>
          </p:cNvSpPr>
          <p:nvPr>
            <p:ph idx="1"/>
          </p:nvPr>
        </p:nvSpPr>
        <p:spPr/>
        <p:txBody>
          <a:bodyPr/>
          <a:lstStyle/>
          <a:p>
            <a:r>
              <a:rPr lang="en-US" dirty="0">
                <a:latin typeface="+mj-lt"/>
                <a:cs typeface="Times New Roman"/>
              </a:rPr>
              <a:t>Derby</a:t>
            </a:r>
          </a:p>
          <a:p>
            <a:r>
              <a:rPr lang="en-US" dirty="0">
                <a:latin typeface="+mj-lt"/>
                <a:cs typeface="Times New Roman"/>
              </a:rPr>
              <a:t>Java FX</a:t>
            </a:r>
          </a:p>
          <a:p>
            <a:r>
              <a:rPr lang="en-US" dirty="0">
                <a:latin typeface="+mj-lt"/>
                <a:cs typeface="Times New Roman"/>
              </a:rPr>
              <a:t>Star UML</a:t>
            </a:r>
          </a:p>
          <a:p>
            <a:r>
              <a:rPr lang="en-US" dirty="0" err="1">
                <a:latin typeface="+mj-lt"/>
                <a:cs typeface="Times New Roman"/>
              </a:rPr>
              <a:t>Git</a:t>
            </a:r>
            <a:endParaRPr lang="en-US" dirty="0">
              <a:latin typeface="+mj-lt"/>
              <a:cs typeface="Times New Roman"/>
            </a:endParaRPr>
          </a:p>
          <a:p>
            <a:endParaRPr lang="en-US" dirty="0">
              <a:latin typeface="+mj-lt"/>
              <a:cs typeface="Times New Roman"/>
            </a:endParaRPr>
          </a:p>
        </p:txBody>
      </p:sp>
    </p:spTree>
    <p:extLst>
      <p:ext uri="{BB962C8B-B14F-4D97-AF65-F5344CB8AC3E}">
        <p14:creationId xmlns:p14="http://schemas.microsoft.com/office/powerpoint/2010/main" val="3960770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3665A-363B-4566-9DAC-AB14A8FBB330}"/>
              </a:ext>
            </a:extLst>
          </p:cNvPr>
          <p:cNvSpPr>
            <a:spLocks noGrp="1"/>
          </p:cNvSpPr>
          <p:nvPr>
            <p:ph type="title"/>
          </p:nvPr>
        </p:nvSpPr>
        <p:spPr>
          <a:xfrm>
            <a:off x="2073275" y="107577"/>
            <a:ext cx="8042276" cy="676907"/>
          </a:xfrm>
        </p:spPr>
        <p:txBody>
          <a:bodyPr>
            <a:normAutofit fontScale="90000"/>
          </a:bodyPr>
          <a:lstStyle/>
          <a:p>
            <a:r>
              <a:rPr lang="en-US" dirty="0">
                <a:cs typeface="Times New Roman"/>
              </a:rPr>
              <a:t>Feature</a:t>
            </a:r>
          </a:p>
        </p:txBody>
      </p:sp>
      <p:graphicFrame>
        <p:nvGraphicFramePr>
          <p:cNvPr id="5" name="Content Placeholder 4">
            <a:extLst>
              <a:ext uri="{FF2B5EF4-FFF2-40B4-BE49-F238E27FC236}">
                <a16:creationId xmlns:a16="http://schemas.microsoft.com/office/drawing/2014/main" id="{8A722C56-1022-435F-8B59-016CE59C5FD8}"/>
              </a:ext>
            </a:extLst>
          </p:cNvPr>
          <p:cNvGraphicFramePr>
            <a:graphicFrameLocks noGrp="1"/>
          </p:cNvGraphicFramePr>
          <p:nvPr>
            <p:ph idx="1"/>
            <p:extLst>
              <p:ext uri="{D42A27DB-BD31-4B8C-83A1-F6EECF244321}">
                <p14:modId xmlns:p14="http://schemas.microsoft.com/office/powerpoint/2010/main" val="2391451608"/>
              </p:ext>
            </p:extLst>
          </p:nvPr>
        </p:nvGraphicFramePr>
        <p:xfrm>
          <a:off x="1630827" y="784483"/>
          <a:ext cx="9350851" cy="5749481"/>
        </p:xfrm>
        <a:graphic>
          <a:graphicData uri="http://schemas.openxmlformats.org/drawingml/2006/table">
            <a:tbl>
              <a:tblPr firstRow="1" bandRow="1">
                <a:tableStyleId>{69012ECD-51FC-41F1-AA8D-1B2483CD663E}</a:tableStyleId>
              </a:tblPr>
              <a:tblGrid>
                <a:gridCol w="439302">
                  <a:extLst>
                    <a:ext uri="{9D8B030D-6E8A-4147-A177-3AD203B41FA5}">
                      <a16:colId xmlns:a16="http://schemas.microsoft.com/office/drawing/2014/main" val="1177503950"/>
                    </a:ext>
                  </a:extLst>
                </a:gridCol>
                <a:gridCol w="2433123">
                  <a:extLst>
                    <a:ext uri="{9D8B030D-6E8A-4147-A177-3AD203B41FA5}">
                      <a16:colId xmlns:a16="http://schemas.microsoft.com/office/drawing/2014/main" val="874060562"/>
                    </a:ext>
                  </a:extLst>
                </a:gridCol>
                <a:gridCol w="6478426">
                  <a:extLst>
                    <a:ext uri="{9D8B030D-6E8A-4147-A177-3AD203B41FA5}">
                      <a16:colId xmlns:a16="http://schemas.microsoft.com/office/drawing/2014/main" val="3807225242"/>
                    </a:ext>
                  </a:extLst>
                </a:gridCol>
              </a:tblGrid>
              <a:tr h="392236">
                <a:tc>
                  <a:txBody>
                    <a:bodyPr/>
                    <a:lstStyle/>
                    <a:p>
                      <a:r>
                        <a:rPr lang="en-US" sz="1800" dirty="0">
                          <a:solidFill>
                            <a:sysClr val="windowText" lastClr="000000"/>
                          </a:solidFill>
                          <a:latin typeface="+mj-lt"/>
                          <a:cs typeface="Times New Roman"/>
                        </a:rPr>
                        <a:t>#</a:t>
                      </a:r>
                    </a:p>
                  </a:txBody>
                  <a:tcPr marL="68580" marR="68580">
                    <a:solidFill>
                      <a:schemeClr val="bg1"/>
                    </a:solidFill>
                  </a:tcPr>
                </a:tc>
                <a:tc>
                  <a:txBody>
                    <a:bodyPr/>
                    <a:lstStyle/>
                    <a:p>
                      <a:r>
                        <a:rPr lang="en-US" sz="1800" dirty="0">
                          <a:solidFill>
                            <a:sysClr val="windowText" lastClr="000000"/>
                          </a:solidFill>
                          <a:latin typeface="+mj-lt"/>
                          <a:cs typeface="Times New Roman"/>
                        </a:rPr>
                        <a:t>Class</a:t>
                      </a:r>
                    </a:p>
                  </a:txBody>
                  <a:tcPr marL="68580" marR="68580">
                    <a:solidFill>
                      <a:schemeClr val="bg1"/>
                    </a:solidFill>
                  </a:tcPr>
                </a:tc>
                <a:tc>
                  <a:txBody>
                    <a:bodyPr/>
                    <a:lstStyle/>
                    <a:p>
                      <a:r>
                        <a:rPr lang="en-US" sz="1800" dirty="0">
                          <a:solidFill>
                            <a:sysClr val="windowText" lastClr="000000"/>
                          </a:solidFill>
                          <a:latin typeface="+mj-lt"/>
                          <a:cs typeface="Times New Roman"/>
                        </a:rPr>
                        <a:t>Description</a:t>
                      </a:r>
                    </a:p>
                  </a:txBody>
                  <a:tcPr marL="68580" marR="68580">
                    <a:solidFill>
                      <a:schemeClr val="bg1"/>
                    </a:solidFill>
                  </a:tcPr>
                </a:tc>
                <a:extLst>
                  <a:ext uri="{0D108BD9-81ED-4DB2-BD59-A6C34878D82A}">
                    <a16:rowId xmlns:a16="http://schemas.microsoft.com/office/drawing/2014/main" val="3084104159"/>
                  </a:ext>
                </a:extLst>
              </a:tr>
              <a:tr h="677010">
                <a:tc>
                  <a:txBody>
                    <a:bodyPr/>
                    <a:lstStyle/>
                    <a:p>
                      <a:r>
                        <a:rPr lang="en-US" sz="1800" dirty="0">
                          <a:latin typeface="+mj-lt"/>
                          <a:cs typeface="Times New Roman"/>
                        </a:rPr>
                        <a:t>1</a:t>
                      </a:r>
                    </a:p>
                  </a:txBody>
                  <a:tcPr marL="68580" marR="68580">
                    <a:solidFill>
                      <a:schemeClr val="bg1"/>
                    </a:solidFill>
                  </a:tcPr>
                </a:tc>
                <a:tc>
                  <a:txBody>
                    <a:bodyPr/>
                    <a:lstStyle/>
                    <a:p>
                      <a:r>
                        <a:rPr lang="en-US" sz="1800" dirty="0">
                          <a:latin typeface="+mj-lt"/>
                          <a:cs typeface="Times New Roman"/>
                        </a:rPr>
                        <a:t>Person</a:t>
                      </a:r>
                    </a:p>
                  </a:txBody>
                  <a:tcPr marL="68580" marR="68580">
                    <a:solidFill>
                      <a:schemeClr val="bg1"/>
                    </a:solidFill>
                  </a:tcPr>
                </a:tc>
                <a:tc>
                  <a:txBody>
                    <a:bodyPr/>
                    <a:lstStyle/>
                    <a:p>
                      <a:r>
                        <a:rPr lang="en-US" sz="1800" dirty="0">
                          <a:latin typeface="+mj-lt"/>
                          <a:cs typeface="Times New Roman"/>
                        </a:rPr>
                        <a:t>It implements from</a:t>
                      </a:r>
                      <a:r>
                        <a:rPr lang="en-US" sz="1800" baseline="0" dirty="0">
                          <a:latin typeface="+mj-lt"/>
                          <a:cs typeface="Times New Roman"/>
                        </a:rPr>
                        <a:t> “</a:t>
                      </a:r>
                      <a:r>
                        <a:rPr lang="en-US" sz="1800" baseline="0" dirty="0" err="1">
                          <a:latin typeface="+mj-lt"/>
                          <a:cs typeface="Times New Roman"/>
                        </a:rPr>
                        <a:t>iPerson</a:t>
                      </a:r>
                      <a:r>
                        <a:rPr lang="en-US" sz="1800" baseline="0" dirty="0">
                          <a:latin typeface="+mj-lt"/>
                          <a:cs typeface="Times New Roman"/>
                        </a:rPr>
                        <a:t>” interface and generates Member and Staff classes.</a:t>
                      </a:r>
                      <a:endParaRPr lang="en-US" sz="1800" dirty="0">
                        <a:latin typeface="+mj-lt"/>
                        <a:cs typeface="Times New Roman"/>
                      </a:endParaRPr>
                    </a:p>
                  </a:txBody>
                  <a:tcPr marL="68580" marR="68580">
                    <a:solidFill>
                      <a:schemeClr val="bg1"/>
                    </a:solidFill>
                  </a:tcPr>
                </a:tc>
                <a:extLst>
                  <a:ext uri="{0D108BD9-81ED-4DB2-BD59-A6C34878D82A}">
                    <a16:rowId xmlns:a16="http://schemas.microsoft.com/office/drawing/2014/main" val="10001"/>
                  </a:ext>
                </a:extLst>
              </a:tr>
              <a:tr h="677010">
                <a:tc>
                  <a:txBody>
                    <a:bodyPr/>
                    <a:lstStyle/>
                    <a:p>
                      <a:r>
                        <a:rPr lang="en-US" sz="1800" dirty="0">
                          <a:latin typeface="+mj-lt"/>
                          <a:cs typeface="Times New Roman"/>
                        </a:rPr>
                        <a:t>2</a:t>
                      </a:r>
                    </a:p>
                  </a:txBody>
                  <a:tcPr marL="68580" marR="68580">
                    <a:solidFill>
                      <a:schemeClr val="bg1"/>
                    </a:solidFill>
                  </a:tcPr>
                </a:tc>
                <a:tc>
                  <a:txBody>
                    <a:bodyPr/>
                    <a:lstStyle/>
                    <a:p>
                      <a:r>
                        <a:rPr lang="en-US" sz="1800" dirty="0">
                          <a:latin typeface="+mj-lt"/>
                          <a:cs typeface="Times New Roman"/>
                        </a:rPr>
                        <a:t>Member</a:t>
                      </a:r>
                    </a:p>
                  </a:txBody>
                  <a:tcPr marL="68580" marR="6858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j-lt"/>
                          <a:cs typeface="Times New Roman"/>
                        </a:rPr>
                        <a:t>Member is a person who booking movie in the system.</a:t>
                      </a:r>
                    </a:p>
                    <a:p>
                      <a:endParaRPr lang="en-US" sz="1800" dirty="0">
                        <a:latin typeface="+mj-lt"/>
                        <a:cs typeface="Times New Roman"/>
                      </a:endParaRPr>
                    </a:p>
                  </a:txBody>
                  <a:tcPr marL="68580" marR="68580">
                    <a:solidFill>
                      <a:schemeClr val="bg1"/>
                    </a:solidFill>
                  </a:tcPr>
                </a:tc>
                <a:extLst>
                  <a:ext uri="{0D108BD9-81ED-4DB2-BD59-A6C34878D82A}">
                    <a16:rowId xmlns:a16="http://schemas.microsoft.com/office/drawing/2014/main" val="3194189151"/>
                  </a:ext>
                </a:extLst>
              </a:tr>
              <a:tr h="677010">
                <a:tc>
                  <a:txBody>
                    <a:bodyPr/>
                    <a:lstStyle/>
                    <a:p>
                      <a:r>
                        <a:rPr lang="en-US" sz="1800" dirty="0">
                          <a:latin typeface="+mj-lt"/>
                          <a:cs typeface="Times New Roman"/>
                        </a:rPr>
                        <a:t>4</a:t>
                      </a:r>
                    </a:p>
                  </a:txBody>
                  <a:tcPr marL="68580" marR="68580">
                    <a:solidFill>
                      <a:schemeClr val="bg1"/>
                    </a:solidFill>
                  </a:tcPr>
                </a:tc>
                <a:tc>
                  <a:txBody>
                    <a:bodyPr/>
                    <a:lstStyle/>
                    <a:p>
                      <a:r>
                        <a:rPr lang="en-US" sz="1800" dirty="0">
                          <a:latin typeface="+mj-lt"/>
                          <a:cs typeface="Times New Roman"/>
                        </a:rPr>
                        <a:t>Staff</a:t>
                      </a:r>
                    </a:p>
                  </a:txBody>
                  <a:tcPr marL="68580" marR="68580">
                    <a:solidFill>
                      <a:schemeClr val="bg1"/>
                    </a:solidFill>
                  </a:tcPr>
                </a:tc>
                <a:tc>
                  <a:txBody>
                    <a:bodyPr/>
                    <a:lstStyle/>
                    <a:p>
                      <a:r>
                        <a:rPr lang="en-US" sz="1800" dirty="0">
                          <a:latin typeface="+mj-lt"/>
                          <a:cs typeface="Times New Roman"/>
                        </a:rPr>
                        <a:t>Staff is a person who manages the movie, schedule, and hall. For example, add, update, or delete movies.</a:t>
                      </a:r>
                    </a:p>
                  </a:txBody>
                  <a:tcPr marL="68580" marR="68580">
                    <a:solidFill>
                      <a:schemeClr val="bg1"/>
                    </a:solidFill>
                  </a:tcPr>
                </a:tc>
                <a:extLst>
                  <a:ext uri="{0D108BD9-81ED-4DB2-BD59-A6C34878D82A}">
                    <a16:rowId xmlns:a16="http://schemas.microsoft.com/office/drawing/2014/main" val="10003"/>
                  </a:ext>
                </a:extLst>
              </a:tr>
              <a:tr h="677010">
                <a:tc>
                  <a:txBody>
                    <a:bodyPr/>
                    <a:lstStyle/>
                    <a:p>
                      <a:r>
                        <a:rPr lang="en-US" sz="1800" dirty="0">
                          <a:latin typeface="+mj-lt"/>
                          <a:cs typeface="Times New Roman"/>
                        </a:rPr>
                        <a:t>2</a:t>
                      </a:r>
                    </a:p>
                  </a:txBody>
                  <a:tcPr marL="68580" marR="68580">
                    <a:solidFill>
                      <a:schemeClr val="bg1"/>
                    </a:solidFill>
                  </a:tcPr>
                </a:tc>
                <a:tc>
                  <a:txBody>
                    <a:bodyPr/>
                    <a:lstStyle/>
                    <a:p>
                      <a:r>
                        <a:rPr lang="en-US" sz="1800" dirty="0">
                          <a:latin typeface="+mj-lt"/>
                          <a:cs typeface="Times New Roman"/>
                        </a:rPr>
                        <a:t>Movie</a:t>
                      </a:r>
                    </a:p>
                  </a:txBody>
                  <a:tcPr marL="68580" marR="68580">
                    <a:solidFill>
                      <a:schemeClr val="bg1"/>
                    </a:solidFill>
                  </a:tcPr>
                </a:tc>
                <a:tc>
                  <a:txBody>
                    <a:bodyPr/>
                    <a:lstStyle/>
                    <a:p>
                      <a:r>
                        <a:rPr lang="en-US" sz="1800" dirty="0">
                          <a:latin typeface="+mj-lt"/>
                          <a:cs typeface="Times New Roman"/>
                        </a:rPr>
                        <a:t>It will presents in the hall. Which has a name, rate, type, during time, and released date.</a:t>
                      </a:r>
                    </a:p>
                  </a:txBody>
                  <a:tcPr marL="68580" marR="68580">
                    <a:solidFill>
                      <a:schemeClr val="bg1"/>
                    </a:solidFill>
                  </a:tcPr>
                </a:tc>
                <a:extLst>
                  <a:ext uri="{0D108BD9-81ED-4DB2-BD59-A6C34878D82A}">
                    <a16:rowId xmlns:a16="http://schemas.microsoft.com/office/drawing/2014/main" val="3722609426"/>
                  </a:ext>
                </a:extLst>
              </a:tr>
              <a:tr h="392236">
                <a:tc>
                  <a:txBody>
                    <a:bodyPr/>
                    <a:lstStyle/>
                    <a:p>
                      <a:r>
                        <a:rPr lang="en-US" sz="1800" dirty="0">
                          <a:latin typeface="+mj-lt"/>
                          <a:cs typeface="Times New Roman"/>
                        </a:rPr>
                        <a:t>3</a:t>
                      </a:r>
                    </a:p>
                  </a:txBody>
                  <a:tcPr marL="68580" marR="68580">
                    <a:solidFill>
                      <a:schemeClr val="bg1"/>
                    </a:solidFill>
                  </a:tcPr>
                </a:tc>
                <a:tc>
                  <a:txBody>
                    <a:bodyPr/>
                    <a:lstStyle/>
                    <a:p>
                      <a:r>
                        <a:rPr lang="en-US" sz="1800" dirty="0">
                          <a:latin typeface="+mj-lt"/>
                          <a:cs typeface="Times New Roman"/>
                        </a:rPr>
                        <a:t>Schedule</a:t>
                      </a:r>
                    </a:p>
                  </a:txBody>
                  <a:tcPr marL="68580" marR="68580">
                    <a:solidFill>
                      <a:schemeClr val="bg1"/>
                    </a:solidFill>
                  </a:tcPr>
                </a:tc>
                <a:tc>
                  <a:txBody>
                    <a:bodyPr/>
                    <a:lstStyle/>
                    <a:p>
                      <a:r>
                        <a:rPr lang="en-US" sz="1800" dirty="0">
                          <a:latin typeface="+mj-lt"/>
                          <a:cs typeface="Times New Roman"/>
                        </a:rPr>
                        <a:t>This class shows the all possible schedules of the one movie</a:t>
                      </a:r>
                    </a:p>
                  </a:txBody>
                  <a:tcPr marL="68580" marR="68580">
                    <a:solidFill>
                      <a:schemeClr val="bg1"/>
                    </a:solidFill>
                  </a:tcPr>
                </a:tc>
                <a:extLst>
                  <a:ext uri="{0D108BD9-81ED-4DB2-BD59-A6C34878D82A}">
                    <a16:rowId xmlns:a16="http://schemas.microsoft.com/office/drawing/2014/main" val="1306356445"/>
                  </a:ext>
                </a:extLst>
              </a:tr>
              <a:tr h="392236">
                <a:tc>
                  <a:txBody>
                    <a:bodyPr/>
                    <a:lstStyle/>
                    <a:p>
                      <a:r>
                        <a:rPr lang="en-US" sz="1800" dirty="0">
                          <a:latin typeface="+mj-lt"/>
                          <a:cs typeface="Times New Roman"/>
                        </a:rPr>
                        <a:t>5</a:t>
                      </a:r>
                    </a:p>
                  </a:txBody>
                  <a:tcPr marL="68580" marR="68580">
                    <a:solidFill>
                      <a:schemeClr val="bg1"/>
                    </a:solidFill>
                  </a:tcPr>
                </a:tc>
                <a:tc>
                  <a:txBody>
                    <a:bodyPr/>
                    <a:lstStyle/>
                    <a:p>
                      <a:r>
                        <a:rPr lang="en-US" sz="1800" dirty="0">
                          <a:latin typeface="+mj-lt"/>
                          <a:cs typeface="Times New Roman"/>
                        </a:rPr>
                        <a:t>Hall</a:t>
                      </a:r>
                    </a:p>
                  </a:txBody>
                  <a:tcPr marL="68580" marR="68580">
                    <a:solidFill>
                      <a:schemeClr val="bg1"/>
                    </a:solidFill>
                  </a:tcPr>
                </a:tc>
                <a:tc>
                  <a:txBody>
                    <a:bodyPr/>
                    <a:lstStyle/>
                    <a:p>
                      <a:r>
                        <a:rPr lang="en-US" sz="1800" dirty="0">
                          <a:latin typeface="+mj-lt"/>
                          <a:cs typeface="Times New Roman"/>
                        </a:rPr>
                        <a:t>Represents room and seats which represents the movies</a:t>
                      </a:r>
                    </a:p>
                  </a:txBody>
                  <a:tcPr marL="68580" marR="68580">
                    <a:solidFill>
                      <a:schemeClr val="bg1"/>
                    </a:solidFill>
                  </a:tcPr>
                </a:tc>
                <a:extLst>
                  <a:ext uri="{0D108BD9-81ED-4DB2-BD59-A6C34878D82A}">
                    <a16:rowId xmlns:a16="http://schemas.microsoft.com/office/drawing/2014/main" val="260238085"/>
                  </a:ext>
                </a:extLst>
              </a:tr>
              <a:tr h="392236">
                <a:tc>
                  <a:txBody>
                    <a:bodyPr/>
                    <a:lstStyle/>
                    <a:p>
                      <a:r>
                        <a:rPr lang="en-US" sz="1800" dirty="0">
                          <a:latin typeface="+mj-lt"/>
                          <a:cs typeface="Times New Roman"/>
                        </a:rPr>
                        <a:t>6</a:t>
                      </a:r>
                    </a:p>
                  </a:txBody>
                  <a:tcPr marL="68580" marR="68580">
                    <a:solidFill>
                      <a:schemeClr val="bg1"/>
                    </a:solidFill>
                  </a:tcPr>
                </a:tc>
                <a:tc>
                  <a:txBody>
                    <a:bodyPr/>
                    <a:lstStyle/>
                    <a:p>
                      <a:r>
                        <a:rPr lang="en-US" sz="1800" dirty="0">
                          <a:latin typeface="+mj-lt"/>
                          <a:cs typeface="Times New Roman"/>
                        </a:rPr>
                        <a:t>Booking</a:t>
                      </a:r>
                    </a:p>
                  </a:txBody>
                  <a:tcPr marL="68580" marR="68580">
                    <a:solidFill>
                      <a:schemeClr val="bg1"/>
                    </a:solidFill>
                  </a:tcPr>
                </a:tc>
                <a:tc>
                  <a:txBody>
                    <a:bodyPr/>
                    <a:lstStyle/>
                    <a:p>
                      <a:r>
                        <a:rPr lang="en-US" sz="1800" dirty="0">
                          <a:latin typeface="+mj-lt"/>
                          <a:cs typeface="Times New Roman"/>
                        </a:rPr>
                        <a:t>It contains the all history of the booking that customers made. </a:t>
                      </a:r>
                    </a:p>
                  </a:txBody>
                  <a:tcPr marL="68580" marR="68580">
                    <a:solidFill>
                      <a:schemeClr val="bg1"/>
                    </a:solidFill>
                  </a:tcPr>
                </a:tc>
                <a:extLst>
                  <a:ext uri="{0D108BD9-81ED-4DB2-BD59-A6C34878D82A}">
                    <a16:rowId xmlns:a16="http://schemas.microsoft.com/office/drawing/2014/main" val="2137944306"/>
                  </a:ext>
                </a:extLst>
              </a:tr>
              <a:tr h="392236">
                <a:tc>
                  <a:txBody>
                    <a:bodyPr/>
                    <a:lstStyle/>
                    <a:p>
                      <a:r>
                        <a:rPr lang="en-US" sz="1800" dirty="0">
                          <a:latin typeface="+mj-lt"/>
                          <a:cs typeface="Times New Roman"/>
                        </a:rPr>
                        <a:t>7</a:t>
                      </a:r>
                    </a:p>
                  </a:txBody>
                  <a:tcPr marL="68580" marR="68580">
                    <a:solidFill>
                      <a:schemeClr val="bg1"/>
                    </a:solidFill>
                  </a:tcPr>
                </a:tc>
                <a:tc>
                  <a:txBody>
                    <a:bodyPr/>
                    <a:lstStyle/>
                    <a:p>
                      <a:r>
                        <a:rPr lang="en-US" sz="1800" dirty="0">
                          <a:latin typeface="+mj-lt"/>
                          <a:cs typeface="Times New Roman"/>
                        </a:rPr>
                        <a:t>Payment</a:t>
                      </a:r>
                    </a:p>
                  </a:txBody>
                  <a:tcPr marL="68580" marR="68580">
                    <a:solidFill>
                      <a:schemeClr val="bg1"/>
                    </a:solidFill>
                  </a:tcPr>
                </a:tc>
                <a:tc>
                  <a:txBody>
                    <a:bodyPr/>
                    <a:lstStyle/>
                    <a:p>
                      <a:r>
                        <a:rPr lang="en-US" sz="1800" dirty="0">
                          <a:latin typeface="+mj-lt"/>
                          <a:cs typeface="Times New Roman"/>
                        </a:rPr>
                        <a:t>It computes member’s</a:t>
                      </a:r>
                      <a:r>
                        <a:rPr lang="en-US" sz="1800" baseline="0" dirty="0">
                          <a:latin typeface="+mj-lt"/>
                          <a:cs typeface="Times New Roman"/>
                        </a:rPr>
                        <a:t> payment who made booking ticket. </a:t>
                      </a:r>
                      <a:endParaRPr lang="en-US" sz="1800" dirty="0">
                        <a:latin typeface="+mj-lt"/>
                        <a:cs typeface="Times New Roman"/>
                      </a:endParaRPr>
                    </a:p>
                  </a:txBody>
                  <a:tcPr marL="68580" marR="68580">
                    <a:solidFill>
                      <a:schemeClr val="bg1"/>
                    </a:solidFill>
                  </a:tcPr>
                </a:tc>
                <a:extLst>
                  <a:ext uri="{0D108BD9-81ED-4DB2-BD59-A6C34878D82A}">
                    <a16:rowId xmlns:a16="http://schemas.microsoft.com/office/drawing/2014/main" val="893631995"/>
                  </a:ext>
                </a:extLst>
              </a:tr>
              <a:tr h="1080261">
                <a:tc>
                  <a:txBody>
                    <a:bodyPr/>
                    <a:lstStyle/>
                    <a:p>
                      <a:r>
                        <a:rPr lang="en-US" sz="1800" dirty="0">
                          <a:latin typeface="+mj-lt"/>
                          <a:cs typeface="Times New Roman"/>
                        </a:rPr>
                        <a:t>8</a:t>
                      </a:r>
                    </a:p>
                  </a:txBody>
                  <a:tcPr marL="68580" marR="68580">
                    <a:solidFill>
                      <a:schemeClr val="bg1"/>
                    </a:solidFill>
                  </a:tcPr>
                </a:tc>
                <a:tc>
                  <a:txBody>
                    <a:bodyPr/>
                    <a:lstStyle/>
                    <a:p>
                      <a:r>
                        <a:rPr lang="en-US" sz="1800" dirty="0" err="1">
                          <a:latin typeface="+mj-lt"/>
                          <a:cs typeface="Times New Roman"/>
                        </a:rPr>
                        <a:t>MovieScheduleFactory</a:t>
                      </a:r>
                      <a:endParaRPr lang="en-US" sz="1800" dirty="0">
                        <a:latin typeface="+mj-lt"/>
                        <a:cs typeface="Times New Roman"/>
                      </a:endParaRPr>
                    </a:p>
                  </a:txBody>
                  <a:tcPr marL="68580" marR="68580">
                    <a:solidFill>
                      <a:schemeClr val="bg1"/>
                    </a:solidFill>
                  </a:tcPr>
                </a:tc>
                <a:tc>
                  <a:txBody>
                    <a:bodyPr/>
                    <a:lstStyle/>
                    <a:p>
                      <a:r>
                        <a:rPr lang="en-US" sz="1800" dirty="0">
                          <a:latin typeface="+mj-lt"/>
                          <a:cs typeface="Times New Roman"/>
                        </a:rPr>
                        <a:t>It creates package level of</a:t>
                      </a:r>
                      <a:r>
                        <a:rPr lang="en-US" sz="1800" baseline="0" dirty="0">
                          <a:latin typeface="+mj-lt"/>
                          <a:cs typeface="Times New Roman"/>
                        </a:rPr>
                        <a:t> an instance of a movie, a hall, and a schedule class. </a:t>
                      </a:r>
                      <a:endParaRPr lang="en-US" sz="1800" dirty="0">
                        <a:latin typeface="+mj-lt"/>
                        <a:cs typeface="Times New Roman"/>
                      </a:endParaRPr>
                    </a:p>
                  </a:txBody>
                  <a:tcPr marL="68580" marR="68580">
                    <a:solidFill>
                      <a:schemeClr val="bg1"/>
                    </a:solidFill>
                  </a:tcPr>
                </a:tc>
                <a:extLst>
                  <a:ext uri="{0D108BD9-81ED-4DB2-BD59-A6C34878D82A}">
                    <a16:rowId xmlns:a16="http://schemas.microsoft.com/office/drawing/2014/main" val="4046282851"/>
                  </a:ext>
                </a:extLst>
              </a:tr>
            </a:tbl>
          </a:graphicData>
        </a:graphic>
      </p:graphicFrame>
    </p:spTree>
    <p:extLst>
      <p:ext uri="{BB962C8B-B14F-4D97-AF65-F5344CB8AC3E}">
        <p14:creationId xmlns:p14="http://schemas.microsoft.com/office/powerpoint/2010/main" val="621036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3800" y="208628"/>
            <a:ext cx="7704667" cy="883327"/>
          </a:xfrm>
        </p:spPr>
        <p:txBody>
          <a:bodyPr>
            <a:normAutofit/>
          </a:bodyPr>
          <a:lstStyle/>
          <a:p>
            <a:r>
              <a:rPr lang="en-US" dirty="0"/>
              <a:t>Use cases</a:t>
            </a:r>
          </a:p>
        </p:txBody>
      </p:sp>
      <p:pic>
        <p:nvPicPr>
          <p:cNvPr id="6" name="Picture 5">
            <a:extLst>
              <a:ext uri="{FF2B5EF4-FFF2-40B4-BE49-F238E27FC236}">
                <a16:creationId xmlns:a16="http://schemas.microsoft.com/office/drawing/2014/main" id="{9D811928-5018-4FA3-AC61-EF7B3C87758F}"/>
              </a:ext>
            </a:extLst>
          </p:cNvPr>
          <p:cNvPicPr/>
          <p:nvPr/>
        </p:nvPicPr>
        <p:blipFill>
          <a:blip r:embed="rId2">
            <a:extLst>
              <a:ext uri="{28A0092B-C50C-407E-A947-70E740481C1C}">
                <a14:useLocalDpi xmlns:a14="http://schemas.microsoft.com/office/drawing/2010/main" val="0"/>
              </a:ext>
            </a:extLst>
          </a:blip>
          <a:stretch>
            <a:fillRect/>
          </a:stretch>
        </p:blipFill>
        <p:spPr>
          <a:xfrm>
            <a:off x="4191000" y="1091954"/>
            <a:ext cx="4248705" cy="55957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3522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use cases</a:t>
            </a:r>
          </a:p>
        </p:txBody>
      </p:sp>
      <p:sp>
        <p:nvSpPr>
          <p:cNvPr id="3" name="Content Placeholder 2"/>
          <p:cNvSpPr>
            <a:spLocks noGrp="1"/>
          </p:cNvSpPr>
          <p:nvPr>
            <p:ph idx="1"/>
          </p:nvPr>
        </p:nvSpPr>
        <p:spPr>
          <a:xfrm>
            <a:off x="2506134" y="1873188"/>
            <a:ext cx="7704667" cy="4126628"/>
          </a:xfrm>
        </p:spPr>
        <p:txBody>
          <a:bodyPr/>
          <a:lstStyle/>
          <a:p>
            <a:pPr>
              <a:lnSpc>
                <a:spcPct val="150000"/>
              </a:lnSpc>
            </a:pPr>
            <a:endParaRPr lang="en-US" dirty="0">
              <a:latin typeface="+mj-lt"/>
            </a:endParaRPr>
          </a:p>
          <a:p>
            <a:pPr>
              <a:lnSpc>
                <a:spcPct val="150000"/>
              </a:lnSpc>
            </a:pPr>
            <a:r>
              <a:rPr lang="en-US" dirty="0">
                <a:latin typeface="+mj-lt"/>
              </a:rPr>
              <a:t>Staff creates a movie</a:t>
            </a:r>
          </a:p>
          <a:p>
            <a:pPr>
              <a:lnSpc>
                <a:spcPct val="150000"/>
              </a:lnSpc>
            </a:pPr>
            <a:r>
              <a:rPr lang="en-US" dirty="0">
                <a:latin typeface="+mj-lt"/>
              </a:rPr>
              <a:t>Staff creates a movie schedule to show in a particular hall</a:t>
            </a:r>
          </a:p>
          <a:p>
            <a:pPr>
              <a:lnSpc>
                <a:spcPct val="150000"/>
              </a:lnSpc>
            </a:pPr>
            <a:r>
              <a:rPr lang="en-US" dirty="0">
                <a:latin typeface="+mj-lt"/>
              </a:rPr>
              <a:t>Member books a movie for a particular schedule</a:t>
            </a:r>
          </a:p>
        </p:txBody>
      </p:sp>
    </p:spTree>
    <p:extLst>
      <p:ext uri="{BB962C8B-B14F-4D97-AF65-F5344CB8AC3E}">
        <p14:creationId xmlns:p14="http://schemas.microsoft.com/office/powerpoint/2010/main" val="400619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a:rPr>
              <a:t>Goals</a:t>
            </a:r>
          </a:p>
        </p:txBody>
      </p:sp>
      <p:sp>
        <p:nvSpPr>
          <p:cNvPr id="3" name="Content Placeholder 2"/>
          <p:cNvSpPr>
            <a:spLocks noGrp="1"/>
          </p:cNvSpPr>
          <p:nvPr>
            <p:ph idx="1"/>
          </p:nvPr>
        </p:nvSpPr>
        <p:spPr>
          <a:xfrm>
            <a:off x="2506134" y="2086252"/>
            <a:ext cx="7704667" cy="3913564"/>
          </a:xfrm>
        </p:spPr>
        <p:txBody>
          <a:bodyPr>
            <a:noAutofit/>
          </a:bodyPr>
          <a:lstStyle/>
          <a:p>
            <a:pPr>
              <a:lnSpc>
                <a:spcPct val="150000"/>
              </a:lnSpc>
            </a:pPr>
            <a:r>
              <a:rPr lang="en-US" sz="2000" dirty="0">
                <a:latin typeface="+mj-lt"/>
                <a:cs typeface="Times New Roman"/>
              </a:rPr>
              <a:t>Cinema booking need to have many movies for the clients</a:t>
            </a:r>
          </a:p>
          <a:p>
            <a:pPr>
              <a:lnSpc>
                <a:spcPct val="150000"/>
              </a:lnSpc>
            </a:pPr>
            <a:r>
              <a:rPr lang="en-US" sz="2000" dirty="0">
                <a:latin typeface="+mj-lt"/>
                <a:cs typeface="Times New Roman"/>
              </a:rPr>
              <a:t>Cinema booking need to have many halls, seats and schedules to present movies</a:t>
            </a:r>
          </a:p>
          <a:p>
            <a:pPr>
              <a:lnSpc>
                <a:spcPct val="150000"/>
              </a:lnSpc>
            </a:pPr>
            <a:r>
              <a:rPr lang="en-US" sz="2000" dirty="0">
                <a:latin typeface="+mj-lt"/>
                <a:cs typeface="Times New Roman"/>
              </a:rPr>
              <a:t>Cinema booking need to have members who booking tickets</a:t>
            </a:r>
          </a:p>
          <a:p>
            <a:pPr>
              <a:lnSpc>
                <a:spcPct val="150000"/>
              </a:lnSpc>
            </a:pPr>
            <a:r>
              <a:rPr lang="en-US" sz="2000" dirty="0">
                <a:latin typeface="+mj-lt"/>
                <a:cs typeface="Times New Roman"/>
              </a:rPr>
              <a:t>Cinema booking need to have staff who manages movies</a:t>
            </a:r>
          </a:p>
          <a:p>
            <a:pPr>
              <a:lnSpc>
                <a:spcPct val="150000"/>
              </a:lnSpc>
            </a:pPr>
            <a:r>
              <a:rPr lang="en-US" sz="2000" dirty="0">
                <a:latin typeface="+mj-lt"/>
                <a:cs typeface="Times New Roman"/>
              </a:rPr>
              <a:t>Cinema booking need to have payment to receive deposit from user</a:t>
            </a:r>
          </a:p>
        </p:txBody>
      </p:sp>
    </p:spTree>
    <p:extLst>
      <p:ext uri="{BB962C8B-B14F-4D97-AF65-F5344CB8AC3E}">
        <p14:creationId xmlns:p14="http://schemas.microsoft.com/office/powerpoint/2010/main" val="3164621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07577"/>
            <a:ext cx="9144000" cy="552386"/>
          </a:xfrm>
        </p:spPr>
        <p:txBody>
          <a:bodyPr>
            <a:normAutofit/>
          </a:bodyPr>
          <a:lstStyle/>
          <a:p>
            <a:r>
              <a:rPr lang="en-US" sz="2400" dirty="0">
                <a:cs typeface="Times New Roman"/>
              </a:rPr>
              <a:t>Class diagram (Inheritance, associations and dependency)</a:t>
            </a:r>
          </a:p>
        </p:txBody>
      </p:sp>
      <p:pic>
        <p:nvPicPr>
          <p:cNvPr id="5" name="Picture 4">
            <a:extLst>
              <a:ext uri="{FF2B5EF4-FFF2-40B4-BE49-F238E27FC236}">
                <a16:creationId xmlns:a16="http://schemas.microsoft.com/office/drawing/2014/main" id="{C14BB614-A990-4538-829F-90900A028ED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438183" y="605181"/>
            <a:ext cx="10102788" cy="6449232"/>
          </a:xfrm>
          <a:prstGeom prst="rect">
            <a:avLst/>
          </a:prstGeom>
        </p:spPr>
      </p:pic>
    </p:spTree>
    <p:extLst>
      <p:ext uri="{BB962C8B-B14F-4D97-AF65-F5344CB8AC3E}">
        <p14:creationId xmlns:p14="http://schemas.microsoft.com/office/powerpoint/2010/main" val="430346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275" y="107576"/>
            <a:ext cx="8042276" cy="776524"/>
          </a:xfrm>
        </p:spPr>
        <p:txBody>
          <a:bodyPr/>
          <a:lstStyle/>
          <a:p>
            <a:r>
              <a:rPr lang="en-US" dirty="0">
                <a:cs typeface="Times New Roman"/>
              </a:rPr>
              <a:t>Sequence diagram-1</a:t>
            </a:r>
          </a:p>
        </p:txBody>
      </p:sp>
      <p:sp>
        <p:nvSpPr>
          <p:cNvPr id="3" name="Content Placeholder 2"/>
          <p:cNvSpPr>
            <a:spLocks noGrp="1"/>
          </p:cNvSpPr>
          <p:nvPr>
            <p:ph idx="1"/>
          </p:nvPr>
        </p:nvSpPr>
        <p:spPr>
          <a:xfrm>
            <a:off x="2073275" y="853081"/>
            <a:ext cx="8042276" cy="491754"/>
          </a:xfrm>
        </p:spPr>
        <p:txBody>
          <a:bodyPr/>
          <a:lstStyle/>
          <a:p>
            <a:r>
              <a:rPr lang="en-US" dirty="0">
                <a:latin typeface="+mj-lt"/>
                <a:cs typeface="Times New Roman"/>
              </a:rPr>
              <a:t>Staff creates a movie for particular schedule.</a:t>
            </a:r>
          </a:p>
        </p:txBody>
      </p:sp>
      <p:pic>
        <p:nvPicPr>
          <p:cNvPr id="6" name="Picture 5">
            <a:extLst>
              <a:ext uri="{FF2B5EF4-FFF2-40B4-BE49-F238E27FC236}">
                <a16:creationId xmlns:a16="http://schemas.microsoft.com/office/drawing/2014/main" id="{EC2CA69B-6A23-425E-8522-77D383801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374" y="1321174"/>
            <a:ext cx="12113663" cy="5706436"/>
          </a:xfrm>
          <a:prstGeom prst="rect">
            <a:avLst/>
          </a:prstGeom>
        </p:spPr>
      </p:pic>
    </p:spTree>
    <p:extLst>
      <p:ext uri="{BB962C8B-B14F-4D97-AF65-F5344CB8AC3E}">
        <p14:creationId xmlns:p14="http://schemas.microsoft.com/office/powerpoint/2010/main" val="1281375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150</TotalTime>
  <Words>357</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Corbel</vt:lpstr>
      <vt:lpstr>Times New Roman</vt:lpstr>
      <vt:lpstr>Parallax</vt:lpstr>
      <vt:lpstr>Cinema Booking System</vt:lpstr>
      <vt:lpstr>Overview</vt:lpstr>
      <vt:lpstr>Technologies</vt:lpstr>
      <vt:lpstr>Feature</vt:lpstr>
      <vt:lpstr>Use cases</vt:lpstr>
      <vt:lpstr>Main use cases</vt:lpstr>
      <vt:lpstr>Goals</vt:lpstr>
      <vt:lpstr>Class diagram (Inheritance, associations and dependency)</vt:lpstr>
      <vt:lpstr>Sequence diagram-1</vt:lpstr>
      <vt:lpstr>Sequence diagram-2</vt:lpstr>
      <vt:lpstr>Entity Relationship Diagram</vt:lpstr>
      <vt:lpstr>Factory design</vt:lpstr>
      <vt:lpstr>Thank you for attention!</vt:lpstr>
    </vt:vector>
  </TitlesOfParts>
  <Company>asdasd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Cinema Booking System</dc:title>
  <dc:creator>qweasd qweasd</dc:creator>
  <cp:lastModifiedBy>Purevdorj Batgerel</cp:lastModifiedBy>
  <cp:revision>62</cp:revision>
  <dcterms:created xsi:type="dcterms:W3CDTF">2018-09-12T19:44:58Z</dcterms:created>
  <dcterms:modified xsi:type="dcterms:W3CDTF">2018-09-14T16:37:06Z</dcterms:modified>
</cp:coreProperties>
</file>