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5" r:id="rId6"/>
    <p:sldId id="257" r:id="rId7"/>
    <p:sldId id="262" r:id="rId8"/>
    <p:sldId id="259"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A8B103B-B51F-4128-A977-BB176E445D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29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99962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298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40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4051166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60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487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69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563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249503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97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84926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A0B4A2-A765-4178-A6AD-AC8762FB267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8B103B-B51F-4128-A977-BB176E445D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111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A0B4A2-A765-4178-A6AD-AC8762FB267C}"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8B103B-B51F-4128-A977-BB176E445D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64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0B4A2-A765-4178-A6AD-AC8762FB267C}"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335975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928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318596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A0B4A2-A765-4178-A6AD-AC8762FB267C}" type="datetimeFigureOut">
              <a:rPr lang="en-US" smtClean="0"/>
              <a:t>12/9/2020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8B103B-B51F-4128-A977-BB176E445DAE}" type="slidenum">
              <a:rPr lang="en-US" smtClean="0"/>
              <a:t>‹#›</a:t>
            </a:fld>
            <a:endParaRPr lang="en-US"/>
          </a:p>
        </p:txBody>
      </p:sp>
    </p:spTree>
    <p:extLst>
      <p:ext uri="{BB962C8B-B14F-4D97-AF65-F5344CB8AC3E}">
        <p14:creationId xmlns:p14="http://schemas.microsoft.com/office/powerpoint/2010/main" val="4132697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obile_payment" TargetMode="External"/><Relationship Id="rId2" Type="http://schemas.openxmlformats.org/officeDocument/2006/relationships/hyperlink" Target="https://en.wikipedia.org/wiki/Direct_carrier_billing" TargetMode="External"/><Relationship Id="rId1" Type="http://schemas.openxmlformats.org/officeDocument/2006/relationships/slideLayout" Target="../slideLayouts/slideLayout2.xml"/><Relationship Id="rId4" Type="http://schemas.openxmlformats.org/officeDocument/2006/relationships/hyperlink" Target="https://www.elasticpath.com/blog/carrier-billing-understanding-the-other-alternative-pay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payment</a:t>
            </a:r>
            <a:endParaRPr lang="en-US" dirty="0"/>
          </a:p>
        </p:txBody>
      </p:sp>
      <p:sp>
        <p:nvSpPr>
          <p:cNvPr id="3" name="Subtitle 2"/>
          <p:cNvSpPr>
            <a:spLocks noGrp="1"/>
          </p:cNvSpPr>
          <p:nvPr>
            <p:ph type="subTitle" idx="1"/>
          </p:nvPr>
        </p:nvSpPr>
        <p:spPr>
          <a:xfrm>
            <a:off x="5146840" y="3641555"/>
            <a:ext cx="4494465" cy="481266"/>
          </a:xfrm>
        </p:spPr>
        <p:txBody>
          <a:bodyPr/>
          <a:lstStyle/>
          <a:p>
            <a:r>
              <a:rPr lang="mn-MN" dirty="0" smtClean="0">
                <a:latin typeface="Times New Roman" panose="02020603050405020304" pitchFamily="18" charset="0"/>
                <a:cs typeface="Times New Roman" panose="02020603050405020304" pitchFamily="18" charset="0"/>
              </a:rPr>
              <a:t>Б.Пүрэвбаяр </a:t>
            </a:r>
            <a:r>
              <a:rPr lang="en-US" dirty="0" smtClean="0">
                <a:latin typeface="Times New Roman" panose="02020603050405020304" pitchFamily="18" charset="0"/>
                <a:cs typeface="Times New Roman" panose="02020603050405020304" pitchFamily="18" charset="0"/>
              </a:rPr>
              <a:t>18B1NUM2947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21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7537" y="962526"/>
            <a:ext cx="7796463" cy="4154984"/>
          </a:xfrm>
          <a:prstGeom prst="rect">
            <a:avLst/>
          </a:prstGeom>
        </p:spPr>
        <p:txBody>
          <a:bodyPr wrap="square">
            <a:spAutoFit/>
          </a:bodyPr>
          <a:lstStyle/>
          <a:p>
            <a:r>
              <a:rPr lang="mn-MN" sz="2400" dirty="0" smtClean="0">
                <a:latin typeface="Times New Roman" panose="02020603050405020304" pitchFamily="18" charset="0"/>
                <a:cs typeface="Times New Roman" panose="02020603050405020304" pitchFamily="18" charset="0"/>
              </a:rPr>
              <a:t>Хэрэглэгч төлбөр хийхдээ онлайн худалдааны сайт гэх мэт цахим худалдааны сайт дээр төлбөр тооцоо хийхдээ гар утасны төлбөр тооцооны</a:t>
            </a:r>
            <a:r>
              <a:rPr lang="en-US" sz="2400" dirty="0" smtClean="0">
                <a:latin typeface="Times New Roman" panose="02020603050405020304" pitchFamily="18" charset="0"/>
                <a:cs typeface="Times New Roman" panose="02020603050405020304" pitchFamily="18" charset="0"/>
              </a:rPr>
              <a:t>(mobile payment)</a:t>
            </a:r>
            <a:r>
              <a:rPr lang="mn-MN" sz="2400" dirty="0" smtClean="0">
                <a:latin typeface="Times New Roman" panose="02020603050405020304" pitchFamily="18" charset="0"/>
                <a:cs typeface="Times New Roman" panose="02020603050405020304" pitchFamily="18" charset="0"/>
              </a:rPr>
              <a:t> нэг төрөл болох </a:t>
            </a:r>
            <a:r>
              <a:rPr lang="en-US" sz="2400" dirty="0" smtClean="0">
                <a:latin typeface="Times New Roman" panose="02020603050405020304" pitchFamily="18" charset="0"/>
                <a:cs typeface="Times New Roman" panose="02020603050405020304" pitchFamily="18" charset="0"/>
              </a:rPr>
              <a:t>carrier billing </a:t>
            </a:r>
            <a:r>
              <a:rPr lang="mn-MN" sz="2400" dirty="0" smtClean="0">
                <a:latin typeface="Times New Roman" panose="02020603050405020304" pitchFamily="18" charset="0"/>
                <a:cs typeface="Times New Roman" panose="02020603050405020304" pitchFamily="18" charset="0"/>
              </a:rPr>
              <a:t>сонголтыг ашигладаг. Хэрэглэгчийн гар утасны дугаар, ПИН эсвэл Нэг удаагийн нууц үгийг (ихэвчлэн </a:t>
            </a:r>
            <a:r>
              <a:rPr lang="en-US" sz="2400" dirty="0" smtClean="0">
                <a:latin typeface="Times New Roman" panose="02020603050405020304" pitchFamily="18" charset="0"/>
                <a:cs typeface="Times New Roman" panose="02020603050405020304" pitchFamily="18" charset="0"/>
              </a:rPr>
              <a:t>OTP </a:t>
            </a:r>
            <a:r>
              <a:rPr lang="mn-MN" sz="2400" dirty="0" smtClean="0">
                <a:latin typeface="Times New Roman" panose="02020603050405020304" pitchFamily="18" charset="0"/>
                <a:cs typeface="Times New Roman" panose="02020603050405020304" pitchFamily="18" charset="0"/>
              </a:rPr>
              <a:t>гэж товчилдог ) холбогдсон хоёр хүчин зүйлийн баталгаажуулалт  хийсний дараа хэрэглэгчийн мобайл данснаас төлбөр авах болно. Энэ нь зээлийн / дебит карт ашиглах эсвэл </a:t>
            </a:r>
            <a:r>
              <a:rPr lang="en-US" sz="2400" dirty="0" smtClean="0">
                <a:latin typeface="Times New Roman" panose="02020603050405020304" pitchFamily="18" charset="0"/>
                <a:cs typeface="Times New Roman" panose="02020603050405020304" pitchFamily="18" charset="0"/>
              </a:rPr>
              <a:t>PayPal</a:t>
            </a:r>
            <a:r>
              <a:rPr lang="mn-MN" sz="2400" dirty="0" smtClean="0">
                <a:latin typeface="Times New Roman" panose="02020603050405020304" pitchFamily="18" charset="0"/>
                <a:cs typeface="Times New Roman" panose="02020603050405020304" pitchFamily="18" charset="0"/>
              </a:rPr>
              <a:t> гэх мэт онлайн төлбөрийн шийдэлд урьдчилж бүртгүүлэх шаардлагагүй.Дараах схемийг авч үзье.</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55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Эх сурвалж:</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en.wikipedia.org/wiki/Direct_carrier_billing</a:t>
            </a:r>
            <a:endParaRPr lang="mn-MN" dirty="0" smtClean="0"/>
          </a:p>
          <a:p>
            <a:r>
              <a:rPr lang="en-US" dirty="0">
                <a:hlinkClick r:id="rId3"/>
              </a:rPr>
              <a:t>https://</a:t>
            </a:r>
            <a:r>
              <a:rPr lang="en-US" dirty="0" smtClean="0">
                <a:hlinkClick r:id="rId3"/>
              </a:rPr>
              <a:t>en.wikipedia.org/wiki/Mobile_payment</a:t>
            </a:r>
            <a:endParaRPr lang="mn-MN" dirty="0" smtClean="0"/>
          </a:p>
          <a:p>
            <a:r>
              <a:rPr lang="en-US" dirty="0">
                <a:hlinkClick r:id="rId4"/>
              </a:rPr>
              <a:t>https://</a:t>
            </a:r>
            <a:r>
              <a:rPr lang="en-US" dirty="0" smtClean="0">
                <a:hlinkClick r:id="rId4"/>
              </a:rPr>
              <a:t>www.elasticpath.com/blog/carrier-billing-understanding-the-other-alternative-payment</a:t>
            </a:r>
            <a:endParaRPr lang="mn-MN" dirty="0" smtClean="0"/>
          </a:p>
          <a:p>
            <a:endParaRPr lang="mn-MN" dirty="0" smtClean="0"/>
          </a:p>
          <a:p>
            <a:endParaRPr lang="en-US" dirty="0"/>
          </a:p>
        </p:txBody>
      </p:sp>
    </p:spTree>
    <p:extLst>
      <p:ext uri="{BB962C8B-B14F-4D97-AF65-F5344CB8AC3E}">
        <p14:creationId xmlns:p14="http://schemas.microsoft.com/office/powerpoint/2010/main" val="395868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Mobile payment</a:t>
            </a:r>
            <a:r>
              <a:rPr lang="mn-MN" dirty="0" smtClean="0">
                <a:latin typeface="Times New Roman" panose="02020603050405020304" pitchFamily="18" charset="0"/>
                <a:cs typeface="Times New Roman" panose="02020603050405020304" pitchFamily="18" charset="0"/>
              </a:rPr>
              <a:t> буюу гар утасны төлбөр гэж юу вэ?</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mn-MN" dirty="0">
                <a:latin typeface="Times New Roman" panose="02020603050405020304" pitchFamily="18" charset="0"/>
                <a:cs typeface="Times New Roman" panose="02020603050405020304" pitchFamily="18" charset="0"/>
              </a:rPr>
              <a:t>Гар утасны төлбөр нь таблет, гар утас гэх мэт зөөврийн цахим төхөөрөмжөөр дамжуулан бүтээгдэхүүн, үйлчилгээнд зориулж хийсэн </a:t>
            </a:r>
            <a:r>
              <a:rPr lang="mn-MN" dirty="0" smtClean="0">
                <a:latin typeface="Times New Roman" panose="02020603050405020304" pitchFamily="18" charset="0"/>
                <a:cs typeface="Times New Roman" panose="02020603050405020304" pitchFamily="18" charset="0"/>
              </a:rPr>
              <a:t>төлбөр төлөх нэг арга юм.</a:t>
            </a:r>
            <a:r>
              <a:rPr lang="mn-MN" dirty="0">
                <a:latin typeface="Times New Roman" panose="02020603050405020304" pitchFamily="18" charset="0"/>
                <a:cs typeface="Times New Roman" panose="02020603050405020304" pitchFamily="18" charset="0"/>
              </a:rPr>
              <a:t> </a:t>
            </a:r>
            <a:r>
              <a:rPr lang="mn-MN" dirty="0" smtClean="0">
                <a:latin typeface="Times New Roman" panose="02020603050405020304" pitchFamily="18" charset="0"/>
                <a:cs typeface="Times New Roman" panose="02020603050405020304" pitchFamily="18" charset="0"/>
              </a:rPr>
              <a:t>Гар утасны </a:t>
            </a:r>
            <a:r>
              <a:rPr lang="mn-MN" dirty="0">
                <a:latin typeface="Times New Roman" panose="02020603050405020304" pitchFamily="18" charset="0"/>
                <a:cs typeface="Times New Roman" panose="02020603050405020304" pitchFamily="18" charset="0"/>
              </a:rPr>
              <a:t>төлбөрийн технологи нь бэлэн мөнгө, чек эсвэл бодит зээлийн картаар төлбөр хийхийн оронд дижитал хэлбэрээр хийх боломжийг олгодог</a:t>
            </a:r>
            <a:r>
              <a:rPr lang="mn-MN"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14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Mobile wallet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Mobile wallet </a:t>
            </a:r>
            <a:r>
              <a:rPr lang="mn-MN" dirty="0" smtClean="0">
                <a:latin typeface="Times New Roman" panose="02020603050405020304" pitchFamily="18" charset="0"/>
                <a:cs typeface="Times New Roman" panose="02020603050405020304" pitchFamily="18" charset="0"/>
              </a:rPr>
              <a:t>гэдэг нь хэрэглэгчид </a:t>
            </a:r>
            <a:r>
              <a:rPr lang="mn-MN" dirty="0">
                <a:latin typeface="Times New Roman" panose="02020603050405020304" pitchFamily="18" charset="0"/>
                <a:cs typeface="Times New Roman" panose="02020603050405020304" pitchFamily="18" charset="0"/>
              </a:rPr>
              <a:t>өөрсдийн мобайл төхөөрөмжөө ашиглан бараа, үйлчилгээнийхээ төлбөрийг дижитал хэлбэрээр төлөх боломжийг олгохын тулд таны дебит болон зээлийн картын мэдээллийг агуулсан програм </a:t>
            </a:r>
            <a:r>
              <a:rPr lang="mn-MN" dirty="0" smtClean="0">
                <a:latin typeface="Times New Roman" panose="02020603050405020304" pitchFamily="18" charset="0"/>
                <a:cs typeface="Times New Roman" panose="02020603050405020304" pitchFamily="18" charset="0"/>
              </a:rPr>
              <a:t>юм</a:t>
            </a:r>
            <a:r>
              <a:rPr lang="mn-M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03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5642"/>
            <a:ext cx="9601196" cy="1931290"/>
          </a:xfrm>
        </p:spPr>
        <p:txBody>
          <a:bodyPr>
            <a:normAutofit fontScale="90000"/>
          </a:bodyPr>
          <a:lstStyle/>
          <a:p>
            <a:r>
              <a:rPr lang="en-US" dirty="0" smtClean="0"/>
              <a:t>Direct Carrier Billing/DCB/ (</a:t>
            </a:r>
            <a:r>
              <a:rPr lang="mn-MN" dirty="0" smtClean="0"/>
              <a:t>Шууд тээвэрлэгчийн төлбөр тооцоо</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DCB </a:t>
            </a:r>
            <a:r>
              <a:rPr lang="mn-MN" dirty="0" smtClean="0">
                <a:latin typeface="Times New Roman" panose="02020603050405020304" pitchFamily="18" charset="0"/>
                <a:cs typeface="Times New Roman" panose="02020603050405020304" pitchFamily="18" charset="0"/>
              </a:rPr>
              <a:t>нь хэрэглэгчдэд гар утасны оператор компанийн төлбөр тооцоогоо ашиглан худалдан авалт хийх боломжийг олгодог онлайн гар утасны төлбөрийн хэрэгсэл юм.Энэ арга нь хөгжиж буй орнууд болон зээлийн картын хэрэглээ өргөн тархаагүй, хөгжингүй бүс нутагт ашигтай байдаг.</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DCB </a:t>
            </a:r>
            <a:r>
              <a:rPr lang="mn-MN" dirty="0" smtClean="0">
                <a:latin typeface="Times New Roman" panose="02020603050405020304" pitchFamily="18" charset="0"/>
                <a:cs typeface="Times New Roman" panose="02020603050405020304" pitchFamily="18" charset="0"/>
              </a:rPr>
              <a:t>хэрхэн ажилладаг вэ?</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34653"/>
            <a:ext cx="9601196" cy="3341215"/>
          </a:xfrm>
        </p:spPr>
        <p:txBody>
          <a:bodyPr>
            <a:normAutofit fontScale="92500"/>
          </a:bodyPr>
          <a:lstStyle/>
          <a:p>
            <a:r>
              <a:rPr lang="mn-MN" dirty="0">
                <a:latin typeface="Times New Roman" panose="02020603050405020304" pitchFamily="18" charset="0"/>
                <a:cs typeface="Times New Roman" panose="02020603050405020304" pitchFamily="18" charset="0"/>
              </a:rPr>
              <a:t> Хэрэглэгчийн гар утасны дугаар, ПИН эсвэл Нэг удаагийн нууц үгийг (ихэвчлэн </a:t>
            </a:r>
            <a:r>
              <a:rPr lang="en-US" dirty="0">
                <a:latin typeface="Times New Roman" panose="02020603050405020304" pitchFamily="18" charset="0"/>
                <a:cs typeface="Times New Roman" panose="02020603050405020304" pitchFamily="18" charset="0"/>
              </a:rPr>
              <a:t>OTP </a:t>
            </a:r>
            <a:r>
              <a:rPr lang="mn-MN" dirty="0">
                <a:latin typeface="Times New Roman" panose="02020603050405020304" pitchFamily="18" charset="0"/>
                <a:cs typeface="Times New Roman" panose="02020603050405020304" pitchFamily="18" charset="0"/>
              </a:rPr>
              <a:t>гэж товчилдог ) холбогдсон хоёр хүчин зүйлийн баталгаажуулалт  хийсний дараа хэрэглэгчийн мобайл данснаас төлбөр авах болно. </a:t>
            </a:r>
            <a:r>
              <a:rPr lang="mn-MN" dirty="0" smtClean="0">
                <a:latin typeface="Times New Roman" panose="02020603050405020304" pitchFamily="18" charset="0"/>
                <a:cs typeface="Times New Roman" panose="02020603050405020304" pitchFamily="18" charset="0"/>
              </a:rPr>
              <a:t>Энэ үед хэрэглэгчид гар утас байхад л хангалттай.</a:t>
            </a:r>
          </a:p>
          <a:p>
            <a:r>
              <a:rPr lang="mn-MN" dirty="0" smtClean="0">
                <a:latin typeface="Times New Roman" panose="02020603050405020304" pitchFamily="18" charset="0"/>
                <a:cs typeface="Times New Roman" panose="02020603050405020304" pitchFamily="18" charset="0"/>
              </a:rPr>
              <a:t>Төлбөр төлөх явцад хувийн өгөгдөл дамжуулагдахгүй тул хулгайд алдана гэж санаа зовох шаардлагагүй.</a:t>
            </a:r>
          </a:p>
          <a:p>
            <a:r>
              <a:rPr lang="en-US" dirty="0" smtClean="0">
                <a:latin typeface="Times New Roman" panose="02020603050405020304" pitchFamily="18" charset="0"/>
                <a:cs typeface="Times New Roman" panose="02020603050405020304" pitchFamily="18" charset="0"/>
              </a:rPr>
              <a:t>DCB</a:t>
            </a:r>
            <a:r>
              <a:rPr lang="mn-MN" dirty="0" smtClean="0">
                <a:latin typeface="Times New Roman" panose="02020603050405020304" pitchFamily="18" charset="0"/>
                <a:cs typeface="Times New Roman" panose="02020603050405020304" pitchFamily="18" charset="0"/>
              </a:rPr>
              <a:t> нь банкгүй хүмүүст онлайн контент, үйлчилгээ худалдан авахад тусалдаг</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03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660" y="737937"/>
            <a:ext cx="8885371" cy="5342021"/>
          </a:xfrm>
        </p:spPr>
      </p:pic>
    </p:spTree>
    <p:extLst>
      <p:ext uri="{BB962C8B-B14F-4D97-AF65-F5344CB8AC3E}">
        <p14:creationId xmlns:p14="http://schemas.microsoft.com/office/powerpoint/2010/main" val="220129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82316"/>
            <a:ext cx="9601196" cy="4993552"/>
          </a:xfrm>
        </p:spPr>
        <p:txBody>
          <a:bodyPr>
            <a:normAutofit fontScale="92500"/>
          </a:bodyPr>
          <a:lstStyle/>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Хэрэглэгч үүрэн холбооны оператор компанитай дараа төлбөрт гэрээ байгуулна.</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Хэрэглэгч үйлчилгээ үзүүлэгч компаниас цахим номыг 5.99 еврогоор худалдаж авах хүсэлт тависан.</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Үүрэн холбооны сүлжээний оператор нь хэрэглэгчийн мэдээллийг баазад баталгаажуулж боломжтой бол төлбөрийг хүлээн авдаг.</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Дараа нь төлбөрийн дүнг хэрэглэгчдэд сар бүр гар утасны төлбөр тооцоонд нэмж оруулах, урьдчилан төлсөн бол зээлээс нь хасах эсэхийг шийдвэрлэнэ.Төлбөр төлсөн нөхцөл тодорхой болсон тохиолдолд хэрэглэгчийн захиалсан цахим номыг хэрэглэгч рүү илгээнэ.</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Дараа сард нь хэрэглэгчийн гар утасны гэрээний үндсэн төлбөр дээр худалдаж авсан 5.99 еврогийн номны төлбөр нэмэгдэж нэхэмжлэл очно.</a:t>
            </a:r>
          </a:p>
          <a:p>
            <a:pPr marL="457200" indent="-457200">
              <a:buFont typeface="+mj-lt"/>
              <a:buAutoNum type="arabicPeriod"/>
            </a:pPr>
            <a:endParaRPr lang="mn-MN"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mn-MN"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49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37228"/>
            <a:ext cx="9601196" cy="1303867"/>
          </a:xfrm>
        </p:spPr>
        <p:txBody>
          <a:bodyPr/>
          <a:lstStyle/>
          <a:p>
            <a:r>
              <a:rPr lang="mn-MN" dirty="0" smtClean="0">
                <a:latin typeface="Times New Roman" panose="02020603050405020304" pitchFamily="18" charset="0"/>
                <a:cs typeface="Times New Roman" panose="02020603050405020304" pitchFamily="18" charset="0"/>
              </a:rPr>
              <a:t>Давуу тал:</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41095"/>
            <a:ext cx="9601196" cy="3934773"/>
          </a:xfrm>
        </p:spPr>
        <p:txBody>
          <a:bodyPr/>
          <a:lstStyle/>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Хурдан шуурхай тул цаг хэмнэнэ.</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Бэлэн мөнгө, зээлийн карт гэх мэт төлбөрийн хэрэгслийг ашиглах хэрэгцээг багасгаж өгснөөр эдгээр төлбөрийн хэрэгслүүд алдагдах, хулгайлагдах эсрдэл буурах тул  гар утасны төлбөр төлөх үйлчилгээ нь илүү найдвартай</a:t>
            </a:r>
            <a:r>
              <a:rPr lang="mn-MN" dirty="0">
                <a:latin typeface="Times New Roman" panose="02020603050405020304" pitchFamily="18" charset="0"/>
                <a:cs typeface="Times New Roman" panose="02020603050405020304" pitchFamily="18" charset="0"/>
              </a:rPr>
              <a:t> </a:t>
            </a:r>
            <a:r>
              <a:rPr lang="mn-MN" dirty="0" smtClean="0">
                <a:latin typeface="Times New Roman" panose="02020603050405020304" pitchFamily="18" charset="0"/>
                <a:cs typeface="Times New Roman" panose="02020603050405020304" pitchFamily="18" charset="0"/>
              </a:rPr>
              <a:t>бас аюулгүй  байх болно.</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Хэрэглэгч өөрийн хаана, хэдэн удаа, хэдэн төгрөг зарцуулж байгаагаа хянах бүрэн боломжтой.Ингэснээр зардлыг бууруулах боломжийг олгосон.</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Ашиглахад хялбар... </a:t>
            </a:r>
            <a:r>
              <a:rPr lang="mn-MN" dirty="0">
                <a:latin typeface="Times New Roman" panose="02020603050405020304" pitchFamily="18" charset="0"/>
                <a:cs typeface="Times New Roman" panose="02020603050405020304" pitchFamily="18" charset="0"/>
              </a:rPr>
              <a:t>г</a:t>
            </a:r>
            <a:r>
              <a:rPr lang="mn-MN" dirty="0" smtClean="0">
                <a:latin typeface="Times New Roman" panose="02020603050405020304" pitchFamily="18" charset="0"/>
                <a:cs typeface="Times New Roman" panose="02020603050405020304" pitchFamily="18" charset="0"/>
              </a:rPr>
              <a:t>эх мэт</a:t>
            </a:r>
          </a:p>
        </p:txBody>
      </p:sp>
    </p:spTree>
    <p:extLst>
      <p:ext uri="{BB962C8B-B14F-4D97-AF65-F5344CB8AC3E}">
        <p14:creationId xmlns:p14="http://schemas.microsoft.com/office/powerpoint/2010/main" val="331844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DCB-</a:t>
            </a:r>
            <a:r>
              <a:rPr lang="mn-MN" dirty="0" smtClean="0"/>
              <a:t>г хаана ашигладаг вэ?</a:t>
            </a:r>
            <a:endParaRPr lang="en-US" dirty="0"/>
          </a:p>
        </p:txBody>
      </p:sp>
      <p:sp>
        <p:nvSpPr>
          <p:cNvPr id="3" name="Content Placeholder 2"/>
          <p:cNvSpPr>
            <a:spLocks noGrp="1"/>
          </p:cNvSpPr>
          <p:nvPr>
            <p:ph idx="1"/>
          </p:nvPr>
        </p:nvSpPr>
        <p:spPr/>
        <p:txBody>
          <a:bodyPr>
            <a:normAutofit lnSpcReduction="10000"/>
          </a:bodyPr>
          <a:lstStyle/>
          <a:p>
            <a:r>
              <a:rPr lang="mn-MN" dirty="0">
                <a:latin typeface="Times New Roman" panose="02020603050405020304" pitchFamily="18" charset="0"/>
                <a:cs typeface="Times New Roman" panose="02020603050405020304" pitchFamily="18" charset="0"/>
              </a:rPr>
              <a:t>А</a:t>
            </a:r>
            <a:r>
              <a:rPr lang="mn-MN" dirty="0" smtClean="0">
                <a:latin typeface="Times New Roman" panose="02020603050405020304" pitchFamily="18" charset="0"/>
                <a:cs typeface="Times New Roman" panose="02020603050405020304" pitchFamily="18" charset="0"/>
              </a:rPr>
              <a:t>пп </a:t>
            </a:r>
            <a:r>
              <a:rPr lang="mn-MN" dirty="0">
                <a:latin typeface="Times New Roman" panose="02020603050405020304" pitchFamily="18" charset="0"/>
                <a:cs typeface="Times New Roman" panose="02020603050405020304" pitchFamily="18" charset="0"/>
              </a:rPr>
              <a:t>дэлгүүрүүд (</a:t>
            </a:r>
            <a:r>
              <a:rPr lang="en-US" dirty="0">
                <a:latin typeface="Times New Roman" panose="02020603050405020304" pitchFamily="18" charset="0"/>
                <a:cs typeface="Times New Roman" panose="02020603050405020304" pitchFamily="18" charset="0"/>
              </a:rPr>
              <a:t>Google Play),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С</a:t>
            </a:r>
            <a:r>
              <a:rPr lang="mn-MN" dirty="0" smtClean="0">
                <a:latin typeface="Times New Roman" panose="02020603050405020304" pitchFamily="18" charset="0"/>
                <a:cs typeface="Times New Roman" panose="02020603050405020304" pitchFamily="18" charset="0"/>
              </a:rPr>
              <a:t>триминг </a:t>
            </a:r>
            <a:r>
              <a:rPr lang="mn-MN" dirty="0">
                <a:latin typeface="Times New Roman" panose="02020603050405020304" pitchFamily="18" charset="0"/>
                <a:cs typeface="Times New Roman" panose="02020603050405020304" pitchFamily="18" charset="0"/>
              </a:rPr>
              <a:t>үйлчилгээ (</a:t>
            </a:r>
            <a:r>
              <a:rPr lang="en-US" dirty="0">
                <a:latin typeface="Times New Roman" panose="02020603050405020304" pitchFamily="18" charset="0"/>
                <a:cs typeface="Times New Roman" panose="02020603050405020304" pitchFamily="18" charset="0"/>
              </a:rPr>
              <a:t>Spotify, Amazon),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Т</a:t>
            </a:r>
            <a:r>
              <a:rPr lang="mn-MN" dirty="0" smtClean="0">
                <a:latin typeface="Times New Roman" panose="02020603050405020304" pitchFamily="18" charset="0"/>
                <a:cs typeface="Times New Roman" panose="02020603050405020304" pitchFamily="18" charset="0"/>
              </a:rPr>
              <a:t>оглоом </a:t>
            </a:r>
            <a:r>
              <a:rPr lang="mn-MN" dirty="0">
                <a:latin typeface="Times New Roman" panose="02020603050405020304" pitchFamily="18" charset="0"/>
                <a:cs typeface="Times New Roman" panose="02020603050405020304" pitchFamily="18" charset="0"/>
              </a:rPr>
              <a:t>хөгжүүлэгчид (</a:t>
            </a:r>
            <a:r>
              <a:rPr lang="en-US" dirty="0">
                <a:latin typeface="Times New Roman" panose="02020603050405020304" pitchFamily="18" charset="0"/>
                <a:cs typeface="Times New Roman" panose="02020603050405020304" pitchFamily="18" charset="0"/>
              </a:rPr>
              <a:t>EA Mobile, Gameloft, </a:t>
            </a:r>
            <a:r>
              <a:rPr lang="en-US" dirty="0" err="1">
                <a:latin typeface="Times New Roman" panose="02020603050405020304" pitchFamily="18" charset="0"/>
                <a:cs typeface="Times New Roman" panose="02020603050405020304" pitchFamily="18" charset="0"/>
              </a:rPr>
              <a:t>Kinguin</a:t>
            </a:r>
            <a:r>
              <a:rPr lang="en-US" dirty="0" smtClean="0">
                <a:latin typeface="Times New Roman" panose="02020603050405020304" pitchFamily="18" charset="0"/>
                <a:cs typeface="Times New Roman" panose="02020603050405020304" pitchFamily="18" charset="0"/>
              </a:rPr>
              <a:t>)</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Д</a:t>
            </a:r>
            <a:r>
              <a:rPr lang="mn-MN" dirty="0" smtClean="0">
                <a:latin typeface="Times New Roman" panose="02020603050405020304" pitchFamily="18" charset="0"/>
                <a:cs typeface="Times New Roman" panose="02020603050405020304" pitchFamily="18" charset="0"/>
              </a:rPr>
              <a:t>ижитал </a:t>
            </a:r>
            <a:r>
              <a:rPr lang="mn-MN" dirty="0">
                <a:latin typeface="Times New Roman" panose="02020603050405020304" pitchFamily="18" charset="0"/>
                <a:cs typeface="Times New Roman" panose="02020603050405020304" pitchFamily="18" charset="0"/>
              </a:rPr>
              <a:t>хэвлэн нийтлэгчид (</a:t>
            </a:r>
            <a:r>
              <a:rPr lang="en-US" dirty="0" err="1">
                <a:latin typeface="Times New Roman" panose="02020603050405020304" pitchFamily="18" charset="0"/>
                <a:cs typeface="Times New Roman" panose="02020603050405020304" pitchFamily="18" charset="0"/>
              </a:rPr>
              <a:t>Schibsted</a:t>
            </a:r>
            <a:r>
              <a:rPr lang="en-US" dirty="0">
                <a:latin typeface="Times New Roman" panose="02020603050405020304" pitchFamily="18" charset="0"/>
                <a:cs typeface="Times New Roman" panose="02020603050405020304" pitchFamily="18" charset="0"/>
              </a:rPr>
              <a:t>),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З</a:t>
            </a:r>
            <a:r>
              <a:rPr lang="mn-MN" dirty="0" smtClean="0">
                <a:latin typeface="Times New Roman" panose="02020603050405020304" pitchFamily="18" charset="0"/>
                <a:cs typeface="Times New Roman" panose="02020603050405020304" pitchFamily="18" charset="0"/>
              </a:rPr>
              <a:t>ар </a:t>
            </a:r>
            <a:r>
              <a:rPr lang="mn-MN" dirty="0">
                <a:latin typeface="Times New Roman" panose="02020603050405020304" pitchFamily="18" charset="0"/>
                <a:cs typeface="Times New Roman" panose="02020603050405020304" pitchFamily="18" charset="0"/>
              </a:rPr>
              <a:t>сурталчилгааны порталууд (</a:t>
            </a:r>
            <a:r>
              <a:rPr lang="en-US" dirty="0">
                <a:latin typeface="Times New Roman" panose="02020603050405020304" pitchFamily="18" charset="0"/>
                <a:cs typeface="Times New Roman" panose="02020603050405020304" pitchFamily="18" charset="0"/>
              </a:rPr>
              <a:t>OLX Group</a:t>
            </a:r>
            <a:r>
              <a:rPr lang="en-US" dirty="0" smtClean="0">
                <a:latin typeface="Times New Roman" panose="02020603050405020304" pitchFamily="18" charset="0"/>
                <a:cs typeface="Times New Roman" panose="02020603050405020304" pitchFamily="18" charset="0"/>
              </a:rPr>
              <a:t>)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Н</a:t>
            </a:r>
            <a:r>
              <a:rPr lang="mn-MN" dirty="0" smtClean="0">
                <a:latin typeface="Times New Roman" panose="02020603050405020304" pitchFamily="18" charset="0"/>
                <a:cs typeface="Times New Roman" panose="02020603050405020304" pitchFamily="18" charset="0"/>
              </a:rPr>
              <a:t>ийгмийн </a:t>
            </a:r>
            <a:r>
              <a:rPr lang="mn-MN" dirty="0">
                <a:latin typeface="Times New Roman" panose="02020603050405020304" pitchFamily="18" charset="0"/>
                <a:cs typeface="Times New Roman" panose="02020603050405020304" pitchFamily="18" charset="0"/>
              </a:rPr>
              <a:t>сүлжээ (</a:t>
            </a:r>
            <a:r>
              <a:rPr lang="en-US" dirty="0">
                <a:latin typeface="Times New Roman" panose="02020603050405020304" pitchFamily="18" charset="0"/>
                <a:cs typeface="Times New Roman" panose="02020603050405020304" pitchFamily="18" charset="0"/>
              </a:rPr>
              <a:t>Facebook, </a:t>
            </a:r>
            <a:r>
              <a:rPr lang="en-US" dirty="0" err="1">
                <a:latin typeface="Times New Roman" panose="02020603050405020304" pitchFamily="18" charset="0"/>
                <a:cs typeface="Times New Roman" panose="02020603050405020304" pitchFamily="18" charset="0"/>
              </a:rPr>
              <a:t>Badoo</a:t>
            </a:r>
            <a:r>
              <a:rPr lang="en-US" dirty="0">
                <a:latin typeface="Times New Roman" panose="02020603050405020304" pitchFamily="18" charset="0"/>
                <a:cs typeface="Times New Roman" panose="02020603050405020304" pitchFamily="18" charset="0"/>
              </a:rPr>
              <a:t>) </a:t>
            </a:r>
            <a:r>
              <a:rPr lang="mn-MN" dirty="0">
                <a:latin typeface="Times New Roman" panose="02020603050405020304" pitchFamily="18" charset="0"/>
                <a:cs typeface="Times New Roman" panose="02020603050405020304" pitchFamily="18" charset="0"/>
              </a:rPr>
              <a:t>болон гар утас зогсоол (</a:t>
            </a:r>
            <a:r>
              <a:rPr lang="en-US" dirty="0" err="1">
                <a:latin typeface="Times New Roman" panose="02020603050405020304" pitchFamily="18" charset="0"/>
                <a:cs typeface="Times New Roman" panose="02020603050405020304" pitchFamily="18" charset="0"/>
              </a:rPr>
              <a:t>EasyPark</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6631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126</TotalTime>
  <Words>383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Mobile payment</vt:lpstr>
      <vt:lpstr>Mobile payment буюу гар утасны төлбөр гэж юу вэ?</vt:lpstr>
      <vt:lpstr>Mobile wallet</vt:lpstr>
      <vt:lpstr>Direct Carrier Billing/DCB/ (Шууд тээвэрлэгчийн төлбөр тооцоо) </vt:lpstr>
      <vt:lpstr>DCB хэрхэн ажилладаг вэ?</vt:lpstr>
      <vt:lpstr>PowerPoint Presentation</vt:lpstr>
      <vt:lpstr>PowerPoint Presentation</vt:lpstr>
      <vt:lpstr>Давуу тал:</vt:lpstr>
      <vt:lpstr>DCB-г хаана ашигладаг вэ?</vt:lpstr>
      <vt:lpstr>PowerPoint Presentation</vt:lpstr>
      <vt:lpstr>Эх сурвалж: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E-Business</dc:title>
  <dc:creator>Windows User</dc:creator>
  <cp:lastModifiedBy>Windows User</cp:lastModifiedBy>
  <cp:revision>68</cp:revision>
  <dcterms:created xsi:type="dcterms:W3CDTF">2020-12-09T15:46:56Z</dcterms:created>
  <dcterms:modified xsi:type="dcterms:W3CDTF">2020-12-09T17:53:52Z</dcterms:modified>
</cp:coreProperties>
</file>