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47" r:id="rId4"/>
    <p:sldId id="258" r:id="rId5"/>
    <p:sldId id="257" r:id="rId6"/>
    <p:sldId id="319" r:id="rId7"/>
    <p:sldId id="342" r:id="rId8"/>
    <p:sldId id="343" r:id="rId9"/>
    <p:sldId id="312" r:id="rId10"/>
    <p:sldId id="299" r:id="rId11"/>
    <p:sldId id="318" r:id="rId12"/>
    <p:sldId id="307" r:id="rId13"/>
    <p:sldId id="308" r:id="rId14"/>
    <p:sldId id="315" r:id="rId15"/>
    <p:sldId id="313" r:id="rId16"/>
    <p:sldId id="348" r:id="rId17"/>
    <p:sldId id="311" r:id="rId18"/>
    <p:sldId id="324" r:id="rId19"/>
    <p:sldId id="340" r:id="rId20"/>
    <p:sldId id="301" r:id="rId21"/>
    <p:sldId id="34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varScale="1">
        <p:scale>
          <a:sx n="70" d="100"/>
          <a:sy n="70" d="100"/>
        </p:scale>
        <p:origin x="656" y="60"/>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70990552706619E-2"/>
          <c:y val="1.0689468503937007E-2"/>
          <c:w val="0.9642522663173877"/>
          <c:h val="0.9738511318897638"/>
        </c:manualLayout>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78B0-4B26-BB20-F9D6C0EEFECE}"/>
              </c:ext>
            </c:extLst>
          </c:dPt>
          <c:dPt>
            <c:idx val="1"/>
            <c:bubble3D val="0"/>
            <c:spPr>
              <a:solidFill>
                <a:schemeClr val="accent4"/>
              </a:solidFill>
            </c:spPr>
            <c:extLst xmlns:c16r2="http://schemas.microsoft.com/office/drawing/2015/06/chart">
              <c:ext xmlns:c16="http://schemas.microsoft.com/office/drawing/2014/chart" uri="{C3380CC4-5D6E-409C-BE32-E72D297353CC}">
                <c16:uniqueId val="{00000003-78B0-4B26-BB20-F9D6C0EEFECE}"/>
              </c:ext>
            </c:extLst>
          </c:dPt>
          <c:cat>
            <c:strRef>
              <c:f>Sheet1!$A$2:$A$3</c:f>
              <c:strCache>
                <c:ptCount val="2"/>
                <c:pt idx="0">
                  <c:v>1st Qtr</c:v>
                </c:pt>
                <c:pt idx="1">
                  <c:v>2nd Qtr</c:v>
                </c:pt>
              </c:strCache>
            </c:strRef>
          </c:cat>
          <c:val>
            <c:numRef>
              <c:f>Sheet1!$B$2:$B$3</c:f>
              <c:numCache>
                <c:formatCode>General</c:formatCode>
                <c:ptCount val="2"/>
                <c:pt idx="0">
                  <c:v>15</c:v>
                </c:pt>
                <c:pt idx="1">
                  <c:v>85</c:v>
                </c:pt>
              </c:numCache>
            </c:numRef>
          </c:val>
          <c:extLst xmlns:c16r2="http://schemas.microsoft.com/office/drawing/2015/06/chart">
            <c:ext xmlns:c16="http://schemas.microsoft.com/office/drawing/2014/chart" uri="{C3380CC4-5D6E-409C-BE32-E72D297353CC}">
              <c16:uniqueId val="{00000004-78B0-4B26-BB20-F9D6C0EEFECE}"/>
            </c:ext>
          </c:extLst>
        </c:ser>
        <c:dLbls>
          <c:showLegendKey val="0"/>
          <c:showVal val="0"/>
          <c:showCatName val="0"/>
          <c:showSerName val="0"/>
          <c:showPercent val="0"/>
          <c:showBubbleSize val="0"/>
          <c:showLeaderLines val="1"/>
        </c:dLbls>
        <c:firstSliceAng val="0"/>
        <c:holeSize val="87"/>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70990552706619E-2"/>
          <c:y val="1.0689468503937007E-2"/>
          <c:w val="0.9642522663173877"/>
          <c:h val="0.9738511318897638"/>
        </c:manualLayout>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F99A-475B-BC6A-D29D64D51FF8}"/>
              </c:ext>
            </c:extLst>
          </c:dPt>
          <c:dPt>
            <c:idx val="1"/>
            <c:bubble3D val="0"/>
            <c:spPr>
              <a:solidFill>
                <a:schemeClr val="accent3"/>
              </a:solidFill>
            </c:spPr>
            <c:extLst xmlns:c16r2="http://schemas.microsoft.com/office/drawing/2015/06/chart">
              <c:ext xmlns:c16="http://schemas.microsoft.com/office/drawing/2014/chart" uri="{C3380CC4-5D6E-409C-BE32-E72D297353CC}">
                <c16:uniqueId val="{00000003-F99A-475B-BC6A-D29D64D51FF8}"/>
              </c:ext>
            </c:extLst>
          </c:dPt>
          <c:cat>
            <c:strRef>
              <c:f>Sheet1!$A$2:$A$3</c:f>
              <c:strCache>
                <c:ptCount val="2"/>
                <c:pt idx="0">
                  <c:v>1st Qtr</c:v>
                </c:pt>
                <c:pt idx="1">
                  <c:v>2nd Qtr</c:v>
                </c:pt>
              </c:strCache>
            </c:strRef>
          </c:cat>
          <c:val>
            <c:numRef>
              <c:f>Sheet1!$B$2:$B$3</c:f>
              <c:numCache>
                <c:formatCode>General</c:formatCode>
                <c:ptCount val="2"/>
                <c:pt idx="0">
                  <c:v>15</c:v>
                </c:pt>
                <c:pt idx="1">
                  <c:v>85</c:v>
                </c:pt>
              </c:numCache>
            </c:numRef>
          </c:val>
          <c:extLst xmlns:c16r2="http://schemas.microsoft.com/office/drawing/2015/06/chart">
            <c:ext xmlns:c16="http://schemas.microsoft.com/office/drawing/2014/chart" uri="{C3380CC4-5D6E-409C-BE32-E72D297353CC}">
              <c16:uniqueId val="{00000004-F99A-475B-BC6A-D29D64D51FF8}"/>
            </c:ext>
          </c:extLst>
        </c:ser>
        <c:dLbls>
          <c:showLegendKey val="0"/>
          <c:showVal val="0"/>
          <c:showCatName val="0"/>
          <c:showSerName val="0"/>
          <c:showPercent val="0"/>
          <c:showBubbleSize val="0"/>
          <c:showLeaderLines val="1"/>
        </c:dLbls>
        <c:firstSliceAng val="0"/>
        <c:holeSize val="84"/>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70990552706619E-2"/>
          <c:y val="1.0689468503937007E-2"/>
          <c:w val="0.9642522663173877"/>
          <c:h val="0.9738511318897638"/>
        </c:manualLayout>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BA01-486A-913F-83EA3BDF85FD}"/>
              </c:ext>
            </c:extLst>
          </c:dPt>
          <c:dPt>
            <c:idx val="1"/>
            <c:bubble3D val="0"/>
            <c:spPr>
              <a:solidFill>
                <a:schemeClr val="accent2"/>
              </a:solidFill>
            </c:spPr>
            <c:extLst xmlns:c16r2="http://schemas.microsoft.com/office/drawing/2015/06/chart">
              <c:ext xmlns:c16="http://schemas.microsoft.com/office/drawing/2014/chart" uri="{C3380CC4-5D6E-409C-BE32-E72D297353CC}">
                <c16:uniqueId val="{00000003-BA01-486A-913F-83EA3BDF85FD}"/>
              </c:ext>
            </c:extLst>
          </c:dPt>
          <c:cat>
            <c:strRef>
              <c:f>Sheet1!$A$2:$A$3</c:f>
              <c:strCache>
                <c:ptCount val="2"/>
                <c:pt idx="0">
                  <c:v>1st Qtr</c:v>
                </c:pt>
                <c:pt idx="1">
                  <c:v>2nd Qtr</c:v>
                </c:pt>
              </c:strCache>
            </c:strRef>
          </c:cat>
          <c:val>
            <c:numRef>
              <c:f>Sheet1!$B$2:$B$3</c:f>
              <c:numCache>
                <c:formatCode>General</c:formatCode>
                <c:ptCount val="2"/>
                <c:pt idx="0">
                  <c:v>15</c:v>
                </c:pt>
                <c:pt idx="1">
                  <c:v>85</c:v>
                </c:pt>
              </c:numCache>
            </c:numRef>
          </c:val>
          <c:extLst xmlns:c16r2="http://schemas.microsoft.com/office/drawing/2015/06/chart">
            <c:ext xmlns:c16="http://schemas.microsoft.com/office/drawing/2014/chart" uri="{C3380CC4-5D6E-409C-BE32-E72D297353CC}">
              <c16:uniqueId val="{00000004-BA01-486A-913F-83EA3BDF85FD}"/>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70990552706619E-2"/>
          <c:y val="1.0689468503937007E-2"/>
          <c:w val="0.9642522663173877"/>
          <c:h val="0.9738511318897638"/>
        </c:manualLayout>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5ADC-4E13-B666-804BA6481829}"/>
              </c:ext>
            </c:extLst>
          </c:dPt>
          <c:dPt>
            <c:idx val="1"/>
            <c:bubble3D val="0"/>
            <c:spPr>
              <a:solidFill>
                <a:schemeClr val="accent1"/>
              </a:solidFill>
            </c:spPr>
            <c:extLst xmlns:c16r2="http://schemas.microsoft.com/office/drawing/2015/06/chart">
              <c:ext xmlns:c16="http://schemas.microsoft.com/office/drawing/2014/chart" uri="{C3380CC4-5D6E-409C-BE32-E72D297353CC}">
                <c16:uniqueId val="{00000003-5ADC-4E13-B666-804BA6481829}"/>
              </c:ext>
            </c:extLst>
          </c:dPt>
          <c:cat>
            <c:strRef>
              <c:f>Sheet1!$A$2:$A$3</c:f>
              <c:strCache>
                <c:ptCount val="2"/>
                <c:pt idx="0">
                  <c:v>1st Qtr</c:v>
                </c:pt>
                <c:pt idx="1">
                  <c:v>2nd Qtr</c:v>
                </c:pt>
              </c:strCache>
            </c:strRef>
          </c:cat>
          <c:val>
            <c:numRef>
              <c:f>Sheet1!$B$2:$B$3</c:f>
              <c:numCache>
                <c:formatCode>General</c:formatCode>
                <c:ptCount val="2"/>
                <c:pt idx="0">
                  <c:v>15</c:v>
                </c:pt>
                <c:pt idx="1">
                  <c:v>85</c:v>
                </c:pt>
              </c:numCache>
            </c:numRef>
          </c:val>
          <c:extLst xmlns:c16r2="http://schemas.microsoft.com/office/drawing/2015/06/chart">
            <c:ext xmlns:c16="http://schemas.microsoft.com/office/drawing/2014/chart" uri="{C3380CC4-5D6E-409C-BE32-E72D297353CC}">
              <c16:uniqueId val="{00000004-5ADC-4E13-B666-804BA6481829}"/>
            </c:ext>
          </c:extLst>
        </c:ser>
        <c:dLbls>
          <c:showLegendKey val="0"/>
          <c:showVal val="0"/>
          <c:showCatName val="0"/>
          <c:showSerName val="0"/>
          <c:showPercent val="0"/>
          <c:showBubbleSize val="0"/>
          <c:showLeaderLines val="1"/>
        </c:dLbls>
        <c:firstSliceAng val="0"/>
        <c:holeSize val="74"/>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85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xmlns="" id="{F9074EBC-1F15-45F9-A91E-E5C4D64C8180}"/>
              </a:ext>
            </a:extLst>
          </p:cNvPr>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5" name="Frame 4">
            <a:extLst>
              <a:ext uri="{FF2B5EF4-FFF2-40B4-BE49-F238E27FC236}">
                <a16:creationId xmlns:a16="http://schemas.microsoft.com/office/drawing/2014/main" xmlns="" id="{68FC2D2C-E288-4655-B149-7FDC6019F189}"/>
              </a:ext>
            </a:extLst>
          </p:cNvPr>
          <p:cNvSpPr/>
          <p:nvPr userDrawn="1"/>
        </p:nvSpPr>
        <p:spPr>
          <a:xfrm>
            <a:off x="1065125" y="615462"/>
            <a:ext cx="10061750" cy="5627077"/>
          </a:xfrm>
          <a:prstGeom prst="frame">
            <a:avLst>
              <a:gd name="adj1" fmla="val 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47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36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xmlns=""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xmlns=""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a16="http://schemas.microsoft.com/office/drawing/2014/main" xmlns=""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a16="http://schemas.microsoft.com/office/drawing/2014/main" xmlns=""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91" r:id="rId9"/>
    <p:sldLayoutId id="2147483682" r:id="rId10"/>
    <p:sldLayoutId id="2147483684"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7F82C53E-6891-4695-A1B4-3BB471D7FA35}"/>
              </a:ext>
            </a:extLst>
          </p:cNvPr>
          <p:cNvSpPr txBox="1"/>
          <p:nvPr/>
        </p:nvSpPr>
        <p:spPr>
          <a:xfrm>
            <a:off x="6121206" y="3930177"/>
            <a:ext cx="5096276" cy="923330"/>
          </a:xfrm>
          <a:prstGeom prst="rect">
            <a:avLst/>
          </a:prstGeom>
          <a:noFill/>
        </p:spPr>
        <p:txBody>
          <a:bodyPr wrap="square" rtlCol="0" anchor="ctr">
            <a:spAutoFit/>
          </a:bodyPr>
          <a:lstStyle/>
          <a:p>
            <a:pPr algn="r"/>
            <a:r>
              <a:rPr lang="en-US" sz="5400" dirty="0" smtClean="0">
                <a:solidFill>
                  <a:schemeClr val="accent1"/>
                </a:solidFill>
                <a:latin typeface="+mj-lt"/>
              </a:rPr>
              <a:t>E-Learning </a:t>
            </a:r>
            <a:endParaRPr lang="en-US" sz="5400" dirty="0">
              <a:solidFill>
                <a:schemeClr val="accent1"/>
              </a:solidFill>
              <a:latin typeface="+mj-lt"/>
            </a:endParaRPr>
          </a:p>
        </p:txBody>
      </p:sp>
      <p:sp>
        <p:nvSpPr>
          <p:cNvPr id="15" name="TextBox 14">
            <a:extLst>
              <a:ext uri="{FF2B5EF4-FFF2-40B4-BE49-F238E27FC236}">
                <a16:creationId xmlns:a16="http://schemas.microsoft.com/office/drawing/2014/main" xmlns="" id="{E1D76FB9-48AC-45CA-8F0D-FD198B4F22AE}"/>
              </a:ext>
            </a:extLst>
          </p:cNvPr>
          <p:cNvSpPr txBox="1"/>
          <p:nvPr/>
        </p:nvSpPr>
        <p:spPr>
          <a:xfrm>
            <a:off x="6728388" y="5748042"/>
            <a:ext cx="5096214" cy="379656"/>
          </a:xfrm>
          <a:prstGeom prst="rect">
            <a:avLst/>
          </a:prstGeom>
          <a:noFill/>
        </p:spPr>
        <p:txBody>
          <a:bodyPr wrap="square" rtlCol="0" anchor="ctr">
            <a:spAutoFit/>
          </a:bodyPr>
          <a:lstStyle/>
          <a:p>
            <a:pPr algn="r"/>
            <a:r>
              <a:rPr lang="mn-MN" altLang="ko-KR" sz="1867" dirty="0" smtClean="0">
                <a:solidFill>
                  <a:schemeClr val="bg1"/>
                </a:solidFill>
                <a:cs typeface="Arial" pitchFamily="34" charset="0"/>
              </a:rPr>
              <a:t>Б.Пүрэвбаяр Програм хангамж</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43804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altLang="ko-KR" sz="4800" b="1" dirty="0">
                <a:solidFill>
                  <a:schemeClr val="tx1">
                    <a:lumMod val="75000"/>
                    <a:lumOff val="25000"/>
                  </a:schemeClr>
                </a:solidFill>
              </a:rPr>
              <a:t>6.</a:t>
            </a:r>
            <a:r>
              <a:rPr lang="en-US" sz="4800" b="1" dirty="0"/>
              <a:t> Linear E-learning</a:t>
            </a:r>
            <a:endParaRPr lang="en-US" sz="4800" dirty="0"/>
          </a:p>
        </p:txBody>
      </p:sp>
      <p:grpSp>
        <p:nvGrpSpPr>
          <p:cNvPr id="3" name="Group 2">
            <a:extLst>
              <a:ext uri="{FF2B5EF4-FFF2-40B4-BE49-F238E27FC236}">
                <a16:creationId xmlns:a16="http://schemas.microsoft.com/office/drawing/2014/main" xmlns="" id="{55D59553-A039-471C-AE26-F96ADECAB6CF}"/>
              </a:ext>
            </a:extLst>
          </p:cNvPr>
          <p:cNvGrpSpPr/>
          <p:nvPr/>
        </p:nvGrpSpPr>
        <p:grpSpPr>
          <a:xfrm>
            <a:off x="668085" y="2077401"/>
            <a:ext cx="4701308" cy="3689499"/>
            <a:chOff x="668085" y="2077401"/>
            <a:chExt cx="4701308" cy="3689499"/>
          </a:xfrm>
        </p:grpSpPr>
        <p:sp>
          <p:nvSpPr>
            <p:cNvPr id="94" name="Freeform: Shape 93">
              <a:extLst>
                <a:ext uri="{FF2B5EF4-FFF2-40B4-BE49-F238E27FC236}">
                  <a16:creationId xmlns:a16="http://schemas.microsoft.com/office/drawing/2014/main" xmlns=""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a:extLst>
                <a:ext uri="{FF2B5EF4-FFF2-40B4-BE49-F238E27FC236}">
                  <a16:creationId xmlns:a16="http://schemas.microsoft.com/office/drawing/2014/main" xmlns="" id="{3480DBFD-B6D4-420D-95A4-9DD9E200101D}"/>
                </a:ext>
              </a:extLst>
            </p:cNvPr>
            <p:cNvGrpSpPr/>
            <p:nvPr/>
          </p:nvGrpSpPr>
          <p:grpSpPr>
            <a:xfrm>
              <a:off x="2042984" y="2974608"/>
              <a:ext cx="1275678" cy="1121578"/>
              <a:chOff x="3983887" y="4061275"/>
              <a:chExt cx="2122406" cy="1866023"/>
            </a:xfrm>
          </p:grpSpPr>
          <p:grpSp>
            <p:nvGrpSpPr>
              <p:cNvPr id="53" name="Group 52">
                <a:extLst>
                  <a:ext uri="{FF2B5EF4-FFF2-40B4-BE49-F238E27FC236}">
                    <a16:creationId xmlns:a16="http://schemas.microsoft.com/office/drawing/2014/main" xmlns="" id="{694CA47E-15C9-45B7-9685-1DD17B02D1DB}"/>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a:extLst>
                    <a:ext uri="{FF2B5EF4-FFF2-40B4-BE49-F238E27FC236}">
                      <a16:creationId xmlns:a16="http://schemas.microsoft.com/office/drawing/2014/main" xmlns="" id="{8CFA59E0-877E-4828-8E8F-D9749F56B681}"/>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 name="Rectangle 22">
                  <a:extLst>
                    <a:ext uri="{FF2B5EF4-FFF2-40B4-BE49-F238E27FC236}">
                      <a16:creationId xmlns:a16="http://schemas.microsoft.com/office/drawing/2014/main" xmlns="" id="{C067EB7C-7925-4A0A-8C7D-4F28711D249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Group 53">
                <a:extLst>
                  <a:ext uri="{FF2B5EF4-FFF2-40B4-BE49-F238E27FC236}">
                    <a16:creationId xmlns:a16="http://schemas.microsoft.com/office/drawing/2014/main" xmlns="" id="{679EE6A1-8171-4DFB-AABD-9E9CA0B26E0D}"/>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a:extLst>
                    <a:ext uri="{FF2B5EF4-FFF2-40B4-BE49-F238E27FC236}">
                      <a16:creationId xmlns:a16="http://schemas.microsoft.com/office/drawing/2014/main" xmlns="" id="{EDBF89F9-BAE3-4F56-AD8E-8228F08B05E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Freeform 19">
                  <a:extLst>
                    <a:ext uri="{FF2B5EF4-FFF2-40B4-BE49-F238E27FC236}">
                      <a16:creationId xmlns:a16="http://schemas.microsoft.com/office/drawing/2014/main" xmlns="" id="{52AC83ED-6081-44AB-AE10-D94D76014E8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5" name="Group 54">
                <a:extLst>
                  <a:ext uri="{FF2B5EF4-FFF2-40B4-BE49-F238E27FC236}">
                    <a16:creationId xmlns:a16="http://schemas.microsoft.com/office/drawing/2014/main" xmlns="" id="{C672A13F-8FB6-452C-90A9-9E1404B1DB7F}"/>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a:extLst>
                    <a:ext uri="{FF2B5EF4-FFF2-40B4-BE49-F238E27FC236}">
                      <a16:creationId xmlns:a16="http://schemas.microsoft.com/office/drawing/2014/main" xmlns="" id="{EA8532AC-8DFF-4DE3-A652-7810AC0B602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a16="http://schemas.microsoft.com/office/drawing/2014/main" xmlns="" id="{BF033FB8-301F-4737-A1A1-F8EEAB2A337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6" name="Group 55">
                <a:extLst>
                  <a:ext uri="{FF2B5EF4-FFF2-40B4-BE49-F238E27FC236}">
                    <a16:creationId xmlns:a16="http://schemas.microsoft.com/office/drawing/2014/main" xmlns="" id="{BD6F8D50-52F5-4102-B5DD-5834564E86EA}"/>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a:extLst>
                    <a:ext uri="{FF2B5EF4-FFF2-40B4-BE49-F238E27FC236}">
                      <a16:creationId xmlns:a16="http://schemas.microsoft.com/office/drawing/2014/main" xmlns="" id="{5F3DC716-76B9-455D-BE45-C99D9E48B53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 name="Rectangle 22">
                  <a:extLst>
                    <a:ext uri="{FF2B5EF4-FFF2-40B4-BE49-F238E27FC236}">
                      <a16:creationId xmlns:a16="http://schemas.microsoft.com/office/drawing/2014/main" xmlns="" id="{38EF642D-56BE-4E6D-A977-BBCCF9C73E4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a16="http://schemas.microsoft.com/office/drawing/2014/main" xmlns="" id="{B0757341-3EF7-412E-A2DC-1324573192D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a:extLst>
                    <a:ext uri="{FF2B5EF4-FFF2-40B4-BE49-F238E27FC236}">
                      <a16:creationId xmlns:a16="http://schemas.microsoft.com/office/drawing/2014/main" xmlns="" id="{DF03E9CA-4223-4A49-B27F-8970C5CA10F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Freeform 28">
                  <a:extLst>
                    <a:ext uri="{FF2B5EF4-FFF2-40B4-BE49-F238E27FC236}">
                      <a16:creationId xmlns:a16="http://schemas.microsoft.com/office/drawing/2014/main" xmlns="" id="{FA682260-64ED-4EBF-BB39-C2BC429B7AB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 name="Freeform: Shape 3">
              <a:extLst>
                <a:ext uri="{FF2B5EF4-FFF2-40B4-BE49-F238E27FC236}">
                  <a16:creationId xmlns:a16="http://schemas.microsoft.com/office/drawing/2014/main" xmlns=""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a:extLst>
                <a:ext uri="{FF2B5EF4-FFF2-40B4-BE49-F238E27FC236}">
                  <a16:creationId xmlns:a16="http://schemas.microsoft.com/office/drawing/2014/main" xmlns=""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7F11E029-EE4E-47A8-A49D-2624DDFB95CC}"/>
                </a:ext>
              </a:extLst>
            </p:cNvPr>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DF375085-4E9E-4CD4-B48E-19513A46CF85}"/>
                </a:ext>
              </a:extLst>
            </p:cNvPr>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134" name="Round Same Side Corner Rectangle 8">
            <a:extLst>
              <a:ext uri="{FF2B5EF4-FFF2-40B4-BE49-F238E27FC236}">
                <a16:creationId xmlns:a16="http://schemas.microsoft.com/office/drawing/2014/main" xmlns="" id="{6E46C3F5-E787-4CA4-982C-E98BC522D342}"/>
              </a:ext>
            </a:extLst>
          </p:cNvPr>
          <p:cNvSpPr/>
          <p:nvPr/>
        </p:nvSpPr>
        <p:spPr>
          <a:xfrm flipH="1">
            <a:off x="207625" y="212141"/>
            <a:ext cx="274173" cy="7221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37" name="Round Same Side Corner Rectangle 20">
            <a:extLst>
              <a:ext uri="{FF2B5EF4-FFF2-40B4-BE49-F238E27FC236}">
                <a16:creationId xmlns:a16="http://schemas.microsoft.com/office/drawing/2014/main" xmlns="" id="{4558BD11-E7C2-49BF-B0A6-0931A4B70207}"/>
              </a:ext>
            </a:extLst>
          </p:cNvPr>
          <p:cNvSpPr/>
          <p:nvPr/>
        </p:nvSpPr>
        <p:spPr>
          <a:xfrm rot="10800000">
            <a:off x="11655534" y="185437"/>
            <a:ext cx="347007" cy="74023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85000"/>
                  <a:lumOff val="15000"/>
                </a:schemeClr>
              </a:solidFill>
            </a:endParaRPr>
          </a:p>
        </p:txBody>
      </p:sp>
      <p:sp>
        <p:nvSpPr>
          <p:cNvPr id="45" name="Rectangle 44">
            <a:extLst>
              <a:ext uri="{FF2B5EF4-FFF2-40B4-BE49-F238E27FC236}">
                <a16:creationId xmlns:a16="http://schemas.microsoft.com/office/drawing/2014/main" xmlns="" id="{1CFB9E2B-F6E2-4F5C-9D9F-9F25EACFB16C}"/>
              </a:ext>
            </a:extLst>
          </p:cNvPr>
          <p:cNvSpPr/>
          <p:nvPr/>
        </p:nvSpPr>
        <p:spPr>
          <a:xfrm>
            <a:off x="5514379" y="2077400"/>
            <a:ext cx="6144221" cy="3689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25">
            <a:extLst>
              <a:ext uri="{FF2B5EF4-FFF2-40B4-BE49-F238E27FC236}">
                <a16:creationId xmlns:a16="http://schemas.microsoft.com/office/drawing/2014/main" xmlns="" id="{4A2AE1CA-A021-4941-8D77-7B2B6BB8934E}"/>
              </a:ext>
            </a:extLst>
          </p:cNvPr>
          <p:cNvSpPr/>
          <p:nvPr/>
        </p:nvSpPr>
        <p:spPr>
          <a:xfrm>
            <a:off x="5699856" y="2447478"/>
            <a:ext cx="5812440" cy="2847729"/>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48" name="TextBox 47">
            <a:extLst>
              <a:ext uri="{FF2B5EF4-FFF2-40B4-BE49-F238E27FC236}">
                <a16:creationId xmlns:a16="http://schemas.microsoft.com/office/drawing/2014/main" xmlns="" id="{E986E8B7-E435-44A5-A987-101218C90CD7}"/>
              </a:ext>
            </a:extLst>
          </p:cNvPr>
          <p:cNvSpPr txBox="1"/>
          <p:nvPr/>
        </p:nvSpPr>
        <p:spPr>
          <a:xfrm>
            <a:off x="6004902" y="2698230"/>
            <a:ext cx="5296127" cy="2246769"/>
          </a:xfrm>
          <a:prstGeom prst="rect">
            <a:avLst/>
          </a:prstGeom>
          <a:noFill/>
        </p:spPr>
        <p:txBody>
          <a:bodyPr wrap="square" rtlCol="0">
            <a:spAutoFit/>
          </a:bodyPr>
          <a:lstStyle/>
          <a:p>
            <a:pPr algn="ctr"/>
            <a:r>
              <a:rPr lang="mn-MN" sz="1400" dirty="0">
                <a:solidFill>
                  <a:schemeClr val="bg1"/>
                </a:solidFill>
              </a:rPr>
              <a:t>Хүн ба компьютерийн харилцан үйлчлэлийн талаар ярихдаа шугаман харилцаа холбоо нь мэдээлэл илгээгчээс хүлээн авагч </a:t>
            </a:r>
            <a:r>
              <a:rPr lang="mn-MN" sz="1400" dirty="0" smtClean="0">
                <a:solidFill>
                  <a:schemeClr val="bg1"/>
                </a:solidFill>
              </a:rPr>
              <a:t>руу</a:t>
            </a:r>
            <a:r>
              <a:rPr lang="en-US" sz="1400" dirty="0">
                <a:solidFill>
                  <a:schemeClr val="bg1"/>
                </a:solidFill>
              </a:rPr>
              <a:t> </a:t>
            </a:r>
            <a:r>
              <a:rPr lang="mn-MN" sz="1400" dirty="0" smtClean="0">
                <a:solidFill>
                  <a:schemeClr val="bg1"/>
                </a:solidFill>
              </a:rPr>
              <a:t>дамждаг </a:t>
            </a:r>
            <a:r>
              <a:rPr lang="mn-MN" sz="1400" dirty="0">
                <a:solidFill>
                  <a:schemeClr val="bg1"/>
                </a:solidFill>
              </a:rPr>
              <a:t>гэсэн үг юм . Цахим сургалтын хувьд энэ нь багш сурагчдын хооронд хоёр талт харилцаа холбоо тогтоох боломжгүй тул маш хязгаарлагдмал хүчин зүйл болдог. Цаг хугацаа өнгөрөх тусам хамаарал багатай болж байгаа хэдий ч энэ төрлийн цахим сургалт нь боловсролын салбарт тодорхой байр суурь эзэлдэг. Сургалтын материалыг телевиз, радиогийн хөтөлбөрөөр дамжуулан оюутнуудад илгээх нь шугаман цахим сургалтын сонгодог жишээ юм.</a:t>
            </a: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42313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7E56168-ABA9-4CA8-BFA4-75D55D3B4628}"/>
              </a:ext>
            </a:extLst>
          </p:cNvPr>
          <p:cNvSpPr>
            <a:spLocks noGrp="1"/>
          </p:cNvSpPr>
          <p:nvPr>
            <p:ph type="body" sz="quarter" idx="10"/>
          </p:nvPr>
        </p:nvSpPr>
        <p:spPr/>
        <p:txBody>
          <a:bodyPr/>
          <a:lstStyle/>
          <a:p>
            <a:r>
              <a:rPr lang="en-US" altLang="ko-KR" sz="4800" b="1" dirty="0">
                <a:solidFill>
                  <a:schemeClr val="tx1">
                    <a:lumMod val="75000"/>
                    <a:lumOff val="25000"/>
                  </a:schemeClr>
                </a:solidFill>
              </a:rPr>
              <a:t>7.</a:t>
            </a:r>
            <a:r>
              <a:rPr lang="en-US" sz="4800" b="1" dirty="0"/>
              <a:t> </a:t>
            </a:r>
            <a:r>
              <a:rPr lang="en-US" sz="4800" b="1" dirty="0" smtClean="0"/>
              <a:t>Interactive online Learning</a:t>
            </a:r>
            <a:endParaRPr lang="en-US" sz="4800" dirty="0"/>
          </a:p>
        </p:txBody>
      </p:sp>
      <p:sp>
        <p:nvSpPr>
          <p:cNvPr id="6" name="Rectangle 5">
            <a:extLst>
              <a:ext uri="{FF2B5EF4-FFF2-40B4-BE49-F238E27FC236}">
                <a16:creationId xmlns:a16="http://schemas.microsoft.com/office/drawing/2014/main" xmlns="" id="{F13F4CDB-1D72-4C20-8F6D-BDF5E630EF6D}"/>
              </a:ext>
            </a:extLst>
          </p:cNvPr>
          <p:cNvSpPr/>
          <p:nvPr/>
        </p:nvSpPr>
        <p:spPr>
          <a:xfrm>
            <a:off x="0" y="2462553"/>
            <a:ext cx="6943464"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xmlns="" id="{BECE74BE-5E6A-430F-930D-1608D38B7CC8}"/>
              </a:ext>
            </a:extLst>
          </p:cNvPr>
          <p:cNvSpPr txBox="1"/>
          <p:nvPr/>
        </p:nvSpPr>
        <p:spPr>
          <a:xfrm>
            <a:off x="713380" y="2527279"/>
            <a:ext cx="6202311" cy="338554"/>
          </a:xfrm>
          <a:prstGeom prst="rect">
            <a:avLst/>
          </a:prstGeom>
          <a:noFill/>
        </p:spPr>
        <p:txBody>
          <a:bodyPr wrap="square" rtlCol="0" anchor="ctr">
            <a:spAutoFit/>
          </a:bodyPr>
          <a:lstStyle/>
          <a:p>
            <a:r>
              <a:rPr lang="mn-MN" altLang="ko-KR" sz="1600" b="1" dirty="0" smtClean="0">
                <a:solidFill>
                  <a:schemeClr val="bg1"/>
                </a:solidFill>
                <a:cs typeface="Arial" pitchFamily="34" charset="0"/>
              </a:rPr>
              <a:t>Интерактив онлайн сургалт</a:t>
            </a:r>
            <a:endParaRPr lang="ko-KR" altLang="en-US" sz="1600"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7090F515-375C-43E7-B657-9F85FD44CD5D}"/>
              </a:ext>
            </a:extLst>
          </p:cNvPr>
          <p:cNvSpPr txBox="1"/>
          <p:nvPr/>
        </p:nvSpPr>
        <p:spPr>
          <a:xfrm>
            <a:off x="713378" y="3085100"/>
            <a:ext cx="6202313" cy="1815882"/>
          </a:xfrm>
          <a:prstGeom prst="rect">
            <a:avLst/>
          </a:prstGeom>
          <a:noFill/>
        </p:spPr>
        <p:txBody>
          <a:bodyPr wrap="square" rtlCol="0">
            <a:spAutoFit/>
          </a:bodyPr>
          <a:lstStyle/>
          <a:p>
            <a:r>
              <a:rPr lang="mn-MN" sz="1400" dirty="0"/>
              <a:t>Интерактив цахим сургалт нь илгээгчдэд хүлээн авагч болж, эсрэгээрээ ажиллах боломжийг олгодог бөгөөд оролцогч талуудын хоорондох хоёр талын харилцаа холбооны сувгийг үр дүнтэй болгох боломжийг олгодог. Багш, оюутнууд илгээсэн, хүлээн авсан зурвасуудаас заах, сурах арга зүйд өөрчлөлт оруулах боломжтой. Энэ шалтгааны улмаас интерактив цахим сургалт нь багш, сурагчдад бие биетэйгээ илүү чөлөөтэй харилцах боломжийг олгодог тул шугаман гэхээсээ илүү түгээмэл байдаг.</a:t>
            </a:r>
            <a:endParaRPr lang="en-US" altLang="ko-KR" sz="1400" dirty="0">
              <a:solidFill>
                <a:schemeClr val="tx1">
                  <a:lumMod val="75000"/>
                  <a:lumOff val="25000"/>
                </a:schemeClr>
              </a:solidFill>
              <a:cs typeface="Arial" pitchFamily="34" charset="0"/>
            </a:endParaRPr>
          </a:p>
        </p:txBody>
      </p:sp>
      <p:sp>
        <p:nvSpPr>
          <p:cNvPr id="10" name="Freeform 25">
            <a:extLst>
              <a:ext uri="{FF2B5EF4-FFF2-40B4-BE49-F238E27FC236}">
                <a16:creationId xmlns:a16="http://schemas.microsoft.com/office/drawing/2014/main" xmlns="" id="{A2905E5C-5D74-4E1D-AB2D-DCA8167F6EDF}"/>
              </a:ext>
            </a:extLst>
          </p:cNvPr>
          <p:cNvSpPr/>
          <p:nvPr/>
        </p:nvSpPr>
        <p:spPr>
          <a:xfrm rot="310011">
            <a:off x="10443946" y="1697940"/>
            <a:ext cx="1048706" cy="787438"/>
          </a:xfrm>
          <a:custGeom>
            <a:avLst/>
            <a:gdLst/>
            <a:ahLst/>
            <a:cxnLst/>
            <a:rect l="l" t="t" r="r" b="b"/>
            <a:pathLst>
              <a:path w="3379769" h="3383677">
                <a:moveTo>
                  <a:pt x="1566674" y="8617"/>
                </a:moveTo>
                <a:cubicBezTo>
                  <a:pt x="2497447" y="-75547"/>
                  <a:pt x="3307150" y="466278"/>
                  <a:pt x="3375197" y="1218817"/>
                </a:cubicBezTo>
                <a:cubicBezTo>
                  <a:pt x="3414663" y="1655275"/>
                  <a:pt x="3195986" y="2066754"/>
                  <a:pt x="2822915" y="2350758"/>
                </a:cubicBezTo>
                <a:lnTo>
                  <a:pt x="2415824" y="3383677"/>
                </a:lnTo>
                <a:lnTo>
                  <a:pt x="2346481" y="2612235"/>
                </a:lnTo>
                <a:cubicBezTo>
                  <a:pt x="2181509" y="2675136"/>
                  <a:pt x="2002072" y="2716714"/>
                  <a:pt x="1813096" y="2733802"/>
                </a:cubicBezTo>
                <a:cubicBezTo>
                  <a:pt x="882323" y="2817966"/>
                  <a:pt x="72620" y="2276141"/>
                  <a:pt x="4573" y="1523602"/>
                </a:cubicBezTo>
                <a:cubicBezTo>
                  <a:pt x="-63475" y="771063"/>
                  <a:pt x="635901" y="92781"/>
                  <a:pt x="1566674" y="8617"/>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5">
            <a:extLst>
              <a:ext uri="{FF2B5EF4-FFF2-40B4-BE49-F238E27FC236}">
                <a16:creationId xmlns:a16="http://schemas.microsoft.com/office/drawing/2014/main" xmlns="" id="{143EFE5D-2221-45F1-BC2F-F9CD01EAE8E0}"/>
              </a:ext>
            </a:extLst>
          </p:cNvPr>
          <p:cNvSpPr/>
          <p:nvPr/>
        </p:nvSpPr>
        <p:spPr>
          <a:xfrm rot="1114331">
            <a:off x="10900004" y="266572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grpSp>
        <p:nvGrpSpPr>
          <p:cNvPr id="12" name="Group 11">
            <a:extLst>
              <a:ext uri="{FF2B5EF4-FFF2-40B4-BE49-F238E27FC236}">
                <a16:creationId xmlns:a16="http://schemas.microsoft.com/office/drawing/2014/main" xmlns="" id="{0E64B9A6-F8A6-4F13-8219-03039BD924BB}"/>
              </a:ext>
            </a:extLst>
          </p:cNvPr>
          <p:cNvGrpSpPr/>
          <p:nvPr/>
        </p:nvGrpSpPr>
        <p:grpSpPr>
          <a:xfrm rot="19508924">
            <a:off x="9405398" y="1446728"/>
            <a:ext cx="1051344" cy="715676"/>
            <a:chOff x="6936205" y="2105936"/>
            <a:chExt cx="1051344" cy="715676"/>
          </a:xfrm>
          <a:solidFill>
            <a:schemeClr val="accent4"/>
          </a:solidFill>
        </p:grpSpPr>
        <p:sp>
          <p:nvSpPr>
            <p:cNvPr id="13" name="Oval 17">
              <a:extLst>
                <a:ext uri="{FF2B5EF4-FFF2-40B4-BE49-F238E27FC236}">
                  <a16:creationId xmlns:a16="http://schemas.microsoft.com/office/drawing/2014/main" xmlns="" id="{3B4AB0DB-5549-4153-B8F8-A20C74CE2AC1}"/>
                </a:ext>
              </a:extLst>
            </p:cNvPr>
            <p:cNvSpPr/>
            <p:nvPr/>
          </p:nvSpPr>
          <p:spPr>
            <a:xfrm rot="1802267">
              <a:off x="6936205" y="2105936"/>
              <a:ext cx="1051344" cy="534013"/>
            </a:xfrm>
            <a:custGeom>
              <a:avLst/>
              <a:gdLst/>
              <a:ahLst/>
              <a:cxnLst/>
              <a:rect l="l" t="t" r="r" b="b"/>
              <a:pathLst>
                <a:path w="1642560" h="1112415">
                  <a:moveTo>
                    <a:pt x="785832" y="0"/>
                  </a:moveTo>
                  <a:cubicBezTo>
                    <a:pt x="889284" y="0"/>
                    <a:pt x="978919" y="59154"/>
                    <a:pt x="1021736" y="146002"/>
                  </a:cubicBezTo>
                  <a:cubicBezTo>
                    <a:pt x="1051604" y="124976"/>
                    <a:pt x="1088165" y="114656"/>
                    <a:pt x="1127136" y="114656"/>
                  </a:cubicBezTo>
                  <a:cubicBezTo>
                    <a:pt x="1241918" y="114656"/>
                    <a:pt x="1335792" y="204176"/>
                    <a:pt x="1341808" y="317265"/>
                  </a:cubicBezTo>
                  <a:cubicBezTo>
                    <a:pt x="1367781" y="306011"/>
                    <a:pt x="1396440" y="299856"/>
                    <a:pt x="1426536" y="299856"/>
                  </a:cubicBezTo>
                  <a:cubicBezTo>
                    <a:pt x="1545843" y="299856"/>
                    <a:pt x="1642560" y="396573"/>
                    <a:pt x="1642560" y="515880"/>
                  </a:cubicBezTo>
                  <a:cubicBezTo>
                    <a:pt x="1642560" y="635187"/>
                    <a:pt x="1545843" y="731904"/>
                    <a:pt x="1426536" y="731904"/>
                  </a:cubicBezTo>
                  <a:cubicBezTo>
                    <a:pt x="1410361" y="731904"/>
                    <a:pt x="1394601" y="730126"/>
                    <a:pt x="1379539" y="726326"/>
                  </a:cubicBezTo>
                  <a:cubicBezTo>
                    <a:pt x="1382751" y="740807"/>
                    <a:pt x="1384368" y="755855"/>
                    <a:pt x="1384368" y="771280"/>
                  </a:cubicBezTo>
                  <a:cubicBezTo>
                    <a:pt x="1384368" y="890587"/>
                    <a:pt x="1287651" y="987304"/>
                    <a:pt x="1168344" y="987304"/>
                  </a:cubicBezTo>
                  <a:cubicBezTo>
                    <a:pt x="1116932" y="987304"/>
                    <a:pt x="1069714" y="969344"/>
                    <a:pt x="1034633" y="936870"/>
                  </a:cubicBezTo>
                  <a:cubicBezTo>
                    <a:pt x="998570" y="1039401"/>
                    <a:pt x="900661" y="1112415"/>
                    <a:pt x="785697" y="1112415"/>
                  </a:cubicBezTo>
                  <a:cubicBezTo>
                    <a:pt x="664714" y="1112415"/>
                    <a:pt x="562616" y="1031553"/>
                    <a:pt x="531704" y="920578"/>
                  </a:cubicBezTo>
                  <a:cubicBezTo>
                    <a:pt x="504162" y="935791"/>
                    <a:pt x="472429" y="943424"/>
                    <a:pt x="438912" y="943424"/>
                  </a:cubicBezTo>
                  <a:cubicBezTo>
                    <a:pt x="328998" y="943424"/>
                    <a:pt x="238256" y="861336"/>
                    <a:pt x="225670" y="754991"/>
                  </a:cubicBezTo>
                  <a:cubicBezTo>
                    <a:pt x="222493" y="755833"/>
                    <a:pt x="219267" y="755904"/>
                    <a:pt x="216024" y="755904"/>
                  </a:cubicBezTo>
                  <a:cubicBezTo>
                    <a:pt x="96717" y="755904"/>
                    <a:pt x="0" y="659187"/>
                    <a:pt x="0" y="539880"/>
                  </a:cubicBezTo>
                  <a:cubicBezTo>
                    <a:pt x="0" y="429577"/>
                    <a:pt x="82669" y="338583"/>
                    <a:pt x="189559" y="326524"/>
                  </a:cubicBezTo>
                  <a:cubicBezTo>
                    <a:pt x="199739" y="217704"/>
                    <a:pt x="291631" y="132944"/>
                    <a:pt x="403320" y="132944"/>
                  </a:cubicBezTo>
                  <a:cubicBezTo>
                    <a:pt x="453838" y="132944"/>
                    <a:pt x="500306" y="150285"/>
                    <a:pt x="534992" y="182003"/>
                  </a:cubicBezTo>
                  <a:cubicBezTo>
                    <a:pt x="568948" y="76087"/>
                    <a:pt x="668505" y="0"/>
                    <a:pt x="785832" y="0"/>
                  </a:cubicBezTo>
                  <a:close/>
                </a:path>
              </a:pathLst>
            </a:cu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xmlns="" id="{C241CDFA-63EF-4168-88E7-9B7DA07AA458}"/>
                </a:ext>
              </a:extLst>
            </p:cNvPr>
            <p:cNvSpPr/>
            <p:nvPr/>
          </p:nvSpPr>
          <p:spPr>
            <a:xfrm rot="1802267">
              <a:off x="7415754" y="2668663"/>
              <a:ext cx="138270" cy="82883"/>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xmlns="" id="{1C63EF7A-057D-4423-8767-F4C6D4E4139D}"/>
                </a:ext>
              </a:extLst>
            </p:cNvPr>
            <p:cNvSpPr/>
            <p:nvPr/>
          </p:nvSpPr>
          <p:spPr>
            <a:xfrm rot="1802267">
              <a:off x="7328019" y="2747505"/>
              <a:ext cx="99123" cy="59418"/>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xmlns="" id="{FBE8AF05-123C-4FFF-B826-E4F691DDD2D2}"/>
                </a:ext>
              </a:extLst>
            </p:cNvPr>
            <p:cNvSpPr/>
            <p:nvPr/>
          </p:nvSpPr>
          <p:spPr>
            <a:xfrm rot="1802267">
              <a:off x="7223281" y="2780130"/>
              <a:ext cx="69202" cy="41482"/>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Freeform 31">
            <a:extLst>
              <a:ext uri="{FF2B5EF4-FFF2-40B4-BE49-F238E27FC236}">
                <a16:creationId xmlns:a16="http://schemas.microsoft.com/office/drawing/2014/main" xmlns="" id="{E96B16ED-5B62-44E8-80B4-29FDA3DF194C}"/>
              </a:ext>
            </a:extLst>
          </p:cNvPr>
          <p:cNvSpPr/>
          <p:nvPr/>
        </p:nvSpPr>
        <p:spPr>
          <a:xfrm rot="20895801" flipH="1">
            <a:off x="7585931" y="2318487"/>
            <a:ext cx="980439" cy="691652"/>
          </a:xfrm>
          <a:custGeom>
            <a:avLst/>
            <a:gdLst/>
            <a:ahLst/>
            <a:cxnLst/>
            <a:rect l="l" t="t" r="r" b="b"/>
            <a:pathLst>
              <a:path w="3369265" h="3169133">
                <a:moveTo>
                  <a:pt x="1853392" y="22467"/>
                </a:moveTo>
                <a:cubicBezTo>
                  <a:pt x="2779038" y="151306"/>
                  <a:pt x="3453866" y="798582"/>
                  <a:pt x="3360663" y="1468199"/>
                </a:cubicBezTo>
                <a:cubicBezTo>
                  <a:pt x="3310970" y="1825219"/>
                  <a:pt x="3052981" y="2116507"/>
                  <a:pt x="2681968" y="2289712"/>
                </a:cubicBezTo>
                <a:cubicBezTo>
                  <a:pt x="2533004" y="2673273"/>
                  <a:pt x="2266664" y="2974536"/>
                  <a:pt x="1905221" y="3169133"/>
                </a:cubicBezTo>
                <a:cubicBezTo>
                  <a:pt x="2064692" y="2914965"/>
                  <a:pt x="2148188" y="2677164"/>
                  <a:pt x="2159688" y="2445531"/>
                </a:cubicBezTo>
                <a:cubicBezTo>
                  <a:pt x="1956897" y="2476512"/>
                  <a:pt x="1739289" y="2478459"/>
                  <a:pt x="1515873" y="2447362"/>
                </a:cubicBezTo>
                <a:cubicBezTo>
                  <a:pt x="590227" y="2318523"/>
                  <a:pt x="-84601" y="1671247"/>
                  <a:pt x="8602" y="1001630"/>
                </a:cubicBezTo>
                <a:cubicBezTo>
                  <a:pt x="101805" y="332013"/>
                  <a:pt x="927745" y="-106373"/>
                  <a:pt x="1853392" y="22467"/>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18" name="Rounded Rectangle 15">
            <a:extLst>
              <a:ext uri="{FF2B5EF4-FFF2-40B4-BE49-F238E27FC236}">
                <a16:creationId xmlns:a16="http://schemas.microsoft.com/office/drawing/2014/main" xmlns="" id="{26B2346C-5024-487E-8ABD-3EF3D2F796AE}"/>
              </a:ext>
            </a:extLst>
          </p:cNvPr>
          <p:cNvSpPr/>
          <p:nvPr/>
        </p:nvSpPr>
        <p:spPr>
          <a:xfrm rot="20299704" flipH="1">
            <a:off x="7461922" y="3186934"/>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19" name="Rounded Rectangle 15">
            <a:extLst>
              <a:ext uri="{FF2B5EF4-FFF2-40B4-BE49-F238E27FC236}">
                <a16:creationId xmlns:a16="http://schemas.microsoft.com/office/drawing/2014/main" xmlns="" id="{EB4E87DA-CEFB-43F9-B97A-51E607A279EF}"/>
              </a:ext>
            </a:extLst>
          </p:cNvPr>
          <p:cNvSpPr/>
          <p:nvPr/>
        </p:nvSpPr>
        <p:spPr>
          <a:xfrm rot="20299704" flipH="1">
            <a:off x="8327106" y="153464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23" name="Rounded Rectangle 27">
            <a:extLst>
              <a:ext uri="{FF2B5EF4-FFF2-40B4-BE49-F238E27FC236}">
                <a16:creationId xmlns:a16="http://schemas.microsoft.com/office/drawing/2014/main" xmlns="" id="{F2E642C6-08ED-41F4-8C3F-49085DC6BC9C}"/>
              </a:ext>
            </a:extLst>
          </p:cNvPr>
          <p:cNvSpPr/>
          <p:nvPr/>
        </p:nvSpPr>
        <p:spPr>
          <a:xfrm>
            <a:off x="8518576" y="164813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ounded Rectangle 7">
            <a:extLst>
              <a:ext uri="{FF2B5EF4-FFF2-40B4-BE49-F238E27FC236}">
                <a16:creationId xmlns:a16="http://schemas.microsoft.com/office/drawing/2014/main" xmlns="" id="{ED75D5F5-70BF-4FB2-9BB6-083E61246013}"/>
              </a:ext>
            </a:extLst>
          </p:cNvPr>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Teardrop 6">
            <a:extLst>
              <a:ext uri="{FF2B5EF4-FFF2-40B4-BE49-F238E27FC236}">
                <a16:creationId xmlns:a16="http://schemas.microsoft.com/office/drawing/2014/main" xmlns="" id="{B1EF141C-2096-4E93-98F2-C74441BE5E47}"/>
              </a:ext>
            </a:extLst>
          </p:cNvPr>
          <p:cNvSpPr/>
          <p:nvPr/>
        </p:nvSpPr>
        <p:spPr>
          <a:xfrm rot="8100000">
            <a:off x="9763500" y="1606073"/>
            <a:ext cx="245027" cy="24502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Oval 21">
            <a:extLst>
              <a:ext uri="{FF2B5EF4-FFF2-40B4-BE49-F238E27FC236}">
                <a16:creationId xmlns:a16="http://schemas.microsoft.com/office/drawing/2014/main" xmlns="" id="{6642658E-6258-49BB-9649-D5CE23874F56}"/>
              </a:ext>
            </a:extLst>
          </p:cNvPr>
          <p:cNvSpPr>
            <a:spLocks noChangeAspect="1"/>
          </p:cNvSpPr>
          <p:nvPr/>
        </p:nvSpPr>
        <p:spPr>
          <a:xfrm>
            <a:off x="7682054" y="3320192"/>
            <a:ext cx="300658" cy="303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ectangle 16">
            <a:extLst>
              <a:ext uri="{FF2B5EF4-FFF2-40B4-BE49-F238E27FC236}">
                <a16:creationId xmlns:a16="http://schemas.microsoft.com/office/drawing/2014/main" xmlns="" id="{CCF5A071-3150-4D14-8AF6-50BB103C8415}"/>
              </a:ext>
            </a:extLst>
          </p:cNvPr>
          <p:cNvSpPr/>
          <p:nvPr/>
        </p:nvSpPr>
        <p:spPr>
          <a:xfrm rot="2700000">
            <a:off x="11293389" y="2706066"/>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9">
            <a:extLst>
              <a:ext uri="{FF2B5EF4-FFF2-40B4-BE49-F238E27FC236}">
                <a16:creationId xmlns:a16="http://schemas.microsoft.com/office/drawing/2014/main" xmlns="" id="{E48A4C2B-18B2-4376-9489-12E153A9D20B}"/>
              </a:ext>
            </a:extLst>
          </p:cNvPr>
          <p:cNvSpPr/>
          <p:nvPr/>
        </p:nvSpPr>
        <p:spPr>
          <a:xfrm>
            <a:off x="10826653" y="1856729"/>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34562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altLang="ko-KR" sz="4800" b="1" dirty="0">
                <a:solidFill>
                  <a:schemeClr val="tx1">
                    <a:lumMod val="75000"/>
                    <a:lumOff val="25000"/>
                  </a:schemeClr>
                </a:solidFill>
              </a:rPr>
              <a:t>8.</a:t>
            </a:r>
            <a:r>
              <a:rPr lang="en-US" sz="4800" b="1" dirty="0"/>
              <a:t> Individual Online Learning</a:t>
            </a:r>
          </a:p>
        </p:txBody>
      </p:sp>
      <p:grpSp>
        <p:nvGrpSpPr>
          <p:cNvPr id="3" name="Graphic 299">
            <a:extLst>
              <a:ext uri="{FF2B5EF4-FFF2-40B4-BE49-F238E27FC236}">
                <a16:creationId xmlns:a16="http://schemas.microsoft.com/office/drawing/2014/main" xmlns="" id="{82CEB01D-E691-4BEE-9215-29AF87913197}"/>
              </a:ext>
            </a:extLst>
          </p:cNvPr>
          <p:cNvGrpSpPr/>
          <p:nvPr/>
        </p:nvGrpSpPr>
        <p:grpSpPr>
          <a:xfrm>
            <a:off x="5734953" y="1359440"/>
            <a:ext cx="5563769" cy="5328515"/>
            <a:chOff x="5671581" y="2568773"/>
            <a:chExt cx="3185568" cy="3050872"/>
          </a:xfrm>
        </p:grpSpPr>
        <p:sp>
          <p:nvSpPr>
            <p:cNvPr id="4" name="Freeform: Shape 3">
              <a:extLst>
                <a:ext uri="{FF2B5EF4-FFF2-40B4-BE49-F238E27FC236}">
                  <a16:creationId xmlns:a16="http://schemas.microsoft.com/office/drawing/2014/main" xmlns="" id="{394912D8-5586-4B38-A549-12FBCA77F61F}"/>
                </a:ext>
              </a:extLst>
            </p:cNvPr>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E25063A2-6E5A-402B-9551-C2642275B6B8}"/>
                </a:ext>
              </a:extLst>
            </p:cNvPr>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2D977C0-4AD2-433B-8924-13AE3E876B4C}"/>
                </a:ext>
              </a:extLst>
            </p:cNvPr>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A19089D-B94E-4FE7-B31A-C5A43AF6A742}"/>
                </a:ext>
              </a:extLst>
            </p:cNvPr>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26AC88A2-A1F2-4A7E-B58B-5507BA86ADD0}"/>
                </a:ext>
              </a:extLst>
            </p:cNvPr>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4867EBBE-923B-4A3A-9E95-35861A1C692B}"/>
                </a:ext>
              </a:extLst>
            </p:cNvPr>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3125FCD4-B220-40C9-83DF-7C217BAF7399}"/>
                </a:ext>
              </a:extLst>
            </p:cNvPr>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5CB2C319-685F-43F7-B4A4-E5A176633093}"/>
                </a:ext>
              </a:extLst>
            </p:cNvPr>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E954B3F4-467F-4AA7-858C-31548821F017}"/>
                </a:ext>
              </a:extLst>
            </p:cNvPr>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9E5C6218-D77B-407F-81FE-325405EEC985}"/>
                </a:ext>
              </a:extLst>
            </p:cNvPr>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FC804355-D2CF-4EC9-B9BA-115A68774DBD}"/>
                </a:ext>
              </a:extLst>
            </p:cNvPr>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D4AB4D57-8D78-48E1-8964-BAB1FA81DF69}"/>
                </a:ext>
              </a:extLst>
            </p:cNvPr>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20CD2D64-C544-4902-A401-BF7619FAE391}"/>
                </a:ext>
              </a:extLst>
            </p:cNvPr>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93A44D56-B1E4-4484-88FB-17B9F4D1AF42}"/>
                </a:ext>
              </a:extLst>
            </p:cNvPr>
            <p:cNvSpPr/>
            <p:nvPr/>
          </p:nvSpPr>
          <p:spPr>
            <a:xfrm>
              <a:off x="5723102" y="4558911"/>
              <a:ext cx="1584365" cy="946241"/>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AD290385-9131-41D4-BDAB-277616DCC2D9}"/>
                </a:ext>
              </a:extLst>
            </p:cNvPr>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275F5680-43F9-4817-9A09-212D01D2124D}"/>
                </a:ext>
              </a:extLst>
            </p:cNvPr>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3"/>
            </a:solidFill>
            <a:ln w="3363"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5868AD0D-B04B-4158-B8F5-AB1F84F442E5}"/>
                </a:ext>
              </a:extLst>
            </p:cNvPr>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BF019510-3D2D-4535-9393-989CDB656A71}"/>
                </a:ext>
              </a:extLst>
            </p:cNvPr>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85133F09-E82F-4F0C-B1F3-9D95EE0108B3}"/>
                </a:ext>
              </a:extLst>
            </p:cNvPr>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3A4C6C71-1309-44E7-8E53-9AA926000FCF}"/>
                </a:ext>
              </a:extLst>
            </p:cNvPr>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CB18C4BF-05A8-49FD-BD2D-4C613A010088}"/>
                </a:ext>
              </a:extLst>
            </p:cNvPr>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1BCD9CD2-B20C-4429-BFA9-3F5B1211FCCD}"/>
                </a:ext>
              </a:extLst>
            </p:cNvPr>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0D101A6A-CC0E-40BF-AC44-C37B433B54D7}"/>
                </a:ext>
              </a:extLst>
            </p:cNvPr>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sp>
        <p:nvSpPr>
          <p:cNvPr id="27" name="TextBox 26">
            <a:extLst>
              <a:ext uri="{FF2B5EF4-FFF2-40B4-BE49-F238E27FC236}">
                <a16:creationId xmlns:a16="http://schemas.microsoft.com/office/drawing/2014/main" xmlns="" id="{23B6AF68-8DC2-4C54-94D8-EBF96E910A4C}"/>
              </a:ext>
            </a:extLst>
          </p:cNvPr>
          <p:cNvSpPr txBox="1"/>
          <p:nvPr/>
        </p:nvSpPr>
        <p:spPr>
          <a:xfrm>
            <a:off x="5844242" y="4865168"/>
            <a:ext cx="2719592" cy="307777"/>
          </a:xfrm>
          <a:prstGeom prst="rect">
            <a:avLst/>
          </a:prstGeom>
          <a:noFill/>
        </p:spPr>
        <p:txBody>
          <a:bodyPr wrap="square" rtlCol="0">
            <a:spAutoFit/>
          </a:bodyPr>
          <a:lstStyle/>
          <a:p>
            <a:pPr algn="ctr"/>
            <a:r>
              <a:rPr lang="en-US" altLang="ko-KR" sz="1400" b="1" spc="300" dirty="0">
                <a:cs typeface="Arial" pitchFamily="34" charset="0"/>
              </a:rPr>
              <a:t>CERTIFICATE</a:t>
            </a:r>
            <a:endParaRPr lang="ko-KR" altLang="en-US" sz="1400" b="1" spc="300" dirty="0">
              <a:cs typeface="Arial" pitchFamily="34" charset="0"/>
            </a:endParaRPr>
          </a:p>
        </p:txBody>
      </p:sp>
      <p:grpSp>
        <p:nvGrpSpPr>
          <p:cNvPr id="33" name="Group 32">
            <a:extLst>
              <a:ext uri="{FF2B5EF4-FFF2-40B4-BE49-F238E27FC236}">
                <a16:creationId xmlns:a16="http://schemas.microsoft.com/office/drawing/2014/main" xmlns="" id="{2BA754A9-4331-4224-97D7-8E829A83EC0C}"/>
              </a:ext>
            </a:extLst>
          </p:cNvPr>
          <p:cNvGrpSpPr/>
          <p:nvPr/>
        </p:nvGrpSpPr>
        <p:grpSpPr>
          <a:xfrm rot="20445859">
            <a:off x="10878233" y="3264040"/>
            <a:ext cx="929531" cy="1489589"/>
            <a:chOff x="8125134" y="1155951"/>
            <a:chExt cx="809697" cy="1297553"/>
          </a:xfrm>
        </p:grpSpPr>
        <p:grpSp>
          <p:nvGrpSpPr>
            <p:cNvPr id="34" name="Group 115">
              <a:extLst>
                <a:ext uri="{FF2B5EF4-FFF2-40B4-BE49-F238E27FC236}">
                  <a16:creationId xmlns:a16="http://schemas.microsoft.com/office/drawing/2014/main" xmlns="" id="{7E9214FE-3BF6-4FD5-BF6C-F0C7ED24F4CB}"/>
                </a:ext>
              </a:extLst>
            </p:cNvPr>
            <p:cNvGrpSpPr/>
            <p:nvPr/>
          </p:nvGrpSpPr>
          <p:grpSpPr>
            <a:xfrm>
              <a:off x="8224344" y="1155951"/>
              <a:ext cx="520444" cy="828880"/>
              <a:chOff x="6867874" y="3721883"/>
              <a:chExt cx="1093501" cy="1741553"/>
            </a:xfrm>
          </p:grpSpPr>
          <p:sp>
            <p:nvSpPr>
              <p:cNvPr id="36" name="Oval 7">
                <a:extLst>
                  <a:ext uri="{FF2B5EF4-FFF2-40B4-BE49-F238E27FC236}">
                    <a16:creationId xmlns:a16="http://schemas.microsoft.com/office/drawing/2014/main" xmlns="" id="{3EE3E981-E4E2-4DAD-B6FF-71C8CCA4AF58}"/>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Rounded Rectangle 108">
                <a:extLst>
                  <a:ext uri="{FF2B5EF4-FFF2-40B4-BE49-F238E27FC236}">
                    <a16:creationId xmlns:a16="http://schemas.microsoft.com/office/drawing/2014/main" xmlns="" id="{560E57D0-D842-4BFE-A934-D8CF839EF568}"/>
                  </a:ext>
                </a:extLst>
              </p:cNvPr>
              <p:cNvSpPr/>
              <p:nvPr/>
            </p:nvSpPr>
            <p:spPr>
              <a:xfrm>
                <a:off x="7309131" y="3809649"/>
                <a:ext cx="210986" cy="4572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5" name="Freeform 62">
              <a:extLst>
                <a:ext uri="{FF2B5EF4-FFF2-40B4-BE49-F238E27FC236}">
                  <a16:creationId xmlns:a16="http://schemas.microsoft.com/office/drawing/2014/main" xmlns="" id="{AA61EA48-6533-436D-8C27-EA2B39078B1D}"/>
                </a:ext>
              </a:extLst>
            </p:cNvPr>
            <p:cNvSpPr/>
            <p:nvPr/>
          </p:nvSpPr>
          <p:spPr>
            <a:xfrm>
              <a:off x="8125134" y="1340038"/>
              <a:ext cx="809697" cy="111346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63" name="Group 62">
            <a:extLst>
              <a:ext uri="{FF2B5EF4-FFF2-40B4-BE49-F238E27FC236}">
                <a16:creationId xmlns:a16="http://schemas.microsoft.com/office/drawing/2014/main" xmlns="" id="{199CA423-8831-4FA8-9534-323FED892CF5}"/>
              </a:ext>
            </a:extLst>
          </p:cNvPr>
          <p:cNvGrpSpPr/>
          <p:nvPr/>
        </p:nvGrpSpPr>
        <p:grpSpPr>
          <a:xfrm>
            <a:off x="5974146" y="2082610"/>
            <a:ext cx="1207481" cy="2254879"/>
            <a:chOff x="5358511" y="2127877"/>
            <a:chExt cx="1207481" cy="2254879"/>
          </a:xfrm>
        </p:grpSpPr>
        <p:grpSp>
          <p:nvGrpSpPr>
            <p:cNvPr id="46" name="Group 45">
              <a:extLst>
                <a:ext uri="{FF2B5EF4-FFF2-40B4-BE49-F238E27FC236}">
                  <a16:creationId xmlns:a16="http://schemas.microsoft.com/office/drawing/2014/main" xmlns="" id="{4E8FA264-6FE1-4981-8C83-7C46A75717C9}"/>
                </a:ext>
              </a:extLst>
            </p:cNvPr>
            <p:cNvGrpSpPr/>
            <p:nvPr/>
          </p:nvGrpSpPr>
          <p:grpSpPr>
            <a:xfrm>
              <a:off x="5671878" y="2127877"/>
              <a:ext cx="894114" cy="1668796"/>
              <a:chOff x="3501573" y="3178068"/>
              <a:chExt cx="1340594" cy="2737840"/>
            </a:xfrm>
          </p:grpSpPr>
          <p:sp>
            <p:nvSpPr>
              <p:cNvPr id="47" name="Freeform: Shape 46">
                <a:extLst>
                  <a:ext uri="{FF2B5EF4-FFF2-40B4-BE49-F238E27FC236}">
                    <a16:creationId xmlns:a16="http://schemas.microsoft.com/office/drawing/2014/main" xmlns="" id="{A086604F-3B5B-413A-94E7-C7DFECD1F602}"/>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52F26AAF-F102-4076-A0D2-C6C265A992A2}"/>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5946B4DB-1352-4D89-B7E9-490C512727CA}"/>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4ED3C73D-8349-452C-9449-023500E50637}"/>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567B4BDE-AA2B-48B8-A91C-C7CE010FA868}"/>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F1D59B6A-9302-4B65-A26D-8F6732E7B887}"/>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53" name="Group 52">
                <a:extLst>
                  <a:ext uri="{FF2B5EF4-FFF2-40B4-BE49-F238E27FC236}">
                    <a16:creationId xmlns:a16="http://schemas.microsoft.com/office/drawing/2014/main" xmlns="" id="{CA64F929-DE66-4865-977B-16B5D23753F5}"/>
                  </a:ext>
                </a:extLst>
              </p:cNvPr>
              <p:cNvGrpSpPr/>
              <p:nvPr/>
            </p:nvGrpSpPr>
            <p:grpSpPr>
              <a:xfrm>
                <a:off x="4092761" y="5635852"/>
                <a:ext cx="164520" cy="173080"/>
                <a:chOff x="6772303" y="6038214"/>
                <a:chExt cx="140650" cy="147968"/>
              </a:xfrm>
            </p:grpSpPr>
            <p:sp>
              <p:nvSpPr>
                <p:cNvPr id="57" name="Oval 56">
                  <a:extLst>
                    <a:ext uri="{FF2B5EF4-FFF2-40B4-BE49-F238E27FC236}">
                      <a16:creationId xmlns:a16="http://schemas.microsoft.com/office/drawing/2014/main" xmlns="" id="{4801F9FF-23EE-41A0-A0E9-12A461EC1165}"/>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DFAEFD6A-A8B8-4038-AF89-49E905DD243E}"/>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Freeform: Shape 53">
                <a:extLst>
                  <a:ext uri="{FF2B5EF4-FFF2-40B4-BE49-F238E27FC236}">
                    <a16:creationId xmlns:a16="http://schemas.microsoft.com/office/drawing/2014/main" xmlns="" id="{EBC3888E-01D7-4EE4-BA11-AB37FD49318D}"/>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55" name="Rectangle: Rounded Corners 54">
                <a:extLst>
                  <a:ext uri="{FF2B5EF4-FFF2-40B4-BE49-F238E27FC236}">
                    <a16:creationId xmlns:a16="http://schemas.microsoft.com/office/drawing/2014/main" xmlns="" id="{B0323A6A-7C95-4494-B940-1498254AEEF5}"/>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A694850-5289-4A40-A07F-BD188CB6EAF7}"/>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Freeform 62">
              <a:extLst>
                <a:ext uri="{FF2B5EF4-FFF2-40B4-BE49-F238E27FC236}">
                  <a16:creationId xmlns:a16="http://schemas.microsoft.com/office/drawing/2014/main" xmlns="" id="{842610EA-1E58-4144-B351-9DFAD59DD472}"/>
                </a:ext>
              </a:extLst>
            </p:cNvPr>
            <p:cNvSpPr/>
            <p:nvPr/>
          </p:nvSpPr>
          <p:spPr>
            <a:xfrm rot="1176569" flipH="1">
              <a:off x="5358511" y="3050258"/>
              <a:ext cx="968974" cy="1332498"/>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62" name="Freeform: Shape 61">
              <a:extLst>
                <a:ext uri="{FF2B5EF4-FFF2-40B4-BE49-F238E27FC236}">
                  <a16:creationId xmlns:a16="http://schemas.microsoft.com/office/drawing/2014/main" xmlns="" id="{B608431B-5C4C-4D0F-B748-6210D6FAC31B}"/>
                </a:ext>
              </a:extLst>
            </p:cNvPr>
            <p:cNvSpPr/>
            <p:nvPr/>
          </p:nvSpPr>
          <p:spPr>
            <a:xfrm>
              <a:off x="5972306" y="2661668"/>
              <a:ext cx="299619" cy="298686"/>
            </a:xfrm>
            <a:custGeom>
              <a:avLst/>
              <a:gdLst/>
              <a:ahLst/>
              <a:cxnLst/>
              <a:rect l="l" t="t" r="r" b="b"/>
              <a:pathLst>
                <a:path w="170460" h="169929">
                  <a:moveTo>
                    <a:pt x="83154" y="51960"/>
                  </a:moveTo>
                  <a:cubicBezTo>
                    <a:pt x="78087" y="51960"/>
                    <a:pt x="73404" y="53918"/>
                    <a:pt x="69103" y="57836"/>
                  </a:cubicBezTo>
                  <a:cubicBezTo>
                    <a:pt x="64803" y="61754"/>
                    <a:pt x="61563" y="67335"/>
                    <a:pt x="59383" y="74582"/>
                  </a:cubicBezTo>
                  <a:cubicBezTo>
                    <a:pt x="57203" y="81828"/>
                    <a:pt x="56113" y="88249"/>
                    <a:pt x="56113" y="93845"/>
                  </a:cubicBezTo>
                  <a:cubicBezTo>
                    <a:pt x="56113" y="101327"/>
                    <a:pt x="57630" y="106835"/>
                    <a:pt x="60664" y="110370"/>
                  </a:cubicBezTo>
                  <a:cubicBezTo>
                    <a:pt x="63698" y="113905"/>
                    <a:pt x="67454" y="115672"/>
                    <a:pt x="71931" y="115672"/>
                  </a:cubicBezTo>
                  <a:cubicBezTo>
                    <a:pt x="75289" y="115672"/>
                    <a:pt x="78441" y="114847"/>
                    <a:pt x="81386" y="113198"/>
                  </a:cubicBezTo>
                  <a:cubicBezTo>
                    <a:pt x="83625" y="112020"/>
                    <a:pt x="85834" y="110164"/>
                    <a:pt x="88014" y="107631"/>
                  </a:cubicBezTo>
                  <a:cubicBezTo>
                    <a:pt x="91136" y="104037"/>
                    <a:pt x="93831" y="98794"/>
                    <a:pt x="96099" y="91901"/>
                  </a:cubicBezTo>
                  <a:cubicBezTo>
                    <a:pt x="98367" y="85009"/>
                    <a:pt x="99501" y="78587"/>
                    <a:pt x="99501" y="72637"/>
                  </a:cubicBezTo>
                  <a:cubicBezTo>
                    <a:pt x="99501" y="65980"/>
                    <a:pt x="97955" y="60870"/>
                    <a:pt x="94862" y="57306"/>
                  </a:cubicBezTo>
                  <a:cubicBezTo>
                    <a:pt x="91769" y="53742"/>
                    <a:pt x="87866" y="51960"/>
                    <a:pt x="83154" y="51960"/>
                  </a:cubicBezTo>
                  <a:close/>
                  <a:moveTo>
                    <a:pt x="90576" y="0"/>
                  </a:moveTo>
                  <a:cubicBezTo>
                    <a:pt x="105422" y="0"/>
                    <a:pt x="118618" y="2887"/>
                    <a:pt x="130165" y="8660"/>
                  </a:cubicBezTo>
                  <a:cubicBezTo>
                    <a:pt x="141711" y="14433"/>
                    <a:pt x="150533" y="22637"/>
                    <a:pt x="156630" y="33270"/>
                  </a:cubicBezTo>
                  <a:cubicBezTo>
                    <a:pt x="162728" y="43904"/>
                    <a:pt x="165776" y="55524"/>
                    <a:pt x="165776" y="68131"/>
                  </a:cubicBezTo>
                  <a:cubicBezTo>
                    <a:pt x="165776" y="83153"/>
                    <a:pt x="161152" y="96732"/>
                    <a:pt x="151903" y="108868"/>
                  </a:cubicBezTo>
                  <a:cubicBezTo>
                    <a:pt x="140297" y="124185"/>
                    <a:pt x="125422" y="131843"/>
                    <a:pt x="107278" y="131843"/>
                  </a:cubicBezTo>
                  <a:cubicBezTo>
                    <a:pt x="102388" y="131843"/>
                    <a:pt x="98706" y="130989"/>
                    <a:pt x="96232" y="129280"/>
                  </a:cubicBezTo>
                  <a:cubicBezTo>
                    <a:pt x="93758" y="127572"/>
                    <a:pt x="92108" y="125068"/>
                    <a:pt x="91283" y="121769"/>
                  </a:cubicBezTo>
                  <a:cubicBezTo>
                    <a:pt x="84332" y="128485"/>
                    <a:pt x="76320" y="131843"/>
                    <a:pt x="67248" y="131843"/>
                  </a:cubicBezTo>
                  <a:cubicBezTo>
                    <a:pt x="57468" y="131843"/>
                    <a:pt x="49353" y="128470"/>
                    <a:pt x="42903" y="121725"/>
                  </a:cubicBezTo>
                  <a:cubicBezTo>
                    <a:pt x="36452" y="114980"/>
                    <a:pt x="33227" y="106011"/>
                    <a:pt x="33227" y="94817"/>
                  </a:cubicBezTo>
                  <a:cubicBezTo>
                    <a:pt x="33227" y="80973"/>
                    <a:pt x="37115" y="68337"/>
                    <a:pt x="44891" y="56908"/>
                  </a:cubicBezTo>
                  <a:cubicBezTo>
                    <a:pt x="54317" y="43005"/>
                    <a:pt x="66393" y="36054"/>
                    <a:pt x="81121" y="36054"/>
                  </a:cubicBezTo>
                  <a:cubicBezTo>
                    <a:pt x="91607" y="36054"/>
                    <a:pt x="99354" y="40060"/>
                    <a:pt x="104362" y="48072"/>
                  </a:cubicBezTo>
                  <a:lnTo>
                    <a:pt x="106571" y="38263"/>
                  </a:lnTo>
                  <a:lnTo>
                    <a:pt x="129900" y="38263"/>
                  </a:lnTo>
                  <a:lnTo>
                    <a:pt x="116556" y="101622"/>
                  </a:lnTo>
                  <a:cubicBezTo>
                    <a:pt x="115732" y="105628"/>
                    <a:pt x="115319" y="108220"/>
                    <a:pt x="115319" y="109398"/>
                  </a:cubicBezTo>
                  <a:cubicBezTo>
                    <a:pt x="115319" y="110871"/>
                    <a:pt x="115658" y="111975"/>
                    <a:pt x="116335" y="112712"/>
                  </a:cubicBezTo>
                  <a:cubicBezTo>
                    <a:pt x="117013" y="113448"/>
                    <a:pt x="117823" y="113816"/>
                    <a:pt x="118765" y="113816"/>
                  </a:cubicBezTo>
                  <a:cubicBezTo>
                    <a:pt x="121593" y="113816"/>
                    <a:pt x="125246" y="112108"/>
                    <a:pt x="129723" y="108691"/>
                  </a:cubicBezTo>
                  <a:cubicBezTo>
                    <a:pt x="135732" y="104214"/>
                    <a:pt x="140592" y="98205"/>
                    <a:pt x="144303" y="90664"/>
                  </a:cubicBezTo>
                  <a:cubicBezTo>
                    <a:pt x="148015" y="83124"/>
                    <a:pt x="149870" y="75318"/>
                    <a:pt x="149870" y="67247"/>
                  </a:cubicBezTo>
                  <a:cubicBezTo>
                    <a:pt x="149870" y="52755"/>
                    <a:pt x="144627" y="40634"/>
                    <a:pt x="134141" y="30884"/>
                  </a:cubicBezTo>
                  <a:cubicBezTo>
                    <a:pt x="123655" y="21134"/>
                    <a:pt x="109016" y="16259"/>
                    <a:pt x="90223" y="16259"/>
                  </a:cubicBezTo>
                  <a:cubicBezTo>
                    <a:pt x="74258" y="16259"/>
                    <a:pt x="60723" y="19514"/>
                    <a:pt x="49618" y="26024"/>
                  </a:cubicBezTo>
                  <a:cubicBezTo>
                    <a:pt x="38514" y="32534"/>
                    <a:pt x="30148" y="41694"/>
                    <a:pt x="24522" y="53506"/>
                  </a:cubicBezTo>
                  <a:cubicBezTo>
                    <a:pt x="18896" y="65318"/>
                    <a:pt x="16083" y="77615"/>
                    <a:pt x="16083" y="90399"/>
                  </a:cubicBezTo>
                  <a:cubicBezTo>
                    <a:pt x="16083" y="102829"/>
                    <a:pt x="19220" y="114140"/>
                    <a:pt x="25494" y="124332"/>
                  </a:cubicBezTo>
                  <a:cubicBezTo>
                    <a:pt x="31768" y="134524"/>
                    <a:pt x="40576" y="141961"/>
                    <a:pt x="51916" y="146645"/>
                  </a:cubicBezTo>
                  <a:cubicBezTo>
                    <a:pt x="63256" y="151328"/>
                    <a:pt x="76232" y="153670"/>
                    <a:pt x="90841" y="153670"/>
                  </a:cubicBezTo>
                  <a:cubicBezTo>
                    <a:pt x="104921" y="153670"/>
                    <a:pt x="117028" y="151711"/>
                    <a:pt x="127160" y="147793"/>
                  </a:cubicBezTo>
                  <a:cubicBezTo>
                    <a:pt x="137293" y="143876"/>
                    <a:pt x="145452" y="137999"/>
                    <a:pt x="151638" y="130164"/>
                  </a:cubicBezTo>
                  <a:lnTo>
                    <a:pt x="170460" y="130164"/>
                  </a:lnTo>
                  <a:cubicBezTo>
                    <a:pt x="164569" y="142123"/>
                    <a:pt x="155526" y="151490"/>
                    <a:pt x="143331" y="158265"/>
                  </a:cubicBezTo>
                  <a:cubicBezTo>
                    <a:pt x="129369" y="166041"/>
                    <a:pt x="112344" y="169929"/>
                    <a:pt x="92255" y="169929"/>
                  </a:cubicBezTo>
                  <a:cubicBezTo>
                    <a:pt x="72815" y="169929"/>
                    <a:pt x="56025" y="166645"/>
                    <a:pt x="41886" y="160076"/>
                  </a:cubicBezTo>
                  <a:cubicBezTo>
                    <a:pt x="27748" y="153508"/>
                    <a:pt x="17232" y="143817"/>
                    <a:pt x="10339" y="131004"/>
                  </a:cubicBezTo>
                  <a:cubicBezTo>
                    <a:pt x="3447" y="118190"/>
                    <a:pt x="0" y="104243"/>
                    <a:pt x="0" y="89162"/>
                  </a:cubicBezTo>
                  <a:cubicBezTo>
                    <a:pt x="0" y="72608"/>
                    <a:pt x="3918" y="57188"/>
                    <a:pt x="11753" y="42902"/>
                  </a:cubicBezTo>
                  <a:cubicBezTo>
                    <a:pt x="19589" y="28616"/>
                    <a:pt x="30310" y="17894"/>
                    <a:pt x="43919" y="10737"/>
                  </a:cubicBezTo>
                  <a:cubicBezTo>
                    <a:pt x="57527" y="3579"/>
                    <a:pt x="73080" y="0"/>
                    <a:pt x="905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xmlns="" id="{2FF71FFE-A0FF-4F0E-81EC-1BE3DAC319D5}"/>
              </a:ext>
            </a:extLst>
          </p:cNvPr>
          <p:cNvGrpSpPr/>
          <p:nvPr/>
        </p:nvGrpSpPr>
        <p:grpSpPr>
          <a:xfrm flipH="1">
            <a:off x="402333" y="1492607"/>
            <a:ext cx="8228997" cy="4690376"/>
            <a:chOff x="4176778" y="1478956"/>
            <a:chExt cx="6181938" cy="4690376"/>
          </a:xfrm>
        </p:grpSpPr>
        <p:cxnSp>
          <p:nvCxnSpPr>
            <p:cNvPr id="66" name="Straight Arrow Connector 65">
              <a:extLst>
                <a:ext uri="{FF2B5EF4-FFF2-40B4-BE49-F238E27FC236}">
                  <a16:creationId xmlns:a16="http://schemas.microsoft.com/office/drawing/2014/main" xmlns="" id="{46210D13-3BF5-452C-8E6F-E7E444E751A6}"/>
                </a:ext>
              </a:extLst>
            </p:cNvPr>
            <p:cNvCxnSpPr/>
            <p:nvPr/>
          </p:nvCxnSpPr>
          <p:spPr>
            <a:xfrm>
              <a:off x="7832003" y="4344750"/>
              <a:ext cx="1080000" cy="0"/>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2B6FFEBA-E7AD-429B-9DE4-13A022DCC0A7}"/>
                </a:ext>
              </a:extLst>
            </p:cNvPr>
            <p:cNvCxnSpPr/>
            <p:nvPr/>
          </p:nvCxnSpPr>
          <p:spPr>
            <a:xfrm>
              <a:off x="7912198" y="2099907"/>
              <a:ext cx="1080000" cy="0"/>
            </a:xfrm>
            <a:prstGeom prst="straightConnector1">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2EB9E3E8-C3DF-4A3A-B6ED-B45A23FD2601}"/>
                </a:ext>
              </a:extLst>
            </p:cNvPr>
            <p:cNvCxnSpPr/>
            <p:nvPr/>
          </p:nvCxnSpPr>
          <p:spPr>
            <a:xfrm>
              <a:off x="7832002" y="5828334"/>
              <a:ext cx="1080000" cy="0"/>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9" name="그룹 12">
              <a:extLst>
                <a:ext uri="{FF2B5EF4-FFF2-40B4-BE49-F238E27FC236}">
                  <a16:creationId xmlns:a16="http://schemas.microsoft.com/office/drawing/2014/main" xmlns="" id="{49DCA51C-70E0-4BC3-98EC-47C345CBFA27}"/>
                </a:ext>
              </a:extLst>
            </p:cNvPr>
            <p:cNvGrpSpPr/>
            <p:nvPr/>
          </p:nvGrpSpPr>
          <p:grpSpPr>
            <a:xfrm>
              <a:off x="4176778" y="1478956"/>
              <a:ext cx="6181938" cy="4690376"/>
              <a:chOff x="5152725" y="1429259"/>
              <a:chExt cx="6181938" cy="4690376"/>
            </a:xfrm>
          </p:grpSpPr>
          <p:sp>
            <p:nvSpPr>
              <p:cNvPr id="70" name="TextBox 69">
                <a:extLst>
                  <a:ext uri="{FF2B5EF4-FFF2-40B4-BE49-F238E27FC236}">
                    <a16:creationId xmlns:a16="http://schemas.microsoft.com/office/drawing/2014/main" xmlns="" id="{10AEC43E-4FE2-4FEF-A0A6-2B218670B9DC}"/>
                  </a:ext>
                </a:extLst>
              </p:cNvPr>
              <p:cNvSpPr txBox="1"/>
              <p:nvPr/>
            </p:nvSpPr>
            <p:spPr>
              <a:xfrm>
                <a:off x="5152725" y="2122056"/>
                <a:ext cx="878954"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85</a:t>
                </a:r>
                <a:r>
                  <a:rPr lang="en-US" altLang="ko-KR" b="1" dirty="0">
                    <a:solidFill>
                      <a:schemeClr val="accent1"/>
                    </a:solidFill>
                    <a:cs typeface="Arial" pitchFamily="34" charset="0"/>
                  </a:rPr>
                  <a:t>%</a:t>
                </a:r>
                <a:endParaRPr lang="ko-KR" altLang="en-US" b="1" dirty="0">
                  <a:solidFill>
                    <a:schemeClr val="accent1"/>
                  </a:solidFill>
                  <a:cs typeface="Arial" pitchFamily="34" charset="0"/>
                </a:endParaRPr>
              </a:p>
            </p:txBody>
          </p:sp>
          <p:sp>
            <p:nvSpPr>
              <p:cNvPr id="71" name="Text Placeholder 12">
                <a:extLst>
                  <a:ext uri="{FF2B5EF4-FFF2-40B4-BE49-F238E27FC236}">
                    <a16:creationId xmlns:a16="http://schemas.microsoft.com/office/drawing/2014/main" xmlns="" id="{40F574C4-9ED7-40D2-901F-9617AAD8F002}"/>
                  </a:ext>
                </a:extLst>
              </p:cNvPr>
              <p:cNvSpPr txBox="1">
                <a:spLocks/>
              </p:cNvSpPr>
              <p:nvPr/>
            </p:nvSpPr>
            <p:spPr>
              <a:xfrm>
                <a:off x="7368834" y="1429259"/>
                <a:ext cx="3965829" cy="46903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mn-MN" sz="1400" dirty="0"/>
                  <a:t>Энэ нь хувь хүн бие даан суралцаж, суралцаж, зорилгоо биелүүлэхийн тулд бүх хүчээ дайчлан ажиллахыг л хэлнэ. </a:t>
                </a:r>
                <a:endParaRPr lang="mn-MN" sz="1400" dirty="0" smtClean="0"/>
              </a:p>
              <a:p>
                <a:pPr marL="0" indent="0" algn="ctr">
                  <a:buNone/>
                </a:pPr>
                <a:endParaRPr lang="mn-MN" sz="1400" dirty="0" smtClean="0"/>
              </a:p>
              <a:p>
                <a:pPr marL="0" indent="0" algn="ctr">
                  <a:buNone/>
                </a:pPr>
                <a:endParaRPr lang="mn-MN" sz="1400" dirty="0" smtClean="0"/>
              </a:p>
              <a:p>
                <a:pPr marL="0" indent="0" algn="ctr">
                  <a:buNone/>
                </a:pPr>
                <a:endParaRPr lang="mn-MN" sz="1400" dirty="0"/>
              </a:p>
              <a:p>
                <a:pPr marL="0" indent="0" algn="ctr">
                  <a:buNone/>
                </a:pPr>
                <a:r>
                  <a:rPr lang="mn-MN" sz="1400" dirty="0" smtClean="0"/>
                  <a:t>Энэ </a:t>
                </a:r>
                <a:r>
                  <a:rPr lang="mn-MN" sz="1400" dirty="0"/>
                  <a:t>төрлийн сургалт нь оюутнуудын харилцааны ур чадвар, багаар ажиллах чадварыг хөгжүүлэхэд тохиромжгүй, учир нь энэ нь бусад оюутнуудтай харьцахгүйгээр оюутнуудын бие </a:t>
                </a:r>
                <a:endParaRPr lang="mn-MN" sz="1400" dirty="0" smtClean="0"/>
              </a:p>
              <a:p>
                <a:pPr marL="0" indent="0" algn="ctr">
                  <a:buNone/>
                </a:pPr>
                <a:r>
                  <a:rPr lang="mn-MN" sz="1400" dirty="0" smtClean="0"/>
                  <a:t>даан </a:t>
                </a:r>
                <a:r>
                  <a:rPr lang="mn-MN" sz="1400" dirty="0"/>
                  <a:t>суралцахад голчлон </a:t>
                </a:r>
                <a:r>
                  <a:rPr lang="mn-MN" sz="1400" dirty="0" smtClean="0"/>
                  <a:t>чиглэгддэг</a:t>
                </a:r>
                <a:r>
                  <a:rPr lang="mn-MN" sz="1400" dirty="0"/>
                  <a:t>. Тиймээс ур чадвар, </a:t>
                </a:r>
                <a:endParaRPr lang="mn-MN" sz="1400" dirty="0" smtClean="0"/>
              </a:p>
              <a:p>
                <a:pPr marL="0" indent="0" algn="ctr">
                  <a:buNone/>
                </a:pPr>
                <a:r>
                  <a:rPr lang="mn-MN" sz="1400" dirty="0" smtClean="0"/>
                  <a:t>чадварын </a:t>
                </a:r>
                <a:r>
                  <a:rPr lang="mn-MN" sz="1400" dirty="0"/>
                  <a:t>харилцааг орлуулахын тулд </a:t>
                </a:r>
                <a:endParaRPr lang="mn-MN" sz="1400" dirty="0" smtClean="0"/>
              </a:p>
              <a:p>
                <a:pPr marL="0" indent="0" algn="ctr">
                  <a:buNone/>
                </a:pPr>
                <a:r>
                  <a:rPr lang="mn-MN" sz="1400" dirty="0" smtClean="0"/>
                  <a:t>илүү </a:t>
                </a:r>
                <a:r>
                  <a:rPr lang="mn-MN" sz="1400" dirty="0"/>
                  <a:t>орчин үеийн арга барил шаардлагатай байна</a:t>
                </a:r>
                <a:r>
                  <a:rPr lang="mn-MN" sz="1400" dirty="0" smtClean="0"/>
                  <a:t>.</a:t>
                </a:r>
              </a:p>
              <a:p>
                <a:pPr marL="0" indent="0" algn="ctr">
                  <a:buNone/>
                </a:pPr>
                <a:endParaRPr lang="mn-MN" sz="1400" dirty="0" smtClean="0"/>
              </a:p>
              <a:p>
                <a:pPr marL="0" indent="0" algn="ctr">
                  <a:buNone/>
                </a:pPr>
                <a:endParaRPr lang="mn-MN" sz="1400" dirty="0"/>
              </a:p>
              <a:p>
                <a:pPr marL="0" indent="0" algn="ctr">
                  <a:buNone/>
                </a:pPr>
                <a:endParaRPr lang="mn-MN" sz="1400" dirty="0"/>
              </a:p>
              <a:p>
                <a:pPr marL="0" indent="0" algn="ctr">
                  <a:buNone/>
                </a:pPr>
                <a:r>
                  <a:rPr lang="mn-MN" sz="1400" dirty="0"/>
                  <a:t>Энэ арга нь цаг хугацаа, хуваарьт илүү уян хатан </a:t>
                </a:r>
                <a:r>
                  <a:rPr lang="mn-MN" sz="1400" dirty="0" smtClean="0"/>
                  <a:t>байдлыг</a:t>
                </a:r>
              </a:p>
              <a:p>
                <a:pPr marL="0" indent="0" algn="ctr">
                  <a:buNone/>
                </a:pPr>
                <a:r>
                  <a:rPr lang="mn-MN" sz="1400" dirty="0" smtClean="0"/>
                  <a:t> </a:t>
                </a:r>
                <a:r>
                  <a:rPr lang="mn-MN" sz="1400" dirty="0"/>
                  <a:t>бий болгож, өөрийнхөө сонгосон чиглэлийг дагаж мөрдөх </a:t>
                </a:r>
                <a:endParaRPr lang="mn-MN" sz="1400" dirty="0" smtClean="0"/>
              </a:p>
              <a:p>
                <a:pPr marL="0" indent="0" algn="ctr">
                  <a:buNone/>
                </a:pPr>
                <a:r>
                  <a:rPr lang="mn-MN" sz="1400" dirty="0" smtClean="0"/>
                  <a:t>эрх </a:t>
                </a:r>
                <a:r>
                  <a:rPr lang="mn-MN" sz="1400" dirty="0"/>
                  <a:t>чөлөөг олгодог</a:t>
                </a:r>
              </a:p>
            </p:txBody>
          </p:sp>
        </p:grpSp>
      </p:grpSp>
      <p:grpSp>
        <p:nvGrpSpPr>
          <p:cNvPr id="85" name="Graphic 5343">
            <a:extLst>
              <a:ext uri="{FF2B5EF4-FFF2-40B4-BE49-F238E27FC236}">
                <a16:creationId xmlns:a16="http://schemas.microsoft.com/office/drawing/2014/main" xmlns="" id="{6FF32ECD-F9A8-4BD6-9AE0-EA2778C55F74}"/>
              </a:ext>
            </a:extLst>
          </p:cNvPr>
          <p:cNvGrpSpPr/>
          <p:nvPr/>
        </p:nvGrpSpPr>
        <p:grpSpPr>
          <a:xfrm rot="14298466">
            <a:off x="5671152" y="5665264"/>
            <a:ext cx="255324" cy="1157652"/>
            <a:chOff x="7783270" y="3992865"/>
            <a:chExt cx="267645" cy="1213522"/>
          </a:xfrm>
        </p:grpSpPr>
        <p:sp>
          <p:nvSpPr>
            <p:cNvPr id="86" name="Freeform: Shape 85">
              <a:extLst>
                <a:ext uri="{FF2B5EF4-FFF2-40B4-BE49-F238E27FC236}">
                  <a16:creationId xmlns:a16="http://schemas.microsoft.com/office/drawing/2014/main" xmlns="" id="{172591F3-2D39-4C82-860D-6635D5D38BB1}"/>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chemeClr val="accent1"/>
            </a:solidFill>
            <a:ln w="28575" cap="rnd">
              <a:solidFill>
                <a:srgbClr val="333331"/>
              </a:solidFill>
              <a:prstDash val="solid"/>
              <a:round/>
            </a:ln>
          </p:spPr>
          <p:txBody>
            <a:bodyPr rtlCol="0" anchor="ctr"/>
            <a:lstStyle/>
            <a:p>
              <a:endParaRPr lang="en-US"/>
            </a:p>
          </p:txBody>
        </p:sp>
        <p:sp>
          <p:nvSpPr>
            <p:cNvPr id="87" name="Freeform: Shape 86">
              <a:extLst>
                <a:ext uri="{FF2B5EF4-FFF2-40B4-BE49-F238E27FC236}">
                  <a16:creationId xmlns:a16="http://schemas.microsoft.com/office/drawing/2014/main" xmlns="" id="{C81E7CF1-F59F-4541-86FD-58A95E7F1136}"/>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88" name="Freeform: Shape 87">
              <a:extLst>
                <a:ext uri="{FF2B5EF4-FFF2-40B4-BE49-F238E27FC236}">
                  <a16:creationId xmlns:a16="http://schemas.microsoft.com/office/drawing/2014/main" xmlns="" id="{15010C36-B5EB-4CA5-88F5-43E7DA5D873B}"/>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89" name="Freeform: Shape 88">
              <a:extLst>
                <a:ext uri="{FF2B5EF4-FFF2-40B4-BE49-F238E27FC236}">
                  <a16:creationId xmlns:a16="http://schemas.microsoft.com/office/drawing/2014/main" xmlns="" id="{63A6B83A-5FEA-4D7F-B2B0-C52DC60D2A7A}"/>
                </a:ext>
              </a:extLst>
            </p:cNvPr>
            <p:cNvSpPr/>
            <p:nvPr/>
          </p:nvSpPr>
          <p:spPr>
            <a:xfrm>
              <a:off x="7812789"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spTree>
    <p:extLst>
      <p:ext uri="{BB962C8B-B14F-4D97-AF65-F5344CB8AC3E}">
        <p14:creationId xmlns:p14="http://schemas.microsoft.com/office/powerpoint/2010/main" val="156035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altLang="ko-KR" sz="4800" b="1" dirty="0">
                <a:solidFill>
                  <a:schemeClr val="tx1">
                    <a:lumMod val="75000"/>
                    <a:lumOff val="25000"/>
                  </a:schemeClr>
                </a:solidFill>
              </a:rPr>
              <a:t>9.</a:t>
            </a:r>
            <a:r>
              <a:rPr lang="en-US" sz="4800" b="1" dirty="0"/>
              <a:t> Collaborative Online Learning</a:t>
            </a:r>
          </a:p>
        </p:txBody>
      </p:sp>
      <p:graphicFrame>
        <p:nvGraphicFramePr>
          <p:cNvPr id="3" name="Chart 2">
            <a:extLst>
              <a:ext uri="{FF2B5EF4-FFF2-40B4-BE49-F238E27FC236}">
                <a16:creationId xmlns:a16="http://schemas.microsoft.com/office/drawing/2014/main" xmlns="" id="{535D2B32-D690-47B1-8C70-B93E1E8D2B4C}"/>
              </a:ext>
            </a:extLst>
          </p:cNvPr>
          <p:cNvGraphicFramePr/>
          <p:nvPr>
            <p:extLst>
              <p:ext uri="{D42A27DB-BD31-4B8C-83A1-F6EECF244321}">
                <p14:modId xmlns:p14="http://schemas.microsoft.com/office/powerpoint/2010/main" val="1328482061"/>
              </p:ext>
            </p:extLst>
          </p:nvPr>
        </p:nvGraphicFramePr>
        <p:xfrm>
          <a:off x="990315" y="1816791"/>
          <a:ext cx="4320000" cy="43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22">
            <a:extLst>
              <a:ext uri="{FF2B5EF4-FFF2-40B4-BE49-F238E27FC236}">
                <a16:creationId xmlns:a16="http://schemas.microsoft.com/office/drawing/2014/main" xmlns="" id="{8964E968-B5BE-4DC8-A250-557C50E36FAA}"/>
              </a:ext>
            </a:extLst>
          </p:cNvPr>
          <p:cNvGraphicFramePr/>
          <p:nvPr>
            <p:extLst>
              <p:ext uri="{D42A27DB-BD31-4B8C-83A1-F6EECF244321}">
                <p14:modId xmlns:p14="http://schemas.microsoft.com/office/powerpoint/2010/main" val="2687695563"/>
              </p:ext>
            </p:extLst>
          </p:nvPr>
        </p:nvGraphicFramePr>
        <p:xfrm>
          <a:off x="1350315" y="2176791"/>
          <a:ext cx="3600000" cy="36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2">
            <a:extLst>
              <a:ext uri="{FF2B5EF4-FFF2-40B4-BE49-F238E27FC236}">
                <a16:creationId xmlns:a16="http://schemas.microsoft.com/office/drawing/2014/main" xmlns="" id="{E32C551F-232C-41F7-A3A4-3A61929DBB0B}"/>
              </a:ext>
            </a:extLst>
          </p:cNvPr>
          <p:cNvGraphicFramePr/>
          <p:nvPr>
            <p:extLst>
              <p:ext uri="{D42A27DB-BD31-4B8C-83A1-F6EECF244321}">
                <p14:modId xmlns:p14="http://schemas.microsoft.com/office/powerpoint/2010/main" val="1906927722"/>
              </p:ext>
            </p:extLst>
          </p:nvPr>
        </p:nvGraphicFramePr>
        <p:xfrm>
          <a:off x="1710315" y="2536791"/>
          <a:ext cx="288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22">
            <a:extLst>
              <a:ext uri="{FF2B5EF4-FFF2-40B4-BE49-F238E27FC236}">
                <a16:creationId xmlns:a16="http://schemas.microsoft.com/office/drawing/2014/main" xmlns="" id="{6044BBEA-5C16-4DCB-A9AC-5637F3DDB0CD}"/>
              </a:ext>
            </a:extLst>
          </p:cNvPr>
          <p:cNvGraphicFramePr/>
          <p:nvPr>
            <p:extLst>
              <p:ext uri="{D42A27DB-BD31-4B8C-83A1-F6EECF244321}">
                <p14:modId xmlns:p14="http://schemas.microsoft.com/office/powerpoint/2010/main" val="3088552600"/>
              </p:ext>
            </p:extLst>
          </p:nvPr>
        </p:nvGraphicFramePr>
        <p:xfrm>
          <a:off x="2070315" y="2896791"/>
          <a:ext cx="2160000" cy="21600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xmlns="" id="{710631E0-36C1-415A-B0FC-09DDDC9CD0FB}"/>
              </a:ext>
            </a:extLst>
          </p:cNvPr>
          <p:cNvSpPr txBox="1"/>
          <p:nvPr/>
        </p:nvSpPr>
        <p:spPr>
          <a:xfrm>
            <a:off x="6352874" y="2262049"/>
            <a:ext cx="4430475" cy="1384995"/>
          </a:xfrm>
          <a:prstGeom prst="rect">
            <a:avLst/>
          </a:prstGeom>
          <a:noFill/>
        </p:spPr>
        <p:txBody>
          <a:bodyPr wrap="square" lIns="108000" rIns="108000" rtlCol="0">
            <a:spAutoFit/>
          </a:bodyPr>
          <a:lstStyle/>
          <a:p>
            <a:pPr algn="ctr"/>
            <a:r>
              <a:rPr lang="mn-MN" sz="1400" dirty="0"/>
              <a:t>Хамтарсан онлайн сургалт нь хэсэг хүмүүс нэгдэж, давуу талаа ашиглан бие биенийхээ сул талыг нөхөж, нийтлэг зорилгын төлөө ажиллахад тэд тус тусдаа ажиллаж байсан гэхээсээ илүү их амжилтанд хүрч чаддагийн давуу талыг ашигладаг.</a:t>
            </a:r>
            <a:endParaRPr lang="en-US" altLang="ko-KR" sz="1400" dirty="0">
              <a:solidFill>
                <a:schemeClr val="tx1">
                  <a:lumMod val="75000"/>
                  <a:lumOff val="25000"/>
                </a:schemeClr>
              </a:solidFill>
            </a:endParaRPr>
          </a:p>
        </p:txBody>
      </p:sp>
      <p:sp>
        <p:nvSpPr>
          <p:cNvPr id="23" name="TextBox 22">
            <a:extLst>
              <a:ext uri="{FF2B5EF4-FFF2-40B4-BE49-F238E27FC236}">
                <a16:creationId xmlns:a16="http://schemas.microsoft.com/office/drawing/2014/main" xmlns="" id="{1E77648C-264B-4D0C-9325-5C0FA9688FEB}"/>
              </a:ext>
            </a:extLst>
          </p:cNvPr>
          <p:cNvSpPr txBox="1"/>
          <p:nvPr/>
        </p:nvSpPr>
        <p:spPr>
          <a:xfrm>
            <a:off x="3141689" y="1860542"/>
            <a:ext cx="1059812" cy="307777"/>
          </a:xfrm>
          <a:prstGeom prst="rect">
            <a:avLst/>
          </a:prstGeom>
          <a:noFill/>
        </p:spPr>
        <p:txBody>
          <a:bodyPr wrap="square" rtlCol="0">
            <a:spAutoFit/>
          </a:bodyPr>
          <a:lstStyle/>
          <a:p>
            <a:pPr algn="ctr"/>
            <a:r>
              <a:rPr lang="mn-MN" altLang="ko-KR" sz="1400" b="1" dirty="0" smtClean="0">
                <a:solidFill>
                  <a:schemeClr val="accent4"/>
                </a:solidFill>
                <a:cs typeface="Arial" pitchFamily="34" charset="0"/>
              </a:rPr>
              <a:t>Оюутан А</a:t>
            </a:r>
            <a:endParaRPr lang="ko-KR" altLang="en-US" sz="1400" b="1" dirty="0">
              <a:solidFill>
                <a:schemeClr val="accent4"/>
              </a:solidFill>
              <a:cs typeface="Arial" pitchFamily="34" charset="0"/>
            </a:endParaRPr>
          </a:p>
        </p:txBody>
      </p:sp>
      <p:sp>
        <p:nvSpPr>
          <p:cNvPr id="24" name="TextBox 23">
            <a:extLst>
              <a:ext uri="{FF2B5EF4-FFF2-40B4-BE49-F238E27FC236}">
                <a16:creationId xmlns:a16="http://schemas.microsoft.com/office/drawing/2014/main" xmlns="" id="{05C709E2-3B9F-4754-A4E0-26F7E33C5BF4}"/>
              </a:ext>
            </a:extLst>
          </p:cNvPr>
          <p:cNvSpPr txBox="1"/>
          <p:nvPr/>
        </p:nvSpPr>
        <p:spPr>
          <a:xfrm>
            <a:off x="5930608" y="1509014"/>
            <a:ext cx="3405416" cy="307777"/>
          </a:xfrm>
          <a:prstGeom prst="rect">
            <a:avLst/>
          </a:prstGeom>
          <a:noFill/>
        </p:spPr>
        <p:txBody>
          <a:bodyPr wrap="square" rtlCol="0">
            <a:spAutoFit/>
          </a:bodyPr>
          <a:lstStyle/>
          <a:p>
            <a:pPr algn="ctr"/>
            <a:r>
              <a:rPr lang="mn-MN" altLang="ko-KR" sz="1400" b="1" dirty="0" smtClean="0">
                <a:solidFill>
                  <a:schemeClr val="accent3"/>
                </a:solidFill>
                <a:cs typeface="Arial" pitchFamily="34" charset="0"/>
              </a:rPr>
              <a:t>Хамтарсан онлайн сургалт</a:t>
            </a:r>
            <a:endParaRPr lang="ko-KR" altLang="en-US" sz="1400" b="1" dirty="0">
              <a:solidFill>
                <a:schemeClr val="accent3"/>
              </a:solidFill>
              <a:cs typeface="Arial" pitchFamily="34" charset="0"/>
            </a:endParaRPr>
          </a:p>
        </p:txBody>
      </p:sp>
      <p:grpSp>
        <p:nvGrpSpPr>
          <p:cNvPr id="27" name="Group 110">
            <a:extLst>
              <a:ext uri="{FF2B5EF4-FFF2-40B4-BE49-F238E27FC236}">
                <a16:creationId xmlns:a16="http://schemas.microsoft.com/office/drawing/2014/main" xmlns="" id="{67F84F70-C4CE-40AC-8DC7-667302049577}"/>
              </a:ext>
            </a:extLst>
          </p:cNvPr>
          <p:cNvGrpSpPr/>
          <p:nvPr/>
        </p:nvGrpSpPr>
        <p:grpSpPr>
          <a:xfrm>
            <a:off x="2713997" y="3470097"/>
            <a:ext cx="855384" cy="945203"/>
            <a:chOff x="4835382" y="73243"/>
            <a:chExt cx="2920830" cy="3227535"/>
          </a:xfrm>
          <a:solidFill>
            <a:schemeClr val="accent6"/>
          </a:solidFill>
        </p:grpSpPr>
        <p:sp>
          <p:nvSpPr>
            <p:cNvPr id="28" name="Freeform 111">
              <a:extLst>
                <a:ext uri="{FF2B5EF4-FFF2-40B4-BE49-F238E27FC236}">
                  <a16:creationId xmlns:a16="http://schemas.microsoft.com/office/drawing/2014/main" xmlns="" id="{7A3AE99C-23B4-4A26-98DF-A27559762D93}"/>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Oval 37">
              <a:extLst>
                <a:ext uri="{FF2B5EF4-FFF2-40B4-BE49-F238E27FC236}">
                  <a16:creationId xmlns:a16="http://schemas.microsoft.com/office/drawing/2014/main" xmlns="" id="{F607277E-5DFA-409F-8AD7-B10258869C86}"/>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
        <p:nvSpPr>
          <p:cNvPr id="30" name="TextBox 29">
            <a:extLst>
              <a:ext uri="{FF2B5EF4-FFF2-40B4-BE49-F238E27FC236}">
                <a16:creationId xmlns:a16="http://schemas.microsoft.com/office/drawing/2014/main" xmlns="" id="{05C709E2-3B9F-4754-A4E0-26F7E33C5BF4}"/>
              </a:ext>
            </a:extLst>
          </p:cNvPr>
          <p:cNvSpPr txBox="1"/>
          <p:nvPr/>
        </p:nvSpPr>
        <p:spPr>
          <a:xfrm>
            <a:off x="2836160" y="2221061"/>
            <a:ext cx="1670869" cy="307777"/>
          </a:xfrm>
          <a:prstGeom prst="rect">
            <a:avLst/>
          </a:prstGeom>
          <a:noFill/>
        </p:spPr>
        <p:txBody>
          <a:bodyPr wrap="square" rtlCol="0">
            <a:spAutoFit/>
          </a:bodyPr>
          <a:lstStyle/>
          <a:p>
            <a:pPr algn="ctr"/>
            <a:r>
              <a:rPr lang="mn-MN" altLang="ko-KR" sz="1400" b="1" dirty="0" smtClean="0">
                <a:solidFill>
                  <a:schemeClr val="accent3"/>
                </a:solidFill>
                <a:cs typeface="Arial" pitchFamily="34" charset="0"/>
              </a:rPr>
              <a:t>Оюутан Б</a:t>
            </a:r>
            <a:endParaRPr lang="ko-KR" altLang="en-US" sz="1400" b="1" dirty="0">
              <a:solidFill>
                <a:schemeClr val="accent3"/>
              </a:solidFill>
              <a:cs typeface="Arial" pitchFamily="34" charset="0"/>
            </a:endParaRPr>
          </a:p>
        </p:txBody>
      </p:sp>
      <p:sp>
        <p:nvSpPr>
          <p:cNvPr id="31" name="TextBox 30">
            <a:extLst>
              <a:ext uri="{FF2B5EF4-FFF2-40B4-BE49-F238E27FC236}">
                <a16:creationId xmlns:a16="http://schemas.microsoft.com/office/drawing/2014/main" xmlns="" id="{1E77648C-264B-4D0C-9325-5C0FA9688FEB}"/>
              </a:ext>
            </a:extLst>
          </p:cNvPr>
          <p:cNvSpPr txBox="1"/>
          <p:nvPr/>
        </p:nvSpPr>
        <p:spPr>
          <a:xfrm>
            <a:off x="3136950" y="2536791"/>
            <a:ext cx="1059812" cy="307777"/>
          </a:xfrm>
          <a:prstGeom prst="rect">
            <a:avLst/>
          </a:prstGeom>
          <a:noFill/>
        </p:spPr>
        <p:txBody>
          <a:bodyPr wrap="square" rtlCol="0">
            <a:spAutoFit/>
          </a:bodyPr>
          <a:lstStyle/>
          <a:p>
            <a:pPr algn="ctr"/>
            <a:r>
              <a:rPr lang="mn-MN" altLang="ko-KR" sz="1400" b="1" dirty="0" smtClean="0">
                <a:solidFill>
                  <a:schemeClr val="accent4"/>
                </a:solidFill>
                <a:cs typeface="Arial" pitchFamily="34" charset="0"/>
              </a:rPr>
              <a:t>Оюутан Д</a:t>
            </a:r>
            <a:endParaRPr lang="ko-KR" altLang="en-US" sz="1400" b="1" dirty="0">
              <a:solidFill>
                <a:schemeClr val="accent4"/>
              </a:solidFill>
              <a:cs typeface="Arial" pitchFamily="34" charset="0"/>
            </a:endParaRPr>
          </a:p>
        </p:txBody>
      </p:sp>
      <p:sp>
        <p:nvSpPr>
          <p:cNvPr id="32" name="TextBox 31">
            <a:extLst>
              <a:ext uri="{FF2B5EF4-FFF2-40B4-BE49-F238E27FC236}">
                <a16:creationId xmlns:a16="http://schemas.microsoft.com/office/drawing/2014/main" xmlns="" id="{05C709E2-3B9F-4754-A4E0-26F7E33C5BF4}"/>
              </a:ext>
            </a:extLst>
          </p:cNvPr>
          <p:cNvSpPr txBox="1"/>
          <p:nvPr/>
        </p:nvSpPr>
        <p:spPr>
          <a:xfrm>
            <a:off x="2831421" y="2885810"/>
            <a:ext cx="1670869" cy="307777"/>
          </a:xfrm>
          <a:prstGeom prst="rect">
            <a:avLst/>
          </a:prstGeom>
          <a:noFill/>
        </p:spPr>
        <p:txBody>
          <a:bodyPr wrap="square" rtlCol="0">
            <a:spAutoFit/>
          </a:bodyPr>
          <a:lstStyle/>
          <a:p>
            <a:pPr algn="ctr"/>
            <a:r>
              <a:rPr lang="mn-MN" altLang="ko-KR" sz="1400" b="1" dirty="0" smtClean="0">
                <a:solidFill>
                  <a:schemeClr val="accent3"/>
                </a:solidFill>
                <a:cs typeface="Arial" pitchFamily="34" charset="0"/>
              </a:rPr>
              <a:t>Оюутан М</a:t>
            </a:r>
            <a:endParaRPr lang="ko-KR" altLang="en-US" sz="1400" b="1" dirty="0">
              <a:solidFill>
                <a:schemeClr val="accent3"/>
              </a:solidFill>
              <a:cs typeface="Arial" pitchFamily="34" charset="0"/>
            </a:endParaRPr>
          </a:p>
        </p:txBody>
      </p:sp>
      <p:sp>
        <p:nvSpPr>
          <p:cNvPr id="33" name="TextBox 32">
            <a:extLst>
              <a:ext uri="{FF2B5EF4-FFF2-40B4-BE49-F238E27FC236}">
                <a16:creationId xmlns:a16="http://schemas.microsoft.com/office/drawing/2014/main" xmlns="" id="{710631E0-36C1-415A-B0FC-09DDDC9CD0FB}"/>
              </a:ext>
            </a:extLst>
          </p:cNvPr>
          <p:cNvSpPr txBox="1"/>
          <p:nvPr/>
        </p:nvSpPr>
        <p:spPr>
          <a:xfrm>
            <a:off x="6352875" y="4071948"/>
            <a:ext cx="4430475" cy="1169551"/>
          </a:xfrm>
          <a:prstGeom prst="rect">
            <a:avLst/>
          </a:prstGeom>
          <a:noFill/>
        </p:spPr>
        <p:txBody>
          <a:bodyPr wrap="square" lIns="108000" rIns="108000" rtlCol="0">
            <a:spAutoFit/>
          </a:bodyPr>
          <a:lstStyle/>
          <a:p>
            <a:pPr algn="ctr"/>
            <a:r>
              <a:rPr lang="mn-MN" sz="1400" dirty="0"/>
              <a:t>Энэ хэлбэрийн сургалтыг онлайн сургалтаас илүү уламжлалт ангиудад ихэвчлэн ашигладаг боловч энэ нь зөв хийгдсэн тохиолдолд өндөр үр дүнтэй болох цахим сургалтын хүчин төгөлдөр хэлбэр юм.</a:t>
            </a:r>
            <a:endParaRPr lang="en-US" altLang="ko-KR" sz="1400" dirty="0">
              <a:solidFill>
                <a:schemeClr val="tx1">
                  <a:lumMod val="75000"/>
                  <a:lumOff val="25000"/>
                </a:schemeClr>
              </a:solidFill>
            </a:endParaRPr>
          </a:p>
        </p:txBody>
      </p:sp>
    </p:spTree>
    <p:extLst>
      <p:ext uri="{BB962C8B-B14F-4D97-AF65-F5344CB8AC3E}">
        <p14:creationId xmlns:p14="http://schemas.microsoft.com/office/powerpoint/2010/main" val="382729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C5F150D-6EE3-441C-96E9-7206FB7FDF52}"/>
              </a:ext>
            </a:extLst>
          </p:cNvPr>
          <p:cNvSpPr txBox="1"/>
          <p:nvPr/>
        </p:nvSpPr>
        <p:spPr>
          <a:xfrm>
            <a:off x="1752845" y="671561"/>
            <a:ext cx="11095250" cy="830997"/>
          </a:xfrm>
          <a:prstGeom prst="rect">
            <a:avLst/>
          </a:prstGeom>
          <a:noFill/>
        </p:spPr>
        <p:txBody>
          <a:bodyPr wrap="square" rtlCol="0">
            <a:spAutoFit/>
          </a:bodyPr>
          <a:lstStyle/>
          <a:p>
            <a:pPr algn="ctr"/>
            <a:r>
              <a:rPr lang="en-US" sz="4800" b="1" dirty="0" smtClean="0">
                <a:solidFill>
                  <a:schemeClr val="accent1"/>
                </a:solidFill>
              </a:rPr>
              <a:t>3.Fixed E-Learning</a:t>
            </a:r>
            <a:r>
              <a:rPr lang="en-US" sz="4800" b="1" dirty="0">
                <a:solidFill>
                  <a:schemeClr val="accent1"/>
                </a:solidFill>
              </a:rPr>
              <a:t> </a:t>
            </a:r>
            <a:endParaRPr lang="ko-KR" altLang="en-US" sz="4800" b="1" dirty="0">
              <a:solidFill>
                <a:schemeClr val="accent1"/>
              </a:solidFill>
              <a:cs typeface="Arial" pitchFamily="34" charset="0"/>
            </a:endParaRPr>
          </a:p>
        </p:txBody>
      </p:sp>
      <p:sp>
        <p:nvSpPr>
          <p:cNvPr id="4" name="TextBox 3">
            <a:extLst>
              <a:ext uri="{FF2B5EF4-FFF2-40B4-BE49-F238E27FC236}">
                <a16:creationId xmlns:a16="http://schemas.microsoft.com/office/drawing/2014/main" xmlns="" id="{7090F515-375C-43E7-B657-9F85FD44CD5D}"/>
              </a:ext>
            </a:extLst>
          </p:cNvPr>
          <p:cNvSpPr txBox="1"/>
          <p:nvPr/>
        </p:nvSpPr>
        <p:spPr>
          <a:xfrm>
            <a:off x="4510463" y="2325682"/>
            <a:ext cx="6198866" cy="954107"/>
          </a:xfrm>
          <a:prstGeom prst="rect">
            <a:avLst/>
          </a:prstGeom>
          <a:noFill/>
        </p:spPr>
        <p:txBody>
          <a:bodyPr wrap="square" rtlCol="0">
            <a:spAutoFit/>
          </a:bodyPr>
          <a:lstStyle/>
          <a:p>
            <a:pPr algn="ctr"/>
            <a:r>
              <a:rPr lang="mn-MN" sz="1400" dirty="0"/>
              <a:t>Уламжлалт ёсоор багш хичээлээ бэлдэж, бүх оюутнуудад яг ижил зүйлийг, ижил журмаар, ижил хурдаар хичээл заадаг шиг тогтсон сургалтын талаар та бодож болно. Товчхондоо агуулга нь </a:t>
            </a:r>
            <a:r>
              <a:rPr lang="mn-MN" sz="1400" i="1" dirty="0"/>
              <a:t>тогтсон гэсэн үг</a:t>
            </a:r>
            <a:r>
              <a:rPr lang="mn-MN" sz="1400" dirty="0"/>
              <a:t> .</a:t>
            </a:r>
            <a:endParaRPr lang="en-US" altLang="ko-KR" sz="1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xmlns="" id="{7090F515-375C-43E7-B657-9F85FD44CD5D}"/>
              </a:ext>
            </a:extLst>
          </p:cNvPr>
          <p:cNvSpPr txBox="1"/>
          <p:nvPr/>
        </p:nvSpPr>
        <p:spPr>
          <a:xfrm>
            <a:off x="4709359" y="3702448"/>
            <a:ext cx="6198866" cy="523220"/>
          </a:xfrm>
          <a:prstGeom prst="rect">
            <a:avLst/>
          </a:prstGeom>
          <a:noFill/>
        </p:spPr>
        <p:txBody>
          <a:bodyPr wrap="square" rtlCol="0">
            <a:spAutoFit/>
          </a:bodyPr>
          <a:lstStyle/>
          <a:p>
            <a:pPr algn="ctr"/>
            <a:r>
              <a:rPr lang="mn-MN" sz="1400"/>
              <a:t>Тогтмол цахим сургалтын жишээ бол </a:t>
            </a:r>
            <a:r>
              <a:rPr lang="en-US" sz="1400"/>
              <a:t>YouTube </a:t>
            </a:r>
            <a:r>
              <a:rPr lang="mn-MN" sz="1400"/>
              <a:t>гэх мэт сайтууд дээр байршуулсан лекцүүд орно</a:t>
            </a:r>
            <a:endParaRPr lang="en-US" altLang="ko-KR" sz="1400" dirty="0">
              <a:solidFill>
                <a:schemeClr val="tx1">
                  <a:lumMod val="75000"/>
                  <a:lumOff val="25000"/>
                </a:schemeClr>
              </a:solidFill>
              <a:cs typeface="Arial" pitchFamily="34" charset="0"/>
            </a:endParaRPr>
          </a:p>
        </p:txBody>
      </p:sp>
      <p:grpSp>
        <p:nvGrpSpPr>
          <p:cNvPr id="7" name="Group 6">
            <a:extLst>
              <a:ext uri="{FF2B5EF4-FFF2-40B4-BE49-F238E27FC236}">
                <a16:creationId xmlns:a16="http://schemas.microsoft.com/office/drawing/2014/main" xmlns="" id="{1B42EE30-A42B-4866-B20F-9706DE4579FF}"/>
              </a:ext>
            </a:extLst>
          </p:cNvPr>
          <p:cNvGrpSpPr/>
          <p:nvPr/>
        </p:nvGrpSpPr>
        <p:grpSpPr>
          <a:xfrm>
            <a:off x="5852239" y="4705198"/>
            <a:ext cx="3220608" cy="1548961"/>
            <a:chOff x="2591472" y="4529905"/>
            <a:chExt cx="2892231" cy="1391027"/>
          </a:xfrm>
        </p:grpSpPr>
        <p:grpSp>
          <p:nvGrpSpPr>
            <p:cNvPr id="8" name="Group 7">
              <a:extLst>
                <a:ext uri="{FF2B5EF4-FFF2-40B4-BE49-F238E27FC236}">
                  <a16:creationId xmlns:a16="http://schemas.microsoft.com/office/drawing/2014/main" xmlns="" id="{09D6BE70-5A82-4002-A5DA-6275E505B8FE}"/>
                </a:ext>
              </a:extLst>
            </p:cNvPr>
            <p:cNvGrpSpPr/>
            <p:nvPr userDrawn="1"/>
          </p:nvGrpSpPr>
          <p:grpSpPr>
            <a:xfrm>
              <a:off x="2591472" y="4529905"/>
              <a:ext cx="2513902" cy="1391026"/>
              <a:chOff x="1618104" y="4774278"/>
              <a:chExt cx="2513902" cy="1391026"/>
            </a:xfrm>
          </p:grpSpPr>
          <p:sp>
            <p:nvSpPr>
              <p:cNvPr id="20" name="Rectangle 19">
                <a:extLst>
                  <a:ext uri="{FF2B5EF4-FFF2-40B4-BE49-F238E27FC236}">
                    <a16:creationId xmlns:a16="http://schemas.microsoft.com/office/drawing/2014/main" xmlns="" id="{41781102-5FDF-466D-9E31-D3FF6DDFB2EF}"/>
                  </a:ext>
                </a:extLst>
              </p:cNvPr>
              <p:cNvSpPr/>
              <p:nvPr userDrawn="1"/>
            </p:nvSpPr>
            <p:spPr>
              <a:xfrm>
                <a:off x="1919176" y="4818888"/>
                <a:ext cx="1881566" cy="1170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xmlns="" id="{B2063203-E479-4FBB-94B9-1E8B17D57272}"/>
                  </a:ext>
                </a:extLst>
              </p:cNvPr>
              <p:cNvGrpSpPr/>
              <p:nvPr userDrawn="1"/>
            </p:nvGrpSpPr>
            <p:grpSpPr>
              <a:xfrm>
                <a:off x="1618104" y="4774278"/>
                <a:ext cx="2513902" cy="1391026"/>
                <a:chOff x="395536" y="2564904"/>
                <a:chExt cx="4749925" cy="2628292"/>
              </a:xfrm>
              <a:solidFill>
                <a:schemeClr val="tx1"/>
              </a:solidFill>
            </p:grpSpPr>
            <p:grpSp>
              <p:nvGrpSpPr>
                <p:cNvPr id="22" name="Group 21">
                  <a:extLst>
                    <a:ext uri="{FF2B5EF4-FFF2-40B4-BE49-F238E27FC236}">
                      <a16:creationId xmlns:a16="http://schemas.microsoft.com/office/drawing/2014/main" xmlns="" id="{CADF692C-AD65-4349-A87E-184DEA887D64}"/>
                    </a:ext>
                  </a:extLst>
                </p:cNvPr>
                <p:cNvGrpSpPr/>
                <p:nvPr userDrawn="1"/>
              </p:nvGrpSpPr>
              <p:grpSpPr>
                <a:xfrm>
                  <a:off x="395536" y="2564904"/>
                  <a:ext cx="4749925" cy="2628292"/>
                  <a:chOff x="395536" y="2204864"/>
                  <a:chExt cx="5400600" cy="2988332"/>
                </a:xfrm>
                <a:grpFill/>
              </p:grpSpPr>
              <p:sp>
                <p:nvSpPr>
                  <p:cNvPr id="24" name="Rounded Rectangle 3">
                    <a:extLst>
                      <a:ext uri="{FF2B5EF4-FFF2-40B4-BE49-F238E27FC236}">
                        <a16:creationId xmlns:a16="http://schemas.microsoft.com/office/drawing/2014/main" xmlns="" id="{1FEDC43C-C2A1-4A02-AB55-28E6752D828D}"/>
                      </a:ext>
                    </a:extLst>
                  </p:cNvPr>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Rectangle 24">
                    <a:extLst>
                      <a:ext uri="{FF2B5EF4-FFF2-40B4-BE49-F238E27FC236}">
                        <a16:creationId xmlns:a16="http://schemas.microsoft.com/office/drawing/2014/main" xmlns="" id="{5B122836-F252-41F9-BF46-002961EAFF59}"/>
                      </a:ext>
                    </a:extLst>
                  </p:cNvPr>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6" name="Trapezoid 25">
                    <a:extLst>
                      <a:ext uri="{FF2B5EF4-FFF2-40B4-BE49-F238E27FC236}">
                        <a16:creationId xmlns:a16="http://schemas.microsoft.com/office/drawing/2014/main" xmlns="" id="{941EDD9A-22C7-496E-96E5-8C9C9553B2DB}"/>
                      </a:ext>
                    </a:extLst>
                  </p:cNvPr>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23" name="Rectangle 22">
                  <a:extLst>
                    <a:ext uri="{FF2B5EF4-FFF2-40B4-BE49-F238E27FC236}">
                      <a16:creationId xmlns:a16="http://schemas.microsoft.com/office/drawing/2014/main" xmlns="" id="{D3685D6D-AE86-403C-9FF2-5DA25DA7CFF6}"/>
                    </a:ext>
                  </a:extLst>
                </p:cNvPr>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grpSp>
          <p:nvGrpSpPr>
            <p:cNvPr id="9" name="Group 8">
              <a:extLst>
                <a:ext uri="{FF2B5EF4-FFF2-40B4-BE49-F238E27FC236}">
                  <a16:creationId xmlns:a16="http://schemas.microsoft.com/office/drawing/2014/main" xmlns="" id="{D04C87E3-7B45-4327-B569-14DD46157C79}"/>
                </a:ext>
              </a:extLst>
            </p:cNvPr>
            <p:cNvGrpSpPr/>
            <p:nvPr userDrawn="1"/>
          </p:nvGrpSpPr>
          <p:grpSpPr>
            <a:xfrm>
              <a:off x="4346521" y="4706362"/>
              <a:ext cx="981407" cy="1214570"/>
              <a:chOff x="-1940789" y="4697306"/>
              <a:chExt cx="981407" cy="1214570"/>
            </a:xfrm>
          </p:grpSpPr>
          <p:sp>
            <p:nvSpPr>
              <p:cNvPr id="16" name="Rectangle 15">
                <a:extLst>
                  <a:ext uri="{FF2B5EF4-FFF2-40B4-BE49-F238E27FC236}">
                    <a16:creationId xmlns:a16="http://schemas.microsoft.com/office/drawing/2014/main" xmlns="" id="{5D7F0DC5-A911-47D1-93BD-581A9D3F55E0}"/>
                  </a:ext>
                </a:extLst>
              </p:cNvPr>
              <p:cNvSpPr/>
              <p:nvPr userDrawn="1"/>
            </p:nvSpPr>
            <p:spPr>
              <a:xfrm>
                <a:off x="-1881566" y="4758350"/>
                <a:ext cx="866582" cy="1124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7" name="Group 16">
                <a:extLst>
                  <a:ext uri="{FF2B5EF4-FFF2-40B4-BE49-F238E27FC236}">
                    <a16:creationId xmlns:a16="http://schemas.microsoft.com/office/drawing/2014/main" xmlns="" id="{DB53258C-7212-45AE-A0B7-DB064C038105}"/>
                  </a:ext>
                </a:extLst>
              </p:cNvPr>
              <p:cNvGrpSpPr/>
              <p:nvPr userDrawn="1"/>
            </p:nvGrpSpPr>
            <p:grpSpPr>
              <a:xfrm>
                <a:off x="-1940789" y="4697306"/>
                <a:ext cx="981407" cy="1214570"/>
                <a:chOff x="7452320" y="1988840"/>
                <a:chExt cx="1512168" cy="2088232"/>
              </a:xfrm>
            </p:grpSpPr>
            <p:sp>
              <p:nvSpPr>
                <p:cNvPr id="18" name="Rounded Rectangle 1">
                  <a:extLst>
                    <a:ext uri="{FF2B5EF4-FFF2-40B4-BE49-F238E27FC236}">
                      <a16:creationId xmlns:a16="http://schemas.microsoft.com/office/drawing/2014/main" xmlns="" id="{1148B585-5C26-4701-928B-D6DD3B946408}"/>
                    </a:ext>
                  </a:extLst>
                </p:cNvPr>
                <p:cNvSpPr/>
                <p:nvPr userDrawn="1"/>
              </p:nvSpPr>
              <p:spPr>
                <a:xfrm>
                  <a:off x="7452320" y="1988840"/>
                  <a:ext cx="1512168" cy="2088232"/>
                </a:xfrm>
                <a:custGeom>
                  <a:avLst/>
                  <a:gdLst/>
                  <a:ahLst/>
                  <a:cxnLst/>
                  <a:rect l="l" t="t" r="r" b="b"/>
                  <a:pathLst>
                    <a:path w="1512168" h="2088232">
                      <a:moveTo>
                        <a:pt x="167516" y="181585"/>
                      </a:moveTo>
                      <a:lnTo>
                        <a:pt x="167516" y="1906647"/>
                      </a:lnTo>
                      <a:lnTo>
                        <a:pt x="1344652" y="1906647"/>
                      </a:lnTo>
                      <a:lnTo>
                        <a:pt x="1344652" y="181585"/>
                      </a:lnTo>
                      <a:close/>
                      <a:moveTo>
                        <a:pt x="90110" y="0"/>
                      </a:moveTo>
                      <a:lnTo>
                        <a:pt x="1422058" y="0"/>
                      </a:lnTo>
                      <a:cubicBezTo>
                        <a:pt x="1471824" y="0"/>
                        <a:pt x="1512168" y="40344"/>
                        <a:pt x="1512168" y="90110"/>
                      </a:cubicBezTo>
                      <a:lnTo>
                        <a:pt x="1512168" y="1998122"/>
                      </a:lnTo>
                      <a:cubicBezTo>
                        <a:pt x="1512168" y="2047888"/>
                        <a:pt x="1471824" y="2088232"/>
                        <a:pt x="1422058" y="2088232"/>
                      </a:cubicBezTo>
                      <a:lnTo>
                        <a:pt x="90110" y="2088232"/>
                      </a:lnTo>
                      <a:cubicBezTo>
                        <a:pt x="40344" y="2088232"/>
                        <a:pt x="0" y="2047888"/>
                        <a:pt x="0" y="1998122"/>
                      </a:cubicBezTo>
                      <a:lnTo>
                        <a:pt x="0" y="90110"/>
                      </a:lnTo>
                      <a:cubicBezTo>
                        <a:pt x="0" y="40344"/>
                        <a:pt x="40344" y="0"/>
                        <a:pt x="9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Oval 18">
                  <a:extLst>
                    <a:ext uri="{FF2B5EF4-FFF2-40B4-BE49-F238E27FC236}">
                      <a16:creationId xmlns:a16="http://schemas.microsoft.com/office/drawing/2014/main" xmlns="" id="{0157348D-45B6-4EC4-8D8E-90B621B93150}"/>
                    </a:ext>
                  </a:extLst>
                </p:cNvPr>
                <p:cNvSpPr/>
                <p:nvPr userDrawn="1"/>
              </p:nvSpPr>
              <p:spPr>
                <a:xfrm>
                  <a:off x="8160965" y="3933056"/>
                  <a:ext cx="94878" cy="9487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nvGrpSpPr>
            <p:cNvPr id="10" name="Group 9">
              <a:extLst>
                <a:ext uri="{FF2B5EF4-FFF2-40B4-BE49-F238E27FC236}">
                  <a16:creationId xmlns:a16="http://schemas.microsoft.com/office/drawing/2014/main" xmlns="" id="{3FA68188-B570-4236-83AF-D3FD137B7E93}"/>
                </a:ext>
              </a:extLst>
            </p:cNvPr>
            <p:cNvGrpSpPr/>
            <p:nvPr userDrawn="1"/>
          </p:nvGrpSpPr>
          <p:grpSpPr>
            <a:xfrm>
              <a:off x="5056500" y="5206313"/>
              <a:ext cx="427203" cy="711251"/>
              <a:chOff x="-684584" y="5278238"/>
              <a:chExt cx="427203" cy="711251"/>
            </a:xfrm>
          </p:grpSpPr>
          <p:sp>
            <p:nvSpPr>
              <p:cNvPr id="11" name="Rectangle 10">
                <a:extLst>
                  <a:ext uri="{FF2B5EF4-FFF2-40B4-BE49-F238E27FC236}">
                    <a16:creationId xmlns:a16="http://schemas.microsoft.com/office/drawing/2014/main" xmlns="" id="{6F920538-250B-4820-A2B8-0A8E801788CF}"/>
                  </a:ext>
                </a:extLst>
              </p:cNvPr>
              <p:cNvSpPr/>
              <p:nvPr userDrawn="1"/>
            </p:nvSpPr>
            <p:spPr>
              <a:xfrm>
                <a:off x="-648007" y="5329968"/>
                <a:ext cx="360040" cy="5910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11">
                <a:extLst>
                  <a:ext uri="{FF2B5EF4-FFF2-40B4-BE49-F238E27FC236}">
                    <a16:creationId xmlns:a16="http://schemas.microsoft.com/office/drawing/2014/main" xmlns="" id="{3C94430A-3DA7-4133-B47A-066B6E7187A4}"/>
                  </a:ext>
                </a:extLst>
              </p:cNvPr>
              <p:cNvGrpSpPr/>
              <p:nvPr userDrawn="1"/>
            </p:nvGrpSpPr>
            <p:grpSpPr>
              <a:xfrm>
                <a:off x="-684584" y="5278238"/>
                <a:ext cx="427203" cy="711251"/>
                <a:chOff x="701317" y="1844824"/>
                <a:chExt cx="2371375" cy="3948112"/>
              </a:xfrm>
            </p:grpSpPr>
            <p:sp>
              <p:nvSpPr>
                <p:cNvPr id="13" name="Freeform 6">
                  <a:extLst>
                    <a:ext uri="{FF2B5EF4-FFF2-40B4-BE49-F238E27FC236}">
                      <a16:creationId xmlns:a16="http://schemas.microsoft.com/office/drawing/2014/main" xmlns="" id="{249CBDFF-A63E-44D6-AE1C-DD165802B66F}"/>
                    </a:ext>
                  </a:extLst>
                </p:cNvPr>
                <p:cNvSpPr>
                  <a:spLocks noEditPoints="1"/>
                </p:cNvSpPr>
                <p:nvPr/>
              </p:nvSpPr>
              <p:spPr bwMode="auto">
                <a:xfrm>
                  <a:off x="701317" y="1844824"/>
                  <a:ext cx="2371375" cy="3948112"/>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14" name="Rounded Rectangle 60">
                  <a:extLst>
                    <a:ext uri="{FF2B5EF4-FFF2-40B4-BE49-F238E27FC236}">
                      <a16:creationId xmlns:a16="http://schemas.microsoft.com/office/drawing/2014/main" xmlns="" id="{EE4CFA5F-3854-4FF2-954A-1A3867CD32AF}"/>
                    </a:ext>
                  </a:extLst>
                </p:cNvPr>
                <p:cNvSpPr/>
                <p:nvPr/>
              </p:nvSpPr>
              <p:spPr>
                <a:xfrm>
                  <a:off x="1707005" y="2042848"/>
                  <a:ext cx="360000" cy="36000"/>
                </a:xfrm>
                <a:prstGeom prst="roundRect">
                  <a:avLst>
                    <a:gd name="adj" fmla="val 50000"/>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Oval 14">
                  <a:extLst>
                    <a:ext uri="{FF2B5EF4-FFF2-40B4-BE49-F238E27FC236}">
                      <a16:creationId xmlns:a16="http://schemas.microsoft.com/office/drawing/2014/main" xmlns="" id="{AC670D83-B775-4B8B-966C-3DCAAC5A1813}"/>
                    </a:ext>
                  </a:extLst>
                </p:cNvPr>
                <p:cNvSpPr/>
                <p:nvPr/>
              </p:nvSpPr>
              <p:spPr>
                <a:xfrm>
                  <a:off x="1715855" y="5362110"/>
                  <a:ext cx="342299" cy="342299"/>
                </a:xfrm>
                <a:prstGeom prst="ellipse">
                  <a:avLst/>
                </a:prstGeom>
                <a:noFill/>
                <a:ln w="127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spTree>
    <p:extLst>
      <p:ext uri="{BB962C8B-B14F-4D97-AF65-F5344CB8AC3E}">
        <p14:creationId xmlns:p14="http://schemas.microsoft.com/office/powerpoint/2010/main" val="31743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BDD088C-C363-4BC7-B5A2-DA6D3232600F}"/>
              </a:ext>
            </a:extLst>
          </p:cNvPr>
          <p:cNvSpPr txBox="1"/>
          <p:nvPr/>
        </p:nvSpPr>
        <p:spPr>
          <a:xfrm>
            <a:off x="2504631" y="4331000"/>
            <a:ext cx="8576656" cy="680379"/>
          </a:xfrm>
          <a:prstGeom prst="rect">
            <a:avLst/>
          </a:prstGeom>
          <a:noFill/>
        </p:spPr>
        <p:txBody>
          <a:bodyPr wrap="square" lIns="108000" rIns="108000" rtlCol="0" anchor="ctr">
            <a:spAutoFit/>
          </a:bodyPr>
          <a:lstStyle/>
          <a:p>
            <a:pPr algn="ctr">
              <a:lnSpc>
                <a:spcPts val="4900"/>
              </a:lnSpc>
            </a:pPr>
            <a:r>
              <a:rPr lang="en-US" altLang="ko-KR" sz="4000" b="1" dirty="0" smtClean="0">
                <a:solidFill>
                  <a:schemeClr val="bg1"/>
                </a:solidFill>
                <a:cs typeface="Arial" pitchFamily="34" charset="0"/>
              </a:rPr>
              <a:t>Benefits of</a:t>
            </a:r>
            <a:r>
              <a:rPr lang="en-US" altLang="ko-KR" sz="4000" b="1" dirty="0">
                <a:solidFill>
                  <a:schemeClr val="bg1"/>
                </a:solidFill>
                <a:cs typeface="Arial" pitchFamily="34" charset="0"/>
              </a:rPr>
              <a:t> </a:t>
            </a:r>
            <a:r>
              <a:rPr lang="en-US" sz="4000" b="1" dirty="0" smtClean="0">
                <a:solidFill>
                  <a:schemeClr val="accent3"/>
                </a:solidFill>
              </a:rPr>
              <a:t>E-Learning</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xmlns="" id="{093B9DA0-D59C-4979-B937-BB01E02E6CD3}"/>
              </a:ext>
            </a:extLst>
          </p:cNvPr>
          <p:cNvCxnSpPr>
            <a:cxnSpLocks/>
          </p:cNvCxnSpPr>
          <p:nvPr/>
        </p:nvCxnSpPr>
        <p:spPr>
          <a:xfrm>
            <a:off x="3642102" y="4169045"/>
            <a:ext cx="7146677" cy="32796"/>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16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xmlns="" id="{124BDC95-9EFF-4D62-95E2-3D2D84B23257}"/>
              </a:ext>
            </a:extLst>
          </p:cNvPr>
          <p:cNvSpPr/>
          <p:nvPr/>
        </p:nvSpPr>
        <p:spPr>
          <a:xfrm>
            <a:off x="4003858" y="5942281"/>
            <a:ext cx="4150502" cy="420429"/>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6" name="Group 35">
            <a:extLst>
              <a:ext uri="{FF2B5EF4-FFF2-40B4-BE49-F238E27FC236}">
                <a16:creationId xmlns:a16="http://schemas.microsoft.com/office/drawing/2014/main" xmlns="" id="{7F910652-1ED7-4779-AADE-C6DB10809118}"/>
              </a:ext>
            </a:extLst>
          </p:cNvPr>
          <p:cNvGrpSpPr/>
          <p:nvPr/>
        </p:nvGrpSpPr>
        <p:grpSpPr>
          <a:xfrm>
            <a:off x="4515479" y="4428222"/>
            <a:ext cx="3108548" cy="1707936"/>
            <a:chOff x="-548507" y="477868"/>
            <a:chExt cx="11570449" cy="6357177"/>
          </a:xfrm>
        </p:grpSpPr>
        <p:sp>
          <p:nvSpPr>
            <p:cNvPr id="37" name="Freeform: Shape 36">
              <a:extLst>
                <a:ext uri="{FF2B5EF4-FFF2-40B4-BE49-F238E27FC236}">
                  <a16:creationId xmlns:a16="http://schemas.microsoft.com/office/drawing/2014/main" xmlns="" id="{8AFB7055-9F5D-4A1B-A01D-53136864968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99C6C1B3-47E0-4764-B0C3-13B7AB43E42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6136AD7B-C6A3-4D0B-A90E-4BEE2F2E6E4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C89504D8-97C1-4239-9311-19AEA996C05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xmlns="" id="{8E2C9CF7-D331-4068-9F83-D439FA29146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xmlns="" id="{4AD9902E-89CD-4FA8-B74F-D5E54E5D550A}"/>
                </a:ext>
              </a:extLst>
            </p:cNvPr>
            <p:cNvGrpSpPr/>
            <p:nvPr/>
          </p:nvGrpSpPr>
          <p:grpSpPr>
            <a:xfrm>
              <a:off x="1606" y="6382978"/>
              <a:ext cx="413937" cy="115242"/>
              <a:chOff x="5955" y="6353672"/>
              <a:chExt cx="413937" cy="115242"/>
            </a:xfrm>
          </p:grpSpPr>
          <p:sp>
            <p:nvSpPr>
              <p:cNvPr id="47" name="Rectangle: Rounded Corners 46">
                <a:extLst>
                  <a:ext uri="{FF2B5EF4-FFF2-40B4-BE49-F238E27FC236}">
                    <a16:creationId xmlns:a16="http://schemas.microsoft.com/office/drawing/2014/main" xmlns="" id="{134B4347-A7EF-4149-870C-77599D70F1C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xmlns="" id="{045138FE-BA73-4875-89A8-22BD6162D7D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xmlns="" id="{BCA7CEBB-B6B3-45A8-BF01-2D45FCD8F476}"/>
                </a:ext>
              </a:extLst>
            </p:cNvPr>
            <p:cNvGrpSpPr/>
            <p:nvPr/>
          </p:nvGrpSpPr>
          <p:grpSpPr>
            <a:xfrm>
              <a:off x="9855291" y="6381600"/>
              <a:ext cx="885989" cy="115242"/>
              <a:chOff x="5955" y="6353672"/>
              <a:chExt cx="413937" cy="115242"/>
            </a:xfrm>
          </p:grpSpPr>
          <p:sp>
            <p:nvSpPr>
              <p:cNvPr id="45" name="Rectangle: Rounded Corners 44">
                <a:extLst>
                  <a:ext uri="{FF2B5EF4-FFF2-40B4-BE49-F238E27FC236}">
                    <a16:creationId xmlns:a16="http://schemas.microsoft.com/office/drawing/2014/main" xmlns="" id="{7027819E-7284-4FD6-9657-599110EF66E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xmlns="" id="{87A3C121-64B4-4A43-8344-DF3570FC99B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Shape 43">
              <a:extLst>
                <a:ext uri="{FF2B5EF4-FFF2-40B4-BE49-F238E27FC236}">
                  <a16:creationId xmlns:a16="http://schemas.microsoft.com/office/drawing/2014/main" xmlns="" id="{C43C94EB-85E9-4938-A338-250FF0D8B79D}"/>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4272479" y="3155528"/>
            <a:ext cx="3456814" cy="724247"/>
          </a:xfrm>
        </p:spPr>
        <p:txBody>
          <a:bodyPr/>
          <a:lstStyle/>
          <a:p>
            <a:r>
              <a:rPr lang="en-US" dirty="0" smtClean="0"/>
              <a:t>Benefits</a:t>
            </a:r>
            <a:endParaRPr lang="en-US" dirty="0"/>
          </a:p>
        </p:txBody>
      </p:sp>
      <p:cxnSp>
        <p:nvCxnSpPr>
          <p:cNvPr id="3" name="Elbow Connector 11">
            <a:extLst>
              <a:ext uri="{FF2B5EF4-FFF2-40B4-BE49-F238E27FC236}">
                <a16:creationId xmlns:a16="http://schemas.microsoft.com/office/drawing/2014/main" xmlns="" id="{6436BF6A-BC8C-4147-9FA7-BACC6415024F}"/>
              </a:ext>
            </a:extLst>
          </p:cNvPr>
          <p:cNvCxnSpPr/>
          <p:nvPr/>
        </p:nvCxnSpPr>
        <p:spPr>
          <a:xfrm>
            <a:off x="3287690" y="4377452"/>
            <a:ext cx="1650685" cy="535038"/>
          </a:xfrm>
          <a:prstGeom prst="bentConnector3">
            <a:avLst>
              <a:gd name="adj1" fmla="val -202"/>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 name="Elbow Connector 53">
            <a:extLst>
              <a:ext uri="{FF2B5EF4-FFF2-40B4-BE49-F238E27FC236}">
                <a16:creationId xmlns:a16="http://schemas.microsoft.com/office/drawing/2014/main" xmlns="" id="{BFCE1F58-BC50-4DB3-BC06-3D77B9BBDEBB}"/>
              </a:ext>
            </a:extLst>
          </p:cNvPr>
          <p:cNvCxnSpPr/>
          <p:nvPr/>
        </p:nvCxnSpPr>
        <p:spPr>
          <a:xfrm rot="10800000" flipV="1">
            <a:off x="7320140" y="4644970"/>
            <a:ext cx="1510938" cy="267520"/>
          </a:xfrm>
          <a:prstGeom prst="bentConnector3">
            <a:avLst>
              <a:gd name="adj1" fmla="val 198"/>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 name="Elbow Connector 63">
            <a:extLst>
              <a:ext uri="{FF2B5EF4-FFF2-40B4-BE49-F238E27FC236}">
                <a16:creationId xmlns:a16="http://schemas.microsoft.com/office/drawing/2014/main" xmlns="" id="{68F0F43F-7807-4334-A7B9-4E9F70E55740}"/>
              </a:ext>
            </a:extLst>
          </p:cNvPr>
          <p:cNvCxnSpPr/>
          <p:nvPr/>
        </p:nvCxnSpPr>
        <p:spPr>
          <a:xfrm rot="5400000" flipH="1" flipV="1">
            <a:off x="6968092" y="2912940"/>
            <a:ext cx="1142724" cy="768653"/>
          </a:xfrm>
          <a:prstGeom prst="bentConnector3">
            <a:avLst>
              <a:gd name="adj1" fmla="val 50000"/>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 name="Freeform 39">
            <a:extLst>
              <a:ext uri="{FF2B5EF4-FFF2-40B4-BE49-F238E27FC236}">
                <a16:creationId xmlns:a16="http://schemas.microsoft.com/office/drawing/2014/main" xmlns="" id="{09D152F6-C50C-41BB-9CC7-1A4FF74FA573}"/>
              </a:ext>
            </a:extLst>
          </p:cNvPr>
          <p:cNvSpPr>
            <a:spLocks noChangeAspect="1"/>
          </p:cNvSpPr>
          <p:nvPr/>
        </p:nvSpPr>
        <p:spPr>
          <a:xfrm>
            <a:off x="2088241" y="3518455"/>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223511" y="1089813"/>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1"/>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Freeform 44">
            <a:extLst>
              <a:ext uri="{FF2B5EF4-FFF2-40B4-BE49-F238E27FC236}">
                <a16:creationId xmlns:a16="http://schemas.microsoft.com/office/drawing/2014/main" xmlns="" id="{690A250C-1C13-490D-BF9F-41A656A23763}"/>
              </a:ext>
            </a:extLst>
          </p:cNvPr>
          <p:cNvSpPr>
            <a:spLocks noChangeAspect="1"/>
          </p:cNvSpPr>
          <p:nvPr/>
        </p:nvSpPr>
        <p:spPr>
          <a:xfrm>
            <a:off x="3366546" y="1743569"/>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2"/>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 name="Freeform 45">
            <a:extLst>
              <a:ext uri="{FF2B5EF4-FFF2-40B4-BE49-F238E27FC236}">
                <a16:creationId xmlns:a16="http://schemas.microsoft.com/office/drawing/2014/main" xmlns="" id="{20D3B618-2061-4582-9435-52E0ED3E41E0}"/>
              </a:ext>
            </a:extLst>
          </p:cNvPr>
          <p:cNvSpPr>
            <a:spLocks noChangeAspect="1"/>
          </p:cNvSpPr>
          <p:nvPr/>
        </p:nvSpPr>
        <p:spPr>
          <a:xfrm>
            <a:off x="6787505" y="1743569"/>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9016" y="108164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3"/>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Freeform 46">
            <a:extLst>
              <a:ext uri="{FF2B5EF4-FFF2-40B4-BE49-F238E27FC236}">
                <a16:creationId xmlns:a16="http://schemas.microsoft.com/office/drawing/2014/main" xmlns="" id="{95C182BE-B7CE-4FBE-9A37-F22C63AFC163}"/>
              </a:ext>
            </a:extLst>
          </p:cNvPr>
          <p:cNvSpPr>
            <a:spLocks noChangeAspect="1"/>
          </p:cNvSpPr>
          <p:nvPr/>
        </p:nvSpPr>
        <p:spPr>
          <a:xfrm>
            <a:off x="7826060" y="3362196"/>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82686" y="108164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4"/>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Donut 3">
            <a:extLst>
              <a:ext uri="{FF2B5EF4-FFF2-40B4-BE49-F238E27FC236}">
                <a16:creationId xmlns:a16="http://schemas.microsoft.com/office/drawing/2014/main" xmlns="" id="{1E323574-72FB-4C05-BB11-0C493455F22D}"/>
              </a:ext>
            </a:extLst>
          </p:cNvPr>
          <p:cNvSpPr>
            <a:spLocks noChangeAspect="1"/>
          </p:cNvSpPr>
          <p:nvPr/>
        </p:nvSpPr>
        <p:spPr>
          <a:xfrm>
            <a:off x="5537941" y="4740992"/>
            <a:ext cx="1082336" cy="923294"/>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TextBox 15">
            <a:extLst>
              <a:ext uri="{FF2B5EF4-FFF2-40B4-BE49-F238E27FC236}">
                <a16:creationId xmlns:a16="http://schemas.microsoft.com/office/drawing/2014/main" xmlns="" id="{B86F8104-B47B-44CC-9E0F-D7D5E3DA71B1}"/>
              </a:ext>
            </a:extLst>
          </p:cNvPr>
          <p:cNvSpPr txBox="1"/>
          <p:nvPr/>
        </p:nvSpPr>
        <p:spPr>
          <a:xfrm>
            <a:off x="2349675" y="3675039"/>
            <a:ext cx="1385190" cy="954107"/>
          </a:xfrm>
          <a:prstGeom prst="rect">
            <a:avLst/>
          </a:prstGeom>
          <a:noFill/>
        </p:spPr>
        <p:txBody>
          <a:bodyPr wrap="square" rtlCol="0" anchor="ctr">
            <a:spAutoFit/>
          </a:bodyPr>
          <a:lstStyle/>
          <a:p>
            <a:pPr algn="ctr"/>
            <a:r>
              <a:rPr lang="mn-MN" altLang="ko-KR" sz="1400" b="1" dirty="0" smtClean="0">
                <a:solidFill>
                  <a:schemeClr val="bg1"/>
                </a:solidFill>
                <a:cs typeface="Arial" pitchFamily="34" charset="0"/>
              </a:rPr>
              <a:t>Түргэн шуурхай хичээлийг хүргэх </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xmlns="" id="{8CCE2869-3487-4060-98F9-7A3F2AD6364A}"/>
              </a:ext>
            </a:extLst>
          </p:cNvPr>
          <p:cNvSpPr txBox="1"/>
          <p:nvPr/>
        </p:nvSpPr>
        <p:spPr>
          <a:xfrm>
            <a:off x="3798592" y="2184435"/>
            <a:ext cx="1385190" cy="738664"/>
          </a:xfrm>
          <a:prstGeom prst="rect">
            <a:avLst/>
          </a:prstGeom>
          <a:noFill/>
        </p:spPr>
        <p:txBody>
          <a:bodyPr wrap="square" rtlCol="0" anchor="ctr">
            <a:spAutoFit/>
          </a:bodyPr>
          <a:lstStyle/>
          <a:p>
            <a:pPr algn="ctr"/>
            <a:r>
              <a:rPr lang="mn-MN" altLang="ko-KR" sz="1400" b="1" dirty="0" smtClean="0">
                <a:solidFill>
                  <a:schemeClr val="bg1"/>
                </a:solidFill>
                <a:cs typeface="Arial" pitchFamily="34" charset="0"/>
              </a:rPr>
              <a:t>Лекцээ хэдэн ч удаа уншиж болно</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xmlns="" id="{A66D0486-3B3F-4B0E-B0EE-CB3E8C176627}"/>
              </a:ext>
            </a:extLst>
          </p:cNvPr>
          <p:cNvSpPr txBox="1"/>
          <p:nvPr/>
        </p:nvSpPr>
        <p:spPr>
          <a:xfrm>
            <a:off x="7219552" y="2184435"/>
            <a:ext cx="1385190" cy="738664"/>
          </a:xfrm>
          <a:prstGeom prst="rect">
            <a:avLst/>
          </a:prstGeom>
          <a:noFill/>
        </p:spPr>
        <p:txBody>
          <a:bodyPr wrap="square" rtlCol="0" anchor="ctr">
            <a:spAutoFit/>
          </a:bodyPr>
          <a:lstStyle/>
          <a:p>
            <a:pPr algn="ctr"/>
            <a:r>
              <a:rPr lang="mn-MN" altLang="ko-KR" sz="1400" b="1" dirty="0" smtClean="0">
                <a:solidFill>
                  <a:schemeClr val="bg1"/>
                </a:solidFill>
                <a:cs typeface="Arial" pitchFamily="34" charset="0"/>
              </a:rPr>
              <a:t>Хүн бүрийн хэрэгцээг хангадаг</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xmlns="" id="{CDB3CAE7-0513-4CD7-B966-375301219B51}"/>
              </a:ext>
            </a:extLst>
          </p:cNvPr>
          <p:cNvSpPr txBox="1"/>
          <p:nvPr/>
        </p:nvSpPr>
        <p:spPr>
          <a:xfrm>
            <a:off x="8284786" y="3890483"/>
            <a:ext cx="1385190" cy="523220"/>
          </a:xfrm>
          <a:prstGeom prst="rect">
            <a:avLst/>
          </a:prstGeom>
          <a:noFill/>
        </p:spPr>
        <p:txBody>
          <a:bodyPr wrap="square" rtlCol="0" anchor="ctr">
            <a:spAutoFit/>
          </a:bodyPr>
          <a:lstStyle/>
          <a:p>
            <a:r>
              <a:rPr lang="mn-MN" altLang="ko-KR" sz="1400" b="1" dirty="0" smtClean="0">
                <a:solidFill>
                  <a:schemeClr val="bg1"/>
                </a:solidFill>
                <a:cs typeface="Arial" pitchFamily="34" charset="0"/>
              </a:rPr>
              <a:t>Зардлыг бууруулсан</a:t>
            </a:r>
            <a:endParaRPr lang="ko-KR" altLang="en-US" sz="1400" b="1" dirty="0">
              <a:solidFill>
                <a:schemeClr val="bg1"/>
              </a:solidFill>
              <a:cs typeface="Arial" pitchFamily="34" charset="0"/>
            </a:endParaRPr>
          </a:p>
        </p:txBody>
      </p:sp>
      <p:cxnSp>
        <p:nvCxnSpPr>
          <p:cNvPr id="20" name="Straight Connector 19">
            <a:extLst>
              <a:ext uri="{FF2B5EF4-FFF2-40B4-BE49-F238E27FC236}">
                <a16:creationId xmlns:a16="http://schemas.microsoft.com/office/drawing/2014/main" xmlns="" id="{2233D532-8FC9-46E8-934E-A4AFBC49AF9F}"/>
              </a:ext>
            </a:extLst>
          </p:cNvPr>
          <p:cNvCxnSpPr/>
          <p:nvPr/>
        </p:nvCxnSpPr>
        <p:spPr>
          <a:xfrm>
            <a:off x="5131657" y="2926423"/>
            <a:ext cx="0" cy="94220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54079EC9-2092-4F16-96AA-059F8843BBC4}"/>
              </a:ext>
            </a:extLst>
          </p:cNvPr>
          <p:cNvSpPr txBox="1"/>
          <p:nvPr/>
        </p:nvSpPr>
        <p:spPr>
          <a:xfrm>
            <a:off x="8807926" y="4969353"/>
            <a:ext cx="2532218" cy="646331"/>
          </a:xfrm>
          <a:prstGeom prst="rect">
            <a:avLst/>
          </a:prstGeom>
          <a:noFill/>
        </p:spPr>
        <p:txBody>
          <a:bodyPr wrap="square" rtlCol="0">
            <a:spAutoFit/>
          </a:bodyPr>
          <a:lstStyle/>
          <a:p>
            <a:r>
              <a:rPr lang="mn-MN" altLang="ko-KR" sz="1200" dirty="0" smtClean="0">
                <a:solidFill>
                  <a:schemeClr val="tx1">
                    <a:lumMod val="75000"/>
                    <a:lumOff val="25000"/>
                  </a:schemeClr>
                </a:solidFill>
                <a:cs typeface="Arial" pitchFamily="34" charset="0"/>
              </a:rPr>
              <a:t>Сургалтын материал, гарын авлага,өдрийн хоол, тээврийн мөнгө зэргийг хэмнэнэ.</a:t>
            </a:r>
            <a:endParaRPr lang="en-US" altLang="ko-KR"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xmlns="" id="{3A155E81-7B96-47C6-AFAE-328C6AFAE53F}"/>
              </a:ext>
            </a:extLst>
          </p:cNvPr>
          <p:cNvSpPr txBox="1"/>
          <p:nvPr/>
        </p:nvSpPr>
        <p:spPr>
          <a:xfrm>
            <a:off x="8604742" y="1383057"/>
            <a:ext cx="2532218" cy="738664"/>
          </a:xfrm>
          <a:prstGeom prst="rect">
            <a:avLst/>
          </a:prstGeom>
          <a:noFill/>
        </p:spPr>
        <p:txBody>
          <a:bodyPr wrap="square" rtlCol="0">
            <a:spAutoFit/>
          </a:bodyPr>
          <a:lstStyle/>
          <a:p>
            <a:pPr algn="ctr"/>
            <a:r>
              <a:rPr lang="mn-MN" altLang="ko-KR" sz="1400" dirty="0" smtClean="0">
                <a:solidFill>
                  <a:schemeClr val="tx1">
                    <a:lumMod val="75000"/>
                    <a:lumOff val="25000"/>
                  </a:schemeClr>
                </a:solidFill>
                <a:cs typeface="Arial" pitchFamily="34" charset="0"/>
              </a:rPr>
              <a:t>Оффис, гэрээсээ өөрсдийн чөлөөт цагаараа  сурах боломжийг олгодог.</a:t>
            </a:r>
            <a:endParaRPr lang="en-US" altLang="ko-KR" sz="1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6614350B-2F21-4965-A954-B2BA9CD7600E}"/>
              </a:ext>
            </a:extLst>
          </p:cNvPr>
          <p:cNvSpPr txBox="1"/>
          <p:nvPr/>
        </p:nvSpPr>
        <p:spPr>
          <a:xfrm>
            <a:off x="1050992" y="1476521"/>
            <a:ext cx="2532218" cy="738664"/>
          </a:xfrm>
          <a:prstGeom prst="rect">
            <a:avLst/>
          </a:prstGeom>
          <a:noFill/>
        </p:spPr>
        <p:txBody>
          <a:bodyPr wrap="square" rtlCol="0">
            <a:spAutoFit/>
          </a:bodyPr>
          <a:lstStyle/>
          <a:p>
            <a:pPr algn="r"/>
            <a:r>
              <a:rPr lang="mn-MN" altLang="ko-KR" sz="1400" dirty="0" smtClean="0">
                <a:solidFill>
                  <a:schemeClr val="tx1">
                    <a:lumMod val="75000"/>
                    <a:lumOff val="25000"/>
                  </a:schemeClr>
                </a:solidFill>
                <a:cs typeface="Arial" pitchFamily="34" charset="0"/>
              </a:rPr>
              <a:t>Сургалтын агуулгыг хугацаа заагаагүй л бол хязгааргүй үзэх боломжтой.</a:t>
            </a:r>
            <a:endParaRPr lang="en-US" altLang="ko-KR" sz="14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xmlns="" id="{05CFC999-091F-4021-AE51-787DED20AEBB}"/>
              </a:ext>
            </a:extLst>
          </p:cNvPr>
          <p:cNvSpPr txBox="1"/>
          <p:nvPr/>
        </p:nvSpPr>
        <p:spPr>
          <a:xfrm>
            <a:off x="799362" y="4979163"/>
            <a:ext cx="2532218" cy="1384995"/>
          </a:xfrm>
          <a:prstGeom prst="rect">
            <a:avLst/>
          </a:prstGeom>
          <a:noFill/>
        </p:spPr>
        <p:txBody>
          <a:bodyPr wrap="square" rtlCol="0">
            <a:spAutoFit/>
          </a:bodyPr>
          <a:lstStyle/>
          <a:p>
            <a:pPr algn="ctr"/>
            <a:r>
              <a:rPr lang="mn-MN" altLang="ko-KR" sz="1400" dirty="0" smtClean="0">
                <a:solidFill>
                  <a:schemeClr val="tx1">
                    <a:lumMod val="75000"/>
                    <a:lumOff val="25000"/>
                  </a:schemeClr>
                </a:solidFill>
                <a:cs typeface="Arial" pitchFamily="34" charset="0"/>
              </a:rPr>
              <a:t>Хичээлийн материал бэлэн бол сургалтын хэсэгт байршуулан суралцагчдад  хичээлийг түргнэ шуурхай түгээснээр цаг хугацааг хэмнэдэг.</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19340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36">
            <a:extLst>
              <a:ext uri="{FF2B5EF4-FFF2-40B4-BE49-F238E27FC236}">
                <a16:creationId xmlns:a16="http://schemas.microsoft.com/office/drawing/2014/main" xmlns="" id="{E2FE38F3-B049-48AB-AB05-BA2CB273EDA2}"/>
              </a:ext>
            </a:extLst>
          </p:cNvPr>
          <p:cNvGrpSpPr/>
          <p:nvPr/>
        </p:nvGrpSpPr>
        <p:grpSpPr>
          <a:xfrm>
            <a:off x="904011" y="1845832"/>
            <a:ext cx="10310446" cy="4176596"/>
            <a:chOff x="2063552" y="1806318"/>
            <a:chExt cx="8064896" cy="3355223"/>
          </a:xfrm>
        </p:grpSpPr>
        <p:sp>
          <p:nvSpPr>
            <p:cNvPr id="4" name="사각형: 둥근 모서리 37">
              <a:extLst>
                <a:ext uri="{FF2B5EF4-FFF2-40B4-BE49-F238E27FC236}">
                  <a16:creationId xmlns:a16="http://schemas.microsoft.com/office/drawing/2014/main" xmlns="" id="{F3E36AC7-AC43-4D90-A035-3DD9BA6DB47B}"/>
                </a:ext>
              </a:extLst>
            </p:cNvPr>
            <p:cNvSpPr/>
            <p:nvPr/>
          </p:nvSpPr>
          <p:spPr>
            <a:xfrm>
              <a:off x="2063552" y="3513089"/>
              <a:ext cx="3960000" cy="1648452"/>
            </a:xfrm>
            <a:prstGeom prst="roundRect">
              <a:avLst>
                <a:gd name="adj" fmla="val 122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사각형: 둥근 모서리 47">
              <a:extLst>
                <a:ext uri="{FF2B5EF4-FFF2-40B4-BE49-F238E27FC236}">
                  <a16:creationId xmlns:a16="http://schemas.microsoft.com/office/drawing/2014/main" xmlns="" id="{EB4CBEA0-762A-43B8-A9C9-CB9EB0B41D68}"/>
                </a:ext>
              </a:extLst>
            </p:cNvPr>
            <p:cNvSpPr/>
            <p:nvPr/>
          </p:nvSpPr>
          <p:spPr>
            <a:xfrm>
              <a:off x="6168448" y="3513088"/>
              <a:ext cx="3960000" cy="1648452"/>
            </a:xfrm>
            <a:prstGeom prst="roundRect">
              <a:avLst>
                <a:gd name="adj" fmla="val 122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사각형: 둥근 모서리 48">
              <a:extLst>
                <a:ext uri="{FF2B5EF4-FFF2-40B4-BE49-F238E27FC236}">
                  <a16:creationId xmlns:a16="http://schemas.microsoft.com/office/drawing/2014/main" xmlns="" id="{634E13E3-C5FB-4769-8E68-5F66E4452FDE}"/>
                </a:ext>
              </a:extLst>
            </p:cNvPr>
            <p:cNvSpPr/>
            <p:nvPr/>
          </p:nvSpPr>
          <p:spPr>
            <a:xfrm>
              <a:off x="6168448" y="1806318"/>
              <a:ext cx="3960000" cy="1648452"/>
            </a:xfrm>
            <a:prstGeom prst="roundRect">
              <a:avLst>
                <a:gd name="adj" fmla="val 122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사각형: 둥근 모서리 49">
              <a:extLst>
                <a:ext uri="{FF2B5EF4-FFF2-40B4-BE49-F238E27FC236}">
                  <a16:creationId xmlns:a16="http://schemas.microsoft.com/office/drawing/2014/main" xmlns="" id="{0C35237A-44CF-4C99-9C90-603627635A02}"/>
                </a:ext>
              </a:extLst>
            </p:cNvPr>
            <p:cNvSpPr/>
            <p:nvPr/>
          </p:nvSpPr>
          <p:spPr>
            <a:xfrm>
              <a:off x="2063552" y="1806318"/>
              <a:ext cx="3960000" cy="1648452"/>
            </a:xfrm>
            <a:prstGeom prst="roundRect">
              <a:avLst>
                <a:gd name="adj" fmla="val 122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 name="그룹 6">
            <a:extLst>
              <a:ext uri="{FF2B5EF4-FFF2-40B4-BE49-F238E27FC236}">
                <a16:creationId xmlns:a16="http://schemas.microsoft.com/office/drawing/2014/main" xmlns="" id="{BE687377-8B91-4B0C-B9AF-34D35AA2854C}"/>
              </a:ext>
            </a:extLst>
          </p:cNvPr>
          <p:cNvGrpSpPr/>
          <p:nvPr/>
        </p:nvGrpSpPr>
        <p:grpSpPr>
          <a:xfrm>
            <a:off x="4422349" y="2297246"/>
            <a:ext cx="3273771" cy="3273771"/>
            <a:chOff x="11977794" y="1437147"/>
            <a:chExt cx="3273771" cy="3273771"/>
          </a:xfrm>
        </p:grpSpPr>
        <p:sp>
          <p:nvSpPr>
            <p:cNvPr id="9" name="타원 3">
              <a:extLst>
                <a:ext uri="{FF2B5EF4-FFF2-40B4-BE49-F238E27FC236}">
                  <a16:creationId xmlns:a16="http://schemas.microsoft.com/office/drawing/2014/main" xmlns="" id="{B882EDA6-90C7-4C18-84C7-A46EF710A935}"/>
                </a:ext>
              </a:extLst>
            </p:cNvPr>
            <p:cNvSpPr/>
            <p:nvPr/>
          </p:nvSpPr>
          <p:spPr>
            <a:xfrm>
              <a:off x="11977794" y="1437147"/>
              <a:ext cx="3273771" cy="3273771"/>
            </a:xfrm>
            <a:prstGeom prst="ellips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타원 4">
              <a:extLst>
                <a:ext uri="{FF2B5EF4-FFF2-40B4-BE49-F238E27FC236}">
                  <a16:creationId xmlns:a16="http://schemas.microsoft.com/office/drawing/2014/main" xmlns="" id="{0929AB9A-6F50-4398-8382-23D6ABBDD27A}"/>
                </a:ext>
              </a:extLst>
            </p:cNvPr>
            <p:cNvSpPr/>
            <p:nvPr/>
          </p:nvSpPr>
          <p:spPr>
            <a:xfrm>
              <a:off x="12378035" y="1837388"/>
              <a:ext cx="2473289" cy="2473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xmlns="" id="{DA67250C-99CF-4BEC-9D04-B941F7322F4E}"/>
              </a:ext>
            </a:extLst>
          </p:cNvPr>
          <p:cNvGrpSpPr/>
          <p:nvPr/>
        </p:nvGrpSpPr>
        <p:grpSpPr>
          <a:xfrm>
            <a:off x="1398123" y="2141772"/>
            <a:ext cx="2936722" cy="1224554"/>
            <a:chOff x="270023" y="1638319"/>
            <a:chExt cx="2605242" cy="1236801"/>
          </a:xfrm>
        </p:grpSpPr>
        <p:sp>
          <p:nvSpPr>
            <p:cNvPr id="12" name="TextBox 11">
              <a:extLst>
                <a:ext uri="{FF2B5EF4-FFF2-40B4-BE49-F238E27FC236}">
                  <a16:creationId xmlns:a16="http://schemas.microsoft.com/office/drawing/2014/main" xmlns="" id="{B64C7E81-DB2C-406F-8902-CEFA67554AAF}"/>
                </a:ext>
              </a:extLst>
            </p:cNvPr>
            <p:cNvSpPr txBox="1"/>
            <p:nvPr/>
          </p:nvSpPr>
          <p:spPr>
            <a:xfrm>
              <a:off x="270024" y="1911471"/>
              <a:ext cx="2605241" cy="963649"/>
            </a:xfrm>
            <a:prstGeom prst="rect">
              <a:avLst/>
            </a:prstGeom>
            <a:noFill/>
          </p:spPr>
          <p:txBody>
            <a:bodyPr wrap="square" rtlCol="0">
              <a:spAutoFit/>
            </a:bodyPr>
            <a:lstStyle/>
            <a:p>
              <a:pPr algn="ctr"/>
              <a:r>
                <a:rPr lang="mn-MN" altLang="ko-KR" sz="1400" dirty="0" smtClean="0">
                  <a:solidFill>
                    <a:schemeClr val="bg1"/>
                  </a:solidFill>
                  <a:cs typeface="Arial" pitchFamily="34" charset="0"/>
                </a:rPr>
                <a:t>Цаас ашиглахын тулд мод тайрах шаардлагагүй тул байгальд ээлтэй суралцах аргын нэг юм.</a:t>
              </a:r>
              <a:endParaRPr lang="ko-KR" altLang="en-US" sz="1400" dirty="0">
                <a:solidFill>
                  <a:schemeClr val="bg1"/>
                </a:solidFill>
                <a:cs typeface="Arial" pitchFamily="34" charset="0"/>
              </a:endParaRPr>
            </a:p>
          </p:txBody>
        </p:sp>
        <p:sp>
          <p:nvSpPr>
            <p:cNvPr id="13" name="TextBox 12">
              <a:extLst>
                <a:ext uri="{FF2B5EF4-FFF2-40B4-BE49-F238E27FC236}">
                  <a16:creationId xmlns:a16="http://schemas.microsoft.com/office/drawing/2014/main" xmlns="" id="{4D200A3E-9EB0-45C0-8E53-E8D501669E7B}"/>
                </a:ext>
              </a:extLst>
            </p:cNvPr>
            <p:cNvSpPr txBox="1"/>
            <p:nvPr/>
          </p:nvSpPr>
          <p:spPr>
            <a:xfrm>
              <a:off x="270023" y="1638319"/>
              <a:ext cx="2605241" cy="310855"/>
            </a:xfrm>
            <a:prstGeom prst="rect">
              <a:avLst/>
            </a:prstGeom>
            <a:noFill/>
          </p:spPr>
          <p:txBody>
            <a:bodyPr wrap="square" rtlCol="0">
              <a:spAutoFit/>
            </a:bodyPr>
            <a:lstStyle/>
            <a:p>
              <a:pPr algn="ctr"/>
              <a:r>
                <a:rPr lang="mn-MN" altLang="ko-KR" sz="1400" b="1" dirty="0" smtClean="0">
                  <a:solidFill>
                    <a:schemeClr val="bg1"/>
                  </a:solidFill>
                  <a:cs typeface="Arial" pitchFamily="34" charset="0"/>
                </a:rPr>
                <a:t>Цаасгүй сургалт</a:t>
              </a:r>
              <a:endParaRPr lang="ko-KR" altLang="en-US" sz="14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xmlns="" id="{49DC7C6F-DFE6-40E5-B1EE-D7A4C73F5160}"/>
              </a:ext>
            </a:extLst>
          </p:cNvPr>
          <p:cNvSpPr txBox="1"/>
          <p:nvPr/>
        </p:nvSpPr>
        <p:spPr>
          <a:xfrm rot="18900000">
            <a:off x="4765617" y="2555245"/>
            <a:ext cx="2446398" cy="2635271"/>
          </a:xfrm>
          <a:prstGeom prst="rect">
            <a:avLst/>
          </a:prstGeom>
          <a:noFill/>
        </p:spPr>
        <p:txBody>
          <a:bodyPr wrap="square" rtlCol="0">
            <a:prstTxWarp prst="textArchUp">
              <a:avLst>
                <a:gd name="adj" fmla="val 13656205"/>
              </a:avLst>
            </a:prstTxWarp>
            <a:spAutoFit/>
          </a:bodyPr>
          <a:lstStyle/>
          <a:p>
            <a:pPr algn="ctr"/>
            <a:r>
              <a:rPr lang="mn-MN" altLang="ko-KR" sz="2400" b="1" dirty="0" smtClean="0">
                <a:solidFill>
                  <a:schemeClr val="bg1"/>
                </a:solidFill>
                <a:cs typeface="Arial" pitchFamily="34" charset="0"/>
              </a:rPr>
              <a:t>Байгаль орчинд нөлөөлөх</a:t>
            </a:r>
            <a:endParaRPr lang="ko-KR" altLang="en-US" sz="2400" b="1" dirty="0">
              <a:solidFill>
                <a:schemeClr val="bg1"/>
              </a:solidFill>
              <a:cs typeface="Arial" pitchFamily="34" charset="0"/>
            </a:endParaRPr>
          </a:p>
        </p:txBody>
      </p:sp>
      <p:sp>
        <p:nvSpPr>
          <p:cNvPr id="15" name="TextBox 14">
            <a:extLst>
              <a:ext uri="{FF2B5EF4-FFF2-40B4-BE49-F238E27FC236}">
                <a16:creationId xmlns:a16="http://schemas.microsoft.com/office/drawing/2014/main" xmlns="" id="{0C9B3F25-550E-4560-8370-A6E3DB2C9399}"/>
              </a:ext>
            </a:extLst>
          </p:cNvPr>
          <p:cNvSpPr txBox="1"/>
          <p:nvPr/>
        </p:nvSpPr>
        <p:spPr>
          <a:xfrm rot="2700000">
            <a:off x="4908289" y="2555245"/>
            <a:ext cx="2446398" cy="2635271"/>
          </a:xfrm>
          <a:prstGeom prst="rect">
            <a:avLst/>
          </a:prstGeom>
          <a:noFill/>
        </p:spPr>
        <p:txBody>
          <a:bodyPr wrap="square" rtlCol="0">
            <a:prstTxWarp prst="textArchUp">
              <a:avLst>
                <a:gd name="adj" fmla="val 13419043"/>
              </a:avLst>
            </a:prstTxWarp>
            <a:spAutoFit/>
          </a:bodyPr>
          <a:lstStyle/>
          <a:p>
            <a:pPr algn="ctr"/>
            <a:r>
              <a:rPr lang="mn-MN" altLang="ko-KR" sz="1600" b="1" dirty="0" smtClean="0">
                <a:solidFill>
                  <a:schemeClr val="bg1"/>
                </a:solidFill>
                <a:cs typeface="Arial" pitchFamily="34" charset="0"/>
              </a:rPr>
              <a:t>Тууштай байдал</a:t>
            </a:r>
            <a:endParaRPr lang="ko-KR" altLang="en-US" sz="1600" b="1" dirty="0">
              <a:solidFill>
                <a:schemeClr val="bg1"/>
              </a:solidFill>
              <a:cs typeface="Arial" pitchFamily="34" charset="0"/>
            </a:endParaRPr>
          </a:p>
        </p:txBody>
      </p:sp>
      <p:sp>
        <p:nvSpPr>
          <p:cNvPr id="16" name="TextBox 15">
            <a:extLst>
              <a:ext uri="{FF2B5EF4-FFF2-40B4-BE49-F238E27FC236}">
                <a16:creationId xmlns:a16="http://schemas.microsoft.com/office/drawing/2014/main" xmlns="" id="{26BFEBD8-B156-43C5-B5A4-8CA652FA8541}"/>
              </a:ext>
            </a:extLst>
          </p:cNvPr>
          <p:cNvSpPr txBox="1"/>
          <p:nvPr/>
        </p:nvSpPr>
        <p:spPr>
          <a:xfrm rot="13500000">
            <a:off x="4765617" y="2678427"/>
            <a:ext cx="2446398" cy="2635271"/>
          </a:xfrm>
          <a:prstGeom prst="rect">
            <a:avLst/>
          </a:prstGeom>
          <a:noFill/>
        </p:spPr>
        <p:txBody>
          <a:bodyPr wrap="square" rtlCol="0">
            <a:prstTxWarp prst="textArchUp">
              <a:avLst>
                <a:gd name="adj" fmla="val 13656205"/>
              </a:avLst>
            </a:prstTxWarp>
            <a:spAutoFit/>
          </a:bodyPr>
          <a:lstStyle/>
          <a:p>
            <a:pPr algn="ctr"/>
            <a:r>
              <a:rPr lang="mn-MN" altLang="ko-KR" sz="1600" b="1" dirty="0" smtClean="0">
                <a:solidFill>
                  <a:schemeClr val="bg1"/>
                </a:solidFill>
                <a:cs typeface="Arial" pitchFamily="34" charset="0"/>
              </a:rPr>
              <a:t>Үр нөлөө</a:t>
            </a:r>
            <a:endParaRPr lang="ko-KR" altLang="en-US" sz="1600" b="1" dirty="0">
              <a:solidFill>
                <a:schemeClr val="bg1"/>
              </a:solidFill>
              <a:cs typeface="Arial" pitchFamily="34" charset="0"/>
            </a:endParaRPr>
          </a:p>
        </p:txBody>
      </p:sp>
      <p:sp>
        <p:nvSpPr>
          <p:cNvPr id="17" name="TextBox 16">
            <a:extLst>
              <a:ext uri="{FF2B5EF4-FFF2-40B4-BE49-F238E27FC236}">
                <a16:creationId xmlns:a16="http://schemas.microsoft.com/office/drawing/2014/main" xmlns="" id="{B295A90E-12B7-48E3-8868-BE4B56663B59}"/>
              </a:ext>
            </a:extLst>
          </p:cNvPr>
          <p:cNvSpPr txBox="1"/>
          <p:nvPr/>
        </p:nvSpPr>
        <p:spPr>
          <a:xfrm rot="8100000">
            <a:off x="4908289" y="2678427"/>
            <a:ext cx="2446398" cy="2635271"/>
          </a:xfrm>
          <a:prstGeom prst="rect">
            <a:avLst/>
          </a:prstGeom>
          <a:noFill/>
        </p:spPr>
        <p:txBody>
          <a:bodyPr wrap="square" rtlCol="0">
            <a:prstTxWarp prst="textArchUp">
              <a:avLst>
                <a:gd name="adj" fmla="val 13656205"/>
              </a:avLst>
            </a:prstTxWarp>
            <a:spAutoFit/>
          </a:bodyPr>
          <a:lstStyle/>
          <a:p>
            <a:pPr algn="ctr"/>
            <a:r>
              <a:rPr lang="mn-MN" altLang="ko-KR" sz="1600" b="1" dirty="0" smtClean="0">
                <a:solidFill>
                  <a:schemeClr val="bg1"/>
                </a:solidFill>
                <a:cs typeface="Arial" pitchFamily="34" charset="0"/>
              </a:rPr>
              <a:t>Өргөтгөх чадвар</a:t>
            </a:r>
            <a:endParaRPr lang="ko-KR" altLang="en-US" sz="1600" b="1" dirty="0">
              <a:solidFill>
                <a:schemeClr val="bg1"/>
              </a:solidFill>
              <a:cs typeface="Arial" pitchFamily="34" charset="0"/>
            </a:endParaRPr>
          </a:p>
        </p:txBody>
      </p:sp>
      <p:sp>
        <p:nvSpPr>
          <p:cNvPr id="18" name="TextBox 17">
            <a:extLst>
              <a:ext uri="{FF2B5EF4-FFF2-40B4-BE49-F238E27FC236}">
                <a16:creationId xmlns:a16="http://schemas.microsoft.com/office/drawing/2014/main" xmlns="" id="{AB6B52F9-8CB7-4E94-90BD-79C6F40A26CF}"/>
              </a:ext>
            </a:extLst>
          </p:cNvPr>
          <p:cNvSpPr txBox="1"/>
          <p:nvPr/>
        </p:nvSpPr>
        <p:spPr>
          <a:xfrm>
            <a:off x="4815329" y="3580187"/>
            <a:ext cx="2487810" cy="707886"/>
          </a:xfrm>
          <a:prstGeom prst="rect">
            <a:avLst/>
          </a:prstGeom>
          <a:noFill/>
        </p:spPr>
        <p:txBody>
          <a:bodyPr wrap="square" rtlCol="0">
            <a:spAutoFit/>
          </a:bodyPr>
          <a:lstStyle/>
          <a:p>
            <a:pPr algn="ctr"/>
            <a:r>
              <a:rPr lang="en-US" altLang="ko-KR" sz="4000" b="1" dirty="0" smtClean="0">
                <a:solidFill>
                  <a:schemeClr val="tx1">
                    <a:lumMod val="75000"/>
                    <a:lumOff val="25000"/>
                  </a:schemeClr>
                </a:solidFill>
                <a:cs typeface="Arial" pitchFamily="34" charset="0"/>
              </a:rPr>
              <a:t>Benefits</a:t>
            </a:r>
            <a:endParaRPr lang="ko-KR" altLang="en-US" sz="4000" b="1" dirty="0">
              <a:solidFill>
                <a:schemeClr val="tx1">
                  <a:lumMod val="75000"/>
                  <a:lumOff val="25000"/>
                </a:schemeClr>
              </a:solidFill>
              <a:cs typeface="Arial" pitchFamily="34" charset="0"/>
            </a:endParaRPr>
          </a:p>
        </p:txBody>
      </p:sp>
      <p:grpSp>
        <p:nvGrpSpPr>
          <p:cNvPr id="19" name="Group 18">
            <a:extLst>
              <a:ext uri="{FF2B5EF4-FFF2-40B4-BE49-F238E27FC236}">
                <a16:creationId xmlns:a16="http://schemas.microsoft.com/office/drawing/2014/main" xmlns="" id="{CFEA9D52-F3D8-498B-8356-2B8C2A7660F0}"/>
              </a:ext>
            </a:extLst>
          </p:cNvPr>
          <p:cNvGrpSpPr/>
          <p:nvPr/>
        </p:nvGrpSpPr>
        <p:grpSpPr>
          <a:xfrm>
            <a:off x="1326788" y="4249900"/>
            <a:ext cx="3664620" cy="1640261"/>
            <a:chOff x="206740" y="1638319"/>
            <a:chExt cx="2668524" cy="1336555"/>
          </a:xfrm>
        </p:grpSpPr>
        <p:sp>
          <p:nvSpPr>
            <p:cNvPr id="20" name="TextBox 19">
              <a:extLst>
                <a:ext uri="{FF2B5EF4-FFF2-40B4-BE49-F238E27FC236}">
                  <a16:creationId xmlns:a16="http://schemas.microsoft.com/office/drawing/2014/main" xmlns="" id="{B7DC90E9-0176-4815-B5AD-5C1B9479A6A0}"/>
                </a:ext>
              </a:extLst>
            </p:cNvPr>
            <p:cNvSpPr txBox="1"/>
            <p:nvPr/>
          </p:nvSpPr>
          <p:spPr>
            <a:xfrm>
              <a:off x="206740" y="2197427"/>
              <a:ext cx="2605241" cy="777447"/>
            </a:xfrm>
            <a:prstGeom prst="rect">
              <a:avLst/>
            </a:prstGeom>
            <a:noFill/>
          </p:spPr>
          <p:txBody>
            <a:bodyPr wrap="square" rtlCol="0">
              <a:spAutoFit/>
            </a:bodyPr>
            <a:lstStyle/>
            <a:p>
              <a:pPr marL="171450" indent="-171450" algn="ctr">
                <a:buFont typeface="Wingdings" panose="05000000000000000000" pitchFamily="2" charset="2"/>
                <a:buChar char="v"/>
              </a:pPr>
              <a:r>
                <a:rPr lang="mn-MN" altLang="ko-KR" sz="1400" dirty="0" smtClean="0">
                  <a:solidFill>
                    <a:schemeClr val="bg1"/>
                  </a:solidFill>
                  <a:cs typeface="Arial" pitchFamily="34" charset="0"/>
                </a:rPr>
                <a:t>Мэдээллийг удаан хугацаанд хадгадахад</a:t>
              </a:r>
            </a:p>
            <a:p>
              <a:pPr marL="171450" indent="-171450" algn="ctr">
                <a:buFont typeface="Wingdings" panose="05000000000000000000" pitchFamily="2" charset="2"/>
                <a:buChar char="v"/>
              </a:pPr>
              <a:r>
                <a:rPr lang="mn-MN" altLang="ko-KR" sz="1400" dirty="0" smtClean="0">
                  <a:solidFill>
                    <a:schemeClr val="bg1"/>
                  </a:solidFill>
                  <a:cs typeface="Arial" pitchFamily="34" charset="0"/>
                </a:rPr>
                <a:t>Тест, гэрчилгээ зэрэг үнэлгээний оноо сайжирна</a:t>
              </a:r>
              <a:endParaRPr lang="ko-KR" altLang="en-US" sz="1400" dirty="0">
                <a:solidFill>
                  <a:schemeClr val="bg1"/>
                </a:solidFill>
                <a:cs typeface="Arial" pitchFamily="34" charset="0"/>
              </a:endParaRPr>
            </a:p>
          </p:txBody>
        </p:sp>
        <p:sp>
          <p:nvSpPr>
            <p:cNvPr id="21" name="TextBox 20">
              <a:extLst>
                <a:ext uri="{FF2B5EF4-FFF2-40B4-BE49-F238E27FC236}">
                  <a16:creationId xmlns:a16="http://schemas.microsoft.com/office/drawing/2014/main" xmlns="" id="{677BF022-C588-4E22-99A6-75429C91DBEE}"/>
                </a:ext>
              </a:extLst>
            </p:cNvPr>
            <p:cNvSpPr txBox="1"/>
            <p:nvPr/>
          </p:nvSpPr>
          <p:spPr>
            <a:xfrm>
              <a:off x="270023" y="1638319"/>
              <a:ext cx="2605241" cy="426342"/>
            </a:xfrm>
            <a:prstGeom prst="rect">
              <a:avLst/>
            </a:prstGeom>
            <a:noFill/>
          </p:spPr>
          <p:txBody>
            <a:bodyPr wrap="square" rtlCol="0">
              <a:spAutoFit/>
            </a:bodyPr>
            <a:lstStyle/>
            <a:p>
              <a:pPr algn="ctr"/>
              <a:r>
                <a:rPr lang="mn-MN" altLang="ko-KR" sz="1400" b="1" dirty="0" smtClean="0">
                  <a:solidFill>
                    <a:schemeClr val="bg1"/>
                  </a:solidFill>
                  <a:cs typeface="Arial" pitchFamily="34" charset="0"/>
                </a:rPr>
                <a:t>Байгууллагын орлогод сайнаар нөоөөлдөг.</a:t>
              </a:r>
              <a:endParaRPr lang="ko-KR" altLang="en-US" sz="14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xmlns="" id="{3BB559A1-39E3-408D-8360-9AC45CDC041B}"/>
              </a:ext>
            </a:extLst>
          </p:cNvPr>
          <p:cNvSpPr txBox="1"/>
          <p:nvPr/>
        </p:nvSpPr>
        <p:spPr>
          <a:xfrm>
            <a:off x="7749262" y="2412220"/>
            <a:ext cx="2936721" cy="954107"/>
          </a:xfrm>
          <a:prstGeom prst="rect">
            <a:avLst/>
          </a:prstGeom>
          <a:noFill/>
        </p:spPr>
        <p:txBody>
          <a:bodyPr wrap="square" rtlCol="0">
            <a:spAutoFit/>
          </a:bodyPr>
          <a:lstStyle/>
          <a:p>
            <a:pPr algn="ctr"/>
            <a:r>
              <a:rPr lang="mn-MN" altLang="ko-KR" sz="1400" dirty="0" smtClean="0">
                <a:solidFill>
                  <a:schemeClr val="bg1"/>
                </a:solidFill>
                <a:cs typeface="Arial" pitchFamily="34" charset="0"/>
              </a:rPr>
              <a:t> </a:t>
            </a:r>
            <a:r>
              <a:rPr lang="mn-MN" altLang="ko-KR" sz="1400" dirty="0">
                <a:solidFill>
                  <a:schemeClr val="bg1"/>
                </a:solidFill>
                <a:cs typeface="Arial" pitchFamily="34" charset="0"/>
              </a:rPr>
              <a:t>С</a:t>
            </a:r>
            <a:r>
              <a:rPr lang="mn-MN" altLang="ko-KR" sz="1400" dirty="0" smtClean="0">
                <a:solidFill>
                  <a:schemeClr val="bg1"/>
                </a:solidFill>
                <a:cs typeface="Arial" pitchFamily="34" charset="0"/>
              </a:rPr>
              <a:t>уралцагчид </a:t>
            </a:r>
            <a:r>
              <a:rPr lang="mn-MN" altLang="ko-KR" sz="1400" dirty="0">
                <a:solidFill>
                  <a:schemeClr val="bg1"/>
                </a:solidFill>
                <a:cs typeface="Arial" pitchFamily="34" charset="0"/>
              </a:rPr>
              <a:t>энэхүү сургалтын горимоор ижил төрлийн сургалтанд хамрагдах боломжийг олгодог.</a:t>
            </a:r>
            <a:endParaRPr lang="ko-KR" altLang="en-US" sz="1400" dirty="0">
              <a:solidFill>
                <a:schemeClr val="bg1"/>
              </a:solidFill>
              <a:cs typeface="Arial" pitchFamily="34" charset="0"/>
            </a:endParaRPr>
          </a:p>
        </p:txBody>
      </p:sp>
      <p:sp>
        <p:nvSpPr>
          <p:cNvPr id="26" name="TextBox 25">
            <a:extLst>
              <a:ext uri="{FF2B5EF4-FFF2-40B4-BE49-F238E27FC236}">
                <a16:creationId xmlns:a16="http://schemas.microsoft.com/office/drawing/2014/main" xmlns="" id="{F3469B1C-B9F2-40DE-BD99-AE7541A16D85}"/>
              </a:ext>
            </a:extLst>
          </p:cNvPr>
          <p:cNvSpPr txBox="1"/>
          <p:nvPr/>
        </p:nvSpPr>
        <p:spPr>
          <a:xfrm>
            <a:off x="7753454" y="4520348"/>
            <a:ext cx="2936721" cy="738664"/>
          </a:xfrm>
          <a:prstGeom prst="rect">
            <a:avLst/>
          </a:prstGeom>
          <a:noFill/>
        </p:spPr>
        <p:txBody>
          <a:bodyPr wrap="square" rtlCol="0">
            <a:spAutoFit/>
          </a:bodyPr>
          <a:lstStyle/>
          <a:p>
            <a:pPr algn="ctr"/>
            <a:r>
              <a:rPr lang="mn-MN" altLang="ko-KR" sz="1400" dirty="0" smtClean="0">
                <a:solidFill>
                  <a:schemeClr val="bg1"/>
                </a:solidFill>
                <a:cs typeface="Arial" pitchFamily="34" charset="0"/>
              </a:rPr>
              <a:t>Шинэ санаа, бодлого, үзэл баримтлалыг бий болгох, бусадтай харилцахад тусалдаг.</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318365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E2714A-BE29-4E83-A155-D5802C472B0A}"/>
              </a:ext>
            </a:extLst>
          </p:cNvPr>
          <p:cNvSpPr txBox="1"/>
          <p:nvPr/>
        </p:nvSpPr>
        <p:spPr>
          <a:xfrm>
            <a:off x="2304288" y="4403306"/>
            <a:ext cx="7903316" cy="1938992"/>
          </a:xfrm>
          <a:prstGeom prst="rect">
            <a:avLst/>
          </a:prstGeom>
          <a:noFill/>
        </p:spPr>
        <p:txBody>
          <a:bodyPr wrap="square" rtlCol="0" anchor="ctr">
            <a:spAutoFit/>
          </a:bodyPr>
          <a:lstStyle/>
          <a:p>
            <a:pPr algn="ctr"/>
            <a:r>
              <a:rPr lang="mn-MN" altLang="ko-KR" sz="6000" dirty="0" smtClean="0">
                <a:solidFill>
                  <a:schemeClr val="bg1"/>
                </a:solidFill>
                <a:cs typeface="Arial" pitchFamily="34" charset="0"/>
              </a:rPr>
              <a:t>Анхаарал хандуулсанд баярлалаа.</a:t>
            </a:r>
            <a:endParaRPr lang="ko-KR" altLang="en-US" sz="6000" dirty="0">
              <a:solidFill>
                <a:schemeClr val="bg1"/>
              </a:solidFill>
              <a:cs typeface="Arial" pitchFamily="34" charset="0"/>
            </a:endParaRPr>
          </a:p>
        </p:txBody>
      </p:sp>
      <p:sp>
        <p:nvSpPr>
          <p:cNvPr id="4" name="Rectangle 3">
            <a:extLst>
              <a:ext uri="{FF2B5EF4-FFF2-40B4-BE49-F238E27FC236}">
                <a16:creationId xmlns:a16="http://schemas.microsoft.com/office/drawing/2014/main" xmlns="" id="{F0B50BDA-9DD3-47E4-8852-4E61CF2A00B0}"/>
              </a:ext>
            </a:extLst>
          </p:cNvPr>
          <p:cNvSpPr/>
          <p:nvPr/>
        </p:nvSpPr>
        <p:spPr>
          <a:xfrm>
            <a:off x="0" y="4828755"/>
            <a:ext cx="2450592"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0F4F188E-C654-4B5C-ABF1-DB0BEABF2171}"/>
              </a:ext>
            </a:extLst>
          </p:cNvPr>
          <p:cNvSpPr/>
          <p:nvPr/>
        </p:nvSpPr>
        <p:spPr>
          <a:xfrm>
            <a:off x="10094976" y="4828755"/>
            <a:ext cx="2096876"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15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5">
            <a:extLst>
              <a:ext uri="{FF2B5EF4-FFF2-40B4-BE49-F238E27FC236}">
                <a16:creationId xmlns:a16="http://schemas.microsoft.com/office/drawing/2014/main" xmlns="" id="{4A2AE1CA-A021-4941-8D77-7B2B6BB8934E}"/>
              </a:ext>
            </a:extLst>
          </p:cNvPr>
          <p:cNvSpPr/>
          <p:nvPr/>
        </p:nvSpPr>
        <p:spPr>
          <a:xfrm>
            <a:off x="535866" y="833602"/>
            <a:ext cx="6283388" cy="5464262"/>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4" name="TextBox 3">
            <a:extLst>
              <a:ext uri="{FF2B5EF4-FFF2-40B4-BE49-F238E27FC236}">
                <a16:creationId xmlns:a16="http://schemas.microsoft.com/office/drawing/2014/main" xmlns="" id="{9A544F46-45E1-4419-8977-2C2947D9935F}"/>
              </a:ext>
            </a:extLst>
          </p:cNvPr>
          <p:cNvSpPr txBox="1"/>
          <p:nvPr/>
        </p:nvSpPr>
        <p:spPr>
          <a:xfrm>
            <a:off x="1489814" y="1350157"/>
            <a:ext cx="4616518" cy="2308324"/>
          </a:xfrm>
          <a:prstGeom prst="rect">
            <a:avLst/>
          </a:prstGeom>
          <a:noFill/>
        </p:spPr>
        <p:txBody>
          <a:bodyPr wrap="square" rtlCol="0">
            <a:spAutoFit/>
          </a:bodyPr>
          <a:lstStyle/>
          <a:p>
            <a:pPr algn="ctr"/>
            <a:r>
              <a:rPr lang="mn-MN" altLang="ko-KR" b="1" dirty="0">
                <a:solidFill>
                  <a:schemeClr val="bg1"/>
                </a:solidFill>
              </a:rPr>
              <a:t>Эх сурвалж</a:t>
            </a:r>
            <a:r>
              <a:rPr lang="mn-MN" altLang="ko-KR" b="1" dirty="0" smtClean="0">
                <a:solidFill>
                  <a:schemeClr val="bg1"/>
                </a:solidFill>
              </a:rPr>
              <a:t>:</a:t>
            </a:r>
            <a:endParaRPr lang="en-US" altLang="ko-KR" b="1" dirty="0" smtClean="0">
              <a:solidFill>
                <a:schemeClr val="bg1"/>
              </a:solidFill>
            </a:endParaRPr>
          </a:p>
          <a:p>
            <a:pPr algn="ctr"/>
            <a:endParaRPr lang="mn-MN" altLang="ko-KR" dirty="0">
              <a:solidFill>
                <a:schemeClr val="bg1"/>
              </a:solidFill>
            </a:endParaRPr>
          </a:p>
          <a:p>
            <a:pPr marL="285750" indent="-285750">
              <a:buFont typeface="Wingdings" panose="05000000000000000000" pitchFamily="2" charset="2"/>
              <a:buChar char="v"/>
            </a:pPr>
            <a:r>
              <a:rPr lang="en-US" altLang="ko-KR" dirty="0">
                <a:solidFill>
                  <a:schemeClr val="bg1"/>
                </a:solidFill>
              </a:rPr>
              <a:t>https://elearningindustry.com/9-benefits-of-elearning-for-students</a:t>
            </a:r>
            <a:endParaRPr lang="mn-MN" altLang="ko-KR" dirty="0">
              <a:solidFill>
                <a:schemeClr val="bg1"/>
              </a:solidFill>
            </a:endParaRPr>
          </a:p>
          <a:p>
            <a:pPr marL="285750" indent="-285750">
              <a:buFont typeface="Wingdings" panose="05000000000000000000" pitchFamily="2" charset="2"/>
              <a:buChar char="v"/>
            </a:pPr>
            <a:r>
              <a:rPr lang="en-US" altLang="ko-KR" dirty="0">
                <a:solidFill>
                  <a:schemeClr val="bg1"/>
                </a:solidFill>
              </a:rPr>
              <a:t>https://e-student.org/types-of-e-learning/</a:t>
            </a:r>
            <a:endParaRPr lang="mn-MN" altLang="ko-KR" dirty="0">
              <a:solidFill>
                <a:schemeClr val="bg1"/>
              </a:solidFill>
            </a:endParaRPr>
          </a:p>
          <a:p>
            <a:pPr marL="285750" indent="-285750">
              <a:buFont typeface="Wingdings" panose="05000000000000000000" pitchFamily="2" charset="2"/>
              <a:buChar char="v"/>
            </a:pPr>
            <a:r>
              <a:rPr lang="en-US" altLang="ko-KR" dirty="0">
                <a:solidFill>
                  <a:schemeClr val="bg1"/>
                </a:solidFill>
              </a:rPr>
              <a:t>https://skillscouter.com/types-of-e-learning/</a:t>
            </a:r>
          </a:p>
          <a:p>
            <a:pPr marL="285750" indent="-285750">
              <a:buFont typeface="Wingdings" panose="05000000000000000000" pitchFamily="2" charset="2"/>
              <a:buChar char="v"/>
            </a:pPr>
            <a:r>
              <a:rPr lang="en-US" altLang="ko-KR" dirty="0">
                <a:solidFill>
                  <a:schemeClr val="bg1"/>
                </a:solidFill>
              </a:rPr>
              <a:t>www.Wikipedia.com</a:t>
            </a:r>
          </a:p>
        </p:txBody>
      </p:sp>
    </p:spTree>
    <p:extLst>
      <p:ext uri="{BB962C8B-B14F-4D97-AF65-F5344CB8AC3E}">
        <p14:creationId xmlns:p14="http://schemas.microsoft.com/office/powerpoint/2010/main" val="16015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669105-CB0F-4983-99E6-A80C8B66427F}"/>
              </a:ext>
            </a:extLst>
          </p:cNvPr>
          <p:cNvSpPr txBox="1"/>
          <p:nvPr/>
        </p:nvSpPr>
        <p:spPr>
          <a:xfrm>
            <a:off x="2402159" y="749767"/>
            <a:ext cx="3163373" cy="923330"/>
          </a:xfrm>
          <a:prstGeom prst="rect">
            <a:avLst/>
          </a:prstGeom>
          <a:noFill/>
        </p:spPr>
        <p:txBody>
          <a:bodyPr wrap="square" rtlCol="0" anchor="ctr">
            <a:spAutoFit/>
          </a:bodyPr>
          <a:lstStyle/>
          <a:p>
            <a:pPr algn="r"/>
            <a:r>
              <a:rPr lang="mn-MN" altLang="ko-KR" sz="5400" spc="600" dirty="0" smtClean="0">
                <a:solidFill>
                  <a:schemeClr val="accent1"/>
                </a:solidFill>
                <a:latin typeface="+mj-lt"/>
                <a:cs typeface="Arial" pitchFamily="34" charset="0"/>
              </a:rPr>
              <a:t>Агуулга</a:t>
            </a:r>
            <a:endParaRPr lang="ko-KR" altLang="en-US" sz="5400" spc="600" dirty="0">
              <a:solidFill>
                <a:schemeClr val="bg1"/>
              </a:solidFill>
              <a:latin typeface="+mj-lt"/>
              <a:cs typeface="Arial" pitchFamily="34" charset="0"/>
            </a:endParaRPr>
          </a:p>
        </p:txBody>
      </p:sp>
      <p:grpSp>
        <p:nvGrpSpPr>
          <p:cNvPr id="30" name="Group 29">
            <a:extLst>
              <a:ext uri="{FF2B5EF4-FFF2-40B4-BE49-F238E27FC236}">
                <a16:creationId xmlns:a16="http://schemas.microsoft.com/office/drawing/2014/main" xmlns="" id="{7140712F-FC83-445F-B944-5EB1E598C9AE}"/>
              </a:ext>
            </a:extLst>
          </p:cNvPr>
          <p:cNvGrpSpPr/>
          <p:nvPr/>
        </p:nvGrpSpPr>
        <p:grpSpPr>
          <a:xfrm>
            <a:off x="6700688" y="3104505"/>
            <a:ext cx="5012892" cy="584775"/>
            <a:chOff x="6626470" y="1884559"/>
            <a:chExt cx="5012892" cy="584775"/>
          </a:xfrm>
        </p:grpSpPr>
        <p:sp>
          <p:nvSpPr>
            <p:cNvPr id="10" name="TextBox 9">
              <a:extLst>
                <a:ext uri="{FF2B5EF4-FFF2-40B4-BE49-F238E27FC236}">
                  <a16:creationId xmlns:a16="http://schemas.microsoft.com/office/drawing/2014/main" xmlns="" id="{A38BD834-09E2-46F2-89F6-8B322FC08232}"/>
                </a:ext>
              </a:extLst>
            </p:cNvPr>
            <p:cNvSpPr txBox="1"/>
            <p:nvPr/>
          </p:nvSpPr>
          <p:spPr>
            <a:xfrm>
              <a:off x="7454630" y="1915336"/>
              <a:ext cx="4184732" cy="523220"/>
            </a:xfrm>
            <a:prstGeom prst="rect">
              <a:avLst/>
            </a:prstGeom>
            <a:noFill/>
          </p:spPr>
          <p:txBody>
            <a:bodyPr wrap="square" lIns="108000" rIns="108000" rtlCol="0">
              <a:spAutoFit/>
            </a:bodyPr>
            <a:lstStyle/>
            <a:p>
              <a:r>
                <a:rPr lang="en-US" altLang="ko-KR" sz="2800" b="1" dirty="0" smtClean="0">
                  <a:solidFill>
                    <a:schemeClr val="bg1"/>
                  </a:solidFill>
                  <a:cs typeface="Arial" pitchFamily="34" charset="0"/>
                </a:rPr>
                <a:t>Types of E-Learning</a:t>
              </a:r>
              <a:endParaRPr lang="ko-KR" altLang="en-US" sz="2800" b="1" dirty="0">
                <a:solidFill>
                  <a:schemeClr val="bg1"/>
                </a:solidFill>
                <a:cs typeface="Arial" pitchFamily="34" charset="0"/>
              </a:endParaRPr>
            </a:p>
          </p:txBody>
        </p:sp>
        <p:sp>
          <p:nvSpPr>
            <p:cNvPr id="11" name="TextBox 10">
              <a:extLst>
                <a:ext uri="{FF2B5EF4-FFF2-40B4-BE49-F238E27FC236}">
                  <a16:creationId xmlns:a16="http://schemas.microsoft.com/office/drawing/2014/main" xmlns="" id="{D2BB98E8-4C33-44A6-AA84-C24039CCFA6F}"/>
                </a:ext>
              </a:extLst>
            </p:cNvPr>
            <p:cNvSpPr txBox="1"/>
            <p:nvPr/>
          </p:nvSpPr>
          <p:spPr>
            <a:xfrm>
              <a:off x="6626470" y="1884559"/>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xmlns="" id="{FC34C18B-00FD-416B-BB1A-ADF93EDF3F3B}"/>
              </a:ext>
            </a:extLst>
          </p:cNvPr>
          <p:cNvGrpSpPr/>
          <p:nvPr/>
        </p:nvGrpSpPr>
        <p:grpSpPr>
          <a:xfrm>
            <a:off x="6700688" y="4171515"/>
            <a:ext cx="5012892" cy="584775"/>
            <a:chOff x="6626470" y="3048182"/>
            <a:chExt cx="5012892" cy="584775"/>
          </a:xfrm>
        </p:grpSpPr>
        <p:sp>
          <p:nvSpPr>
            <p:cNvPr id="14" name="TextBox 13">
              <a:extLst>
                <a:ext uri="{FF2B5EF4-FFF2-40B4-BE49-F238E27FC236}">
                  <a16:creationId xmlns:a16="http://schemas.microsoft.com/office/drawing/2014/main" xmlns="" id="{29BF85FC-CB9F-48CC-97AD-24B8EB0149E1}"/>
                </a:ext>
              </a:extLst>
            </p:cNvPr>
            <p:cNvSpPr txBox="1"/>
            <p:nvPr/>
          </p:nvSpPr>
          <p:spPr>
            <a:xfrm>
              <a:off x="7454630" y="3068594"/>
              <a:ext cx="4184732" cy="523220"/>
            </a:xfrm>
            <a:prstGeom prst="rect">
              <a:avLst/>
            </a:prstGeom>
            <a:noFill/>
          </p:spPr>
          <p:txBody>
            <a:bodyPr wrap="square" lIns="108000" rIns="108000" rtlCol="0">
              <a:spAutoFit/>
            </a:bodyPr>
            <a:lstStyle/>
            <a:p>
              <a:r>
                <a:rPr lang="en-US" altLang="ko-KR" sz="2800" b="1" dirty="0" smtClean="0">
                  <a:solidFill>
                    <a:schemeClr val="bg1"/>
                  </a:solidFill>
                  <a:cs typeface="Arial" pitchFamily="34" charset="0"/>
                </a:rPr>
                <a:t>Benefits of E-Learning</a:t>
              </a:r>
              <a:endParaRPr lang="ko-KR" altLang="en-US" sz="2800" b="1" dirty="0">
                <a:solidFill>
                  <a:schemeClr val="bg1"/>
                </a:solidFill>
                <a:cs typeface="Arial" pitchFamily="34" charset="0"/>
              </a:endParaRPr>
            </a:p>
          </p:txBody>
        </p:sp>
        <p:sp>
          <p:nvSpPr>
            <p:cNvPr id="15" name="TextBox 14">
              <a:extLst>
                <a:ext uri="{FF2B5EF4-FFF2-40B4-BE49-F238E27FC236}">
                  <a16:creationId xmlns:a16="http://schemas.microsoft.com/office/drawing/2014/main" xmlns="" id="{E2E1452F-F7C5-4578-B19C-4A14A1B26C8B}"/>
                </a:ext>
              </a:extLst>
            </p:cNvPr>
            <p:cNvSpPr txBox="1"/>
            <p:nvPr/>
          </p:nvSpPr>
          <p:spPr>
            <a:xfrm>
              <a:off x="6626470" y="3048182"/>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xmlns="" id="{60C3BA0C-6C6D-4734-A5DA-5BF5FF9719BC}"/>
              </a:ext>
            </a:extLst>
          </p:cNvPr>
          <p:cNvGrpSpPr/>
          <p:nvPr/>
        </p:nvGrpSpPr>
        <p:grpSpPr>
          <a:xfrm>
            <a:off x="6700688" y="5064066"/>
            <a:ext cx="5012892" cy="584775"/>
            <a:chOff x="6626470" y="4211805"/>
            <a:chExt cx="5012892" cy="584775"/>
          </a:xfrm>
        </p:grpSpPr>
        <p:sp>
          <p:nvSpPr>
            <p:cNvPr id="18" name="TextBox 17">
              <a:extLst>
                <a:ext uri="{FF2B5EF4-FFF2-40B4-BE49-F238E27FC236}">
                  <a16:creationId xmlns:a16="http://schemas.microsoft.com/office/drawing/2014/main" xmlns="" id="{6F76D16D-BF18-43EF-9AF7-F44F3D563A0E}"/>
                </a:ext>
              </a:extLst>
            </p:cNvPr>
            <p:cNvSpPr txBox="1"/>
            <p:nvPr/>
          </p:nvSpPr>
          <p:spPr>
            <a:xfrm>
              <a:off x="7454630" y="4242582"/>
              <a:ext cx="4184732" cy="523220"/>
            </a:xfrm>
            <a:prstGeom prst="rect">
              <a:avLst/>
            </a:prstGeom>
            <a:noFill/>
          </p:spPr>
          <p:txBody>
            <a:bodyPr wrap="square" lIns="108000" rIns="108000" rtlCol="0">
              <a:spAutoFit/>
            </a:bodyPr>
            <a:lstStyle/>
            <a:p>
              <a:r>
                <a:rPr lang="en-US" altLang="ko-KR" sz="2800" b="1" dirty="0" smtClean="0">
                  <a:solidFill>
                    <a:schemeClr val="bg1"/>
                  </a:solidFill>
                  <a:cs typeface="Arial" pitchFamily="34" charset="0"/>
                </a:rPr>
                <a:t>Source</a:t>
              </a:r>
              <a:endParaRPr lang="ko-KR" altLang="en-US" sz="2800" b="1" dirty="0">
                <a:solidFill>
                  <a:schemeClr val="bg1"/>
                </a:solidFill>
                <a:cs typeface="Arial" pitchFamily="34" charset="0"/>
              </a:endParaRPr>
            </a:p>
          </p:txBody>
        </p:sp>
        <p:sp>
          <p:nvSpPr>
            <p:cNvPr id="19" name="TextBox 18">
              <a:extLst>
                <a:ext uri="{FF2B5EF4-FFF2-40B4-BE49-F238E27FC236}">
                  <a16:creationId xmlns:a16="http://schemas.microsoft.com/office/drawing/2014/main" xmlns="" id="{D09C452E-68D3-4C74-8A4E-0EBFDEF40F5D}"/>
                </a:ext>
              </a:extLst>
            </p:cNvPr>
            <p:cNvSpPr txBox="1"/>
            <p:nvPr/>
          </p:nvSpPr>
          <p:spPr>
            <a:xfrm>
              <a:off x="6626470" y="4211805"/>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xmlns="" id="{4E5E848E-A974-439C-AFED-596F42435111}"/>
              </a:ext>
            </a:extLst>
          </p:cNvPr>
          <p:cNvGrpSpPr/>
          <p:nvPr/>
        </p:nvGrpSpPr>
        <p:grpSpPr>
          <a:xfrm>
            <a:off x="6700688" y="2052228"/>
            <a:ext cx="5012892" cy="584775"/>
            <a:chOff x="6663880" y="690158"/>
            <a:chExt cx="5012892" cy="584775"/>
          </a:xfrm>
        </p:grpSpPr>
        <p:sp>
          <p:nvSpPr>
            <p:cNvPr id="6" name="TextBox 5">
              <a:extLst>
                <a:ext uri="{FF2B5EF4-FFF2-40B4-BE49-F238E27FC236}">
                  <a16:creationId xmlns:a16="http://schemas.microsoft.com/office/drawing/2014/main" xmlns="" id="{B07582D1-C7E7-41E1-BF7A-D9460BAE7556}"/>
                </a:ext>
              </a:extLst>
            </p:cNvPr>
            <p:cNvSpPr txBox="1"/>
            <p:nvPr/>
          </p:nvSpPr>
          <p:spPr>
            <a:xfrm>
              <a:off x="7492040" y="690158"/>
              <a:ext cx="4184732" cy="523220"/>
            </a:xfrm>
            <a:prstGeom prst="rect">
              <a:avLst/>
            </a:prstGeom>
            <a:noFill/>
          </p:spPr>
          <p:txBody>
            <a:bodyPr wrap="square" lIns="108000" rIns="108000" rtlCol="0" anchor="ctr">
              <a:spAutoFit/>
            </a:bodyPr>
            <a:lstStyle/>
            <a:p>
              <a:r>
                <a:rPr lang="en-US" altLang="ko-KR" sz="2800" b="1" dirty="0" smtClean="0">
                  <a:solidFill>
                    <a:schemeClr val="bg1"/>
                  </a:solidFill>
                  <a:cs typeface="Arial" pitchFamily="34" charset="0"/>
                </a:rPr>
                <a:t>E-Learning</a:t>
              </a:r>
              <a:endParaRPr lang="ko-KR" altLang="en-US" sz="28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89D53A5A-B18B-4EDC-BA10-843AF3775AB4}"/>
                </a:ext>
              </a:extLst>
            </p:cNvPr>
            <p:cNvSpPr txBox="1"/>
            <p:nvPr/>
          </p:nvSpPr>
          <p:spPr>
            <a:xfrm>
              <a:off x="6663880" y="690158"/>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spTree>
    <p:extLst>
      <p:ext uri="{BB962C8B-B14F-4D97-AF65-F5344CB8AC3E}">
        <p14:creationId xmlns:p14="http://schemas.microsoft.com/office/powerpoint/2010/main" val="89938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702552" y="2488299"/>
            <a:ext cx="4963464" cy="1569660"/>
          </a:xfrm>
          <a:prstGeom prst="rect">
            <a:avLst/>
          </a:prstGeom>
          <a:noFill/>
        </p:spPr>
        <p:txBody>
          <a:bodyPr wrap="square" rtlCol="0" anchor="ctr">
            <a:spAutoFit/>
          </a:bodyPr>
          <a:lstStyle/>
          <a:p>
            <a:r>
              <a:rPr lang="en-US" altLang="ko-KR" sz="4800" b="1" dirty="0" smtClean="0">
                <a:solidFill>
                  <a:schemeClr val="bg1"/>
                </a:solidFill>
                <a:cs typeface="Arial" pitchFamily="34" charset="0"/>
              </a:rPr>
              <a:t>What is an</a:t>
            </a:r>
            <a:r>
              <a:rPr lang="ko-KR" altLang="en-US" sz="4800" b="1" dirty="0" smtClean="0">
                <a:solidFill>
                  <a:schemeClr val="bg1"/>
                </a:solidFill>
                <a:cs typeface="Arial" pitchFamily="34" charset="0"/>
              </a:rPr>
              <a:t> </a:t>
            </a:r>
            <a:r>
              <a:rPr lang="en-US" altLang="ko-KR" sz="4800" b="1" dirty="0">
                <a:solidFill>
                  <a:schemeClr val="bg1"/>
                </a:solidFill>
                <a:cs typeface="Arial" pitchFamily="34" charset="0"/>
              </a:rPr>
              <a:t>	</a:t>
            </a:r>
            <a:r>
              <a:rPr lang="en-US" altLang="ko-KR" sz="4800" b="1" dirty="0" smtClean="0">
                <a:solidFill>
                  <a:schemeClr val="bg1"/>
                </a:solidFill>
                <a:cs typeface="Arial" pitchFamily="34" charset="0"/>
              </a:rPr>
              <a:t>	</a:t>
            </a:r>
            <a:r>
              <a:rPr lang="en-US" altLang="ko-KR" sz="4800" b="1" dirty="0" smtClean="0">
                <a:solidFill>
                  <a:schemeClr val="accent1"/>
                </a:solidFill>
                <a:latin typeface="+mj-lt"/>
                <a:cs typeface="Arial" pitchFamily="34" charset="0"/>
              </a:rPr>
              <a:t>E-Learning?</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BFD31AFE-7880-4095-AA76-2BED6B69FAA8}"/>
              </a:ext>
            </a:extLst>
          </p:cNvPr>
          <p:cNvGrpSpPr/>
          <p:nvPr/>
        </p:nvGrpSpPr>
        <p:grpSpPr>
          <a:xfrm flipH="1">
            <a:off x="7758875" y="1697679"/>
            <a:ext cx="2861829" cy="2625907"/>
            <a:chOff x="837241" y="2338238"/>
            <a:chExt cx="4340280" cy="3982478"/>
          </a:xfrm>
        </p:grpSpPr>
        <p:sp>
          <p:nvSpPr>
            <p:cNvPr id="20" name="Freeform: Shape 19">
              <a:extLst>
                <a:ext uri="{FF2B5EF4-FFF2-40B4-BE49-F238E27FC236}">
                  <a16:creationId xmlns:a16="http://schemas.microsoft.com/office/drawing/2014/main" xmlns="" id="{A9991483-56A2-44DA-B419-8815AA6055BD}"/>
                </a:ext>
              </a:extLst>
            </p:cNvPr>
            <p:cNvSpPr/>
            <p:nvPr/>
          </p:nvSpPr>
          <p:spPr>
            <a:xfrm>
              <a:off x="837241" y="2338238"/>
              <a:ext cx="4340280" cy="3982478"/>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flip="none" rotWithShape="1">
              <a:gsLst>
                <a:gs pos="0">
                  <a:schemeClr val="accent1">
                    <a:alpha val="70000"/>
                  </a:schemeClr>
                </a:gs>
                <a:gs pos="100000">
                  <a:schemeClr val="accent2">
                    <a:alpha val="70000"/>
                  </a:scheme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xmlns="" id="{6C4A83A3-590E-4507-87C4-1C9DCFFBED6D}"/>
                </a:ext>
              </a:extLst>
            </p:cNvPr>
            <p:cNvSpPr/>
            <p:nvPr/>
          </p:nvSpPr>
          <p:spPr>
            <a:xfrm>
              <a:off x="964804" y="4244480"/>
              <a:ext cx="31113" cy="31113"/>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0B4A1985-8821-45E2-AA41-E44DF08E797B}"/>
                </a:ext>
              </a:extLst>
            </p:cNvPr>
            <p:cNvSpPr/>
            <p:nvPr/>
          </p:nvSpPr>
          <p:spPr>
            <a:xfrm>
              <a:off x="2588649" y="2367347"/>
              <a:ext cx="933393" cy="871167"/>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0759DD21-5F09-4F49-8480-B1EF47A739AF}"/>
                </a:ext>
              </a:extLst>
            </p:cNvPr>
            <p:cNvSpPr/>
            <p:nvPr/>
          </p:nvSpPr>
          <p:spPr>
            <a:xfrm>
              <a:off x="2582521" y="3220640"/>
              <a:ext cx="202235" cy="653375"/>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3ADCBB2C-20E2-42BC-AF38-FAB607ED5C4D}"/>
                </a:ext>
              </a:extLst>
            </p:cNvPr>
            <p:cNvSpPr/>
            <p:nvPr/>
          </p:nvSpPr>
          <p:spPr>
            <a:xfrm>
              <a:off x="2580960" y="4446546"/>
              <a:ext cx="964507" cy="1835674"/>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809B874C-F7C9-4225-995C-624812CF026D}"/>
                </a:ext>
              </a:extLst>
            </p:cNvPr>
            <p:cNvSpPr/>
            <p:nvPr/>
          </p:nvSpPr>
          <p:spPr>
            <a:xfrm>
              <a:off x="3563507" y="3778501"/>
              <a:ext cx="497810" cy="684488"/>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w="9525" cap="flat">
              <a:noFill/>
              <a:prstDash val="solid"/>
              <a:miter/>
            </a:ln>
          </p:spPr>
          <p:txBody>
            <a:bodyPr rtlCol="0" anchor="ctr"/>
            <a:lstStyle/>
            <a:p>
              <a:endParaRPr lang="en-US"/>
            </a:p>
          </p:txBody>
        </p:sp>
      </p:grpSp>
      <p:sp>
        <p:nvSpPr>
          <p:cNvPr id="3" name="Freeform 10">
            <a:extLst>
              <a:ext uri="{FF2B5EF4-FFF2-40B4-BE49-F238E27FC236}">
                <a16:creationId xmlns:a16="http://schemas.microsoft.com/office/drawing/2014/main" xmlns="" id="{FF1EE9CA-FAF3-4082-9A3B-C14C34E5E508}"/>
              </a:ext>
            </a:extLst>
          </p:cNvPr>
          <p:cNvSpPr/>
          <p:nvPr/>
        </p:nvSpPr>
        <p:spPr>
          <a:xfrm>
            <a:off x="-6166" y="3057186"/>
            <a:ext cx="10956217" cy="2366505"/>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 name="connsiteX0" fmla="*/ 0 w 17116895"/>
              <a:gd name="connsiteY0" fmla="*/ 1868122 h 3562502"/>
              <a:gd name="connsiteX1" fmla="*/ 11337887 w 17116895"/>
              <a:gd name="connsiteY1" fmla="*/ 1865376 h 3562502"/>
              <a:gd name="connsiteX2" fmla="*/ 11440300 w 17116895"/>
              <a:gd name="connsiteY2" fmla="*/ 1236269 h 3562502"/>
              <a:gd name="connsiteX3" fmla="*/ 11725592 w 17116895"/>
              <a:gd name="connsiteY3" fmla="*/ 3562502 h 3562502"/>
              <a:gd name="connsiteX4" fmla="*/ 12018200 w 17116895"/>
              <a:gd name="connsiteY4" fmla="*/ 14630 h 3562502"/>
              <a:gd name="connsiteX5" fmla="*/ 12329373 w 17116895"/>
              <a:gd name="connsiteY5" fmla="*/ 3076605 h 3562502"/>
              <a:gd name="connsiteX6" fmla="*/ 12469633 w 17116895"/>
              <a:gd name="connsiteY6" fmla="*/ 1867853 h 3562502"/>
              <a:gd name="connsiteX7" fmla="*/ 15929722 w 17116895"/>
              <a:gd name="connsiteY7" fmla="*/ 1868490 h 3562502"/>
              <a:gd name="connsiteX8" fmla="*/ 16184481 w 17116895"/>
              <a:gd name="connsiteY8" fmla="*/ 2848024 h 3562502"/>
              <a:gd name="connsiteX9" fmla="*/ 16436582 w 17116895"/>
              <a:gd name="connsiteY9" fmla="*/ 0 h 3562502"/>
              <a:gd name="connsiteX10" fmla="*/ 16699929 w 17116895"/>
              <a:gd name="connsiteY10" fmla="*/ 3533241 h 3562502"/>
              <a:gd name="connsiteX11" fmla="*/ 17021797 w 17116895"/>
              <a:gd name="connsiteY11" fmla="*/ 1250899 h 3562502"/>
              <a:gd name="connsiteX12" fmla="*/ 17116895 w 17116895"/>
              <a:gd name="connsiteY12" fmla="*/ 1860635 h 3562502"/>
              <a:gd name="connsiteX0" fmla="*/ 0 w 17021797"/>
              <a:gd name="connsiteY0" fmla="*/ 1868122 h 3562502"/>
              <a:gd name="connsiteX1" fmla="*/ 11337887 w 17021797"/>
              <a:gd name="connsiteY1" fmla="*/ 1865376 h 3562502"/>
              <a:gd name="connsiteX2" fmla="*/ 11440300 w 17021797"/>
              <a:gd name="connsiteY2" fmla="*/ 1236269 h 3562502"/>
              <a:gd name="connsiteX3" fmla="*/ 11725592 w 17021797"/>
              <a:gd name="connsiteY3" fmla="*/ 3562502 h 3562502"/>
              <a:gd name="connsiteX4" fmla="*/ 12018200 w 17021797"/>
              <a:gd name="connsiteY4" fmla="*/ 14630 h 3562502"/>
              <a:gd name="connsiteX5" fmla="*/ 12329373 w 17021797"/>
              <a:gd name="connsiteY5" fmla="*/ 3076605 h 3562502"/>
              <a:gd name="connsiteX6" fmla="*/ 12469633 w 17021797"/>
              <a:gd name="connsiteY6" fmla="*/ 1867853 h 3562502"/>
              <a:gd name="connsiteX7" fmla="*/ 15929722 w 17021797"/>
              <a:gd name="connsiteY7" fmla="*/ 1868490 h 3562502"/>
              <a:gd name="connsiteX8" fmla="*/ 16184481 w 17021797"/>
              <a:gd name="connsiteY8" fmla="*/ 2848024 h 3562502"/>
              <a:gd name="connsiteX9" fmla="*/ 16436582 w 17021797"/>
              <a:gd name="connsiteY9" fmla="*/ 0 h 3562502"/>
              <a:gd name="connsiteX10" fmla="*/ 16699929 w 17021797"/>
              <a:gd name="connsiteY10" fmla="*/ 3533241 h 3562502"/>
              <a:gd name="connsiteX11" fmla="*/ 17021797 w 17021797"/>
              <a:gd name="connsiteY11" fmla="*/ 1250899 h 3562502"/>
              <a:gd name="connsiteX0" fmla="*/ 0 w 16699928"/>
              <a:gd name="connsiteY0" fmla="*/ 1868122 h 3562502"/>
              <a:gd name="connsiteX1" fmla="*/ 11337887 w 16699928"/>
              <a:gd name="connsiteY1" fmla="*/ 1865376 h 3562502"/>
              <a:gd name="connsiteX2" fmla="*/ 11440300 w 16699928"/>
              <a:gd name="connsiteY2" fmla="*/ 1236269 h 3562502"/>
              <a:gd name="connsiteX3" fmla="*/ 11725592 w 16699928"/>
              <a:gd name="connsiteY3" fmla="*/ 3562502 h 3562502"/>
              <a:gd name="connsiteX4" fmla="*/ 12018200 w 16699928"/>
              <a:gd name="connsiteY4" fmla="*/ 14630 h 3562502"/>
              <a:gd name="connsiteX5" fmla="*/ 12329373 w 16699928"/>
              <a:gd name="connsiteY5" fmla="*/ 3076605 h 3562502"/>
              <a:gd name="connsiteX6" fmla="*/ 12469633 w 16699928"/>
              <a:gd name="connsiteY6" fmla="*/ 1867853 h 3562502"/>
              <a:gd name="connsiteX7" fmla="*/ 15929722 w 16699928"/>
              <a:gd name="connsiteY7" fmla="*/ 1868490 h 3562502"/>
              <a:gd name="connsiteX8" fmla="*/ 16184481 w 16699928"/>
              <a:gd name="connsiteY8" fmla="*/ 2848024 h 3562502"/>
              <a:gd name="connsiteX9" fmla="*/ 16436582 w 16699928"/>
              <a:gd name="connsiteY9" fmla="*/ 0 h 3562502"/>
              <a:gd name="connsiteX10" fmla="*/ 16699929 w 16699928"/>
              <a:gd name="connsiteY10" fmla="*/ 3533241 h 3562502"/>
              <a:gd name="connsiteX0" fmla="*/ 0 w 16436581"/>
              <a:gd name="connsiteY0" fmla="*/ 1868122 h 3562502"/>
              <a:gd name="connsiteX1" fmla="*/ 11337887 w 16436581"/>
              <a:gd name="connsiteY1" fmla="*/ 1865376 h 3562502"/>
              <a:gd name="connsiteX2" fmla="*/ 11440300 w 16436581"/>
              <a:gd name="connsiteY2" fmla="*/ 1236269 h 3562502"/>
              <a:gd name="connsiteX3" fmla="*/ 11725592 w 16436581"/>
              <a:gd name="connsiteY3" fmla="*/ 3562502 h 3562502"/>
              <a:gd name="connsiteX4" fmla="*/ 12018200 w 16436581"/>
              <a:gd name="connsiteY4" fmla="*/ 14630 h 3562502"/>
              <a:gd name="connsiteX5" fmla="*/ 12329373 w 16436581"/>
              <a:gd name="connsiteY5" fmla="*/ 3076605 h 3562502"/>
              <a:gd name="connsiteX6" fmla="*/ 12469633 w 16436581"/>
              <a:gd name="connsiteY6" fmla="*/ 1867853 h 3562502"/>
              <a:gd name="connsiteX7" fmla="*/ 15929722 w 16436581"/>
              <a:gd name="connsiteY7" fmla="*/ 1868490 h 3562502"/>
              <a:gd name="connsiteX8" fmla="*/ 16184481 w 16436581"/>
              <a:gd name="connsiteY8" fmla="*/ 2848024 h 3562502"/>
              <a:gd name="connsiteX9" fmla="*/ 16436582 w 16436581"/>
              <a:gd name="connsiteY9" fmla="*/ 0 h 3562502"/>
              <a:gd name="connsiteX0" fmla="*/ 0 w 16184481"/>
              <a:gd name="connsiteY0" fmla="*/ 1853491 h 3547871"/>
              <a:gd name="connsiteX1" fmla="*/ 11337887 w 16184481"/>
              <a:gd name="connsiteY1" fmla="*/ 1850745 h 3547871"/>
              <a:gd name="connsiteX2" fmla="*/ 11440300 w 16184481"/>
              <a:gd name="connsiteY2" fmla="*/ 1221638 h 3547871"/>
              <a:gd name="connsiteX3" fmla="*/ 11725592 w 16184481"/>
              <a:gd name="connsiteY3" fmla="*/ 3547871 h 3547871"/>
              <a:gd name="connsiteX4" fmla="*/ 12018200 w 16184481"/>
              <a:gd name="connsiteY4" fmla="*/ -1 h 3547871"/>
              <a:gd name="connsiteX5" fmla="*/ 12329373 w 16184481"/>
              <a:gd name="connsiteY5" fmla="*/ 3061974 h 3547871"/>
              <a:gd name="connsiteX6" fmla="*/ 12469633 w 16184481"/>
              <a:gd name="connsiteY6" fmla="*/ 1853222 h 3547871"/>
              <a:gd name="connsiteX7" fmla="*/ 15929722 w 16184481"/>
              <a:gd name="connsiteY7" fmla="*/ 1853859 h 3547871"/>
              <a:gd name="connsiteX8" fmla="*/ 16184481 w 16184481"/>
              <a:gd name="connsiteY8" fmla="*/ 2833393 h 3547871"/>
              <a:gd name="connsiteX0" fmla="*/ 0 w 15929721"/>
              <a:gd name="connsiteY0" fmla="*/ 1853492 h 3547872"/>
              <a:gd name="connsiteX1" fmla="*/ 11337887 w 15929721"/>
              <a:gd name="connsiteY1" fmla="*/ 1850746 h 3547872"/>
              <a:gd name="connsiteX2" fmla="*/ 11440300 w 15929721"/>
              <a:gd name="connsiteY2" fmla="*/ 1221639 h 3547872"/>
              <a:gd name="connsiteX3" fmla="*/ 11725592 w 15929721"/>
              <a:gd name="connsiteY3" fmla="*/ 3547872 h 3547872"/>
              <a:gd name="connsiteX4" fmla="*/ 12018200 w 15929721"/>
              <a:gd name="connsiteY4" fmla="*/ 0 h 3547872"/>
              <a:gd name="connsiteX5" fmla="*/ 12329373 w 15929721"/>
              <a:gd name="connsiteY5" fmla="*/ 3061975 h 3547872"/>
              <a:gd name="connsiteX6" fmla="*/ 12469633 w 15929721"/>
              <a:gd name="connsiteY6" fmla="*/ 1853223 h 3547872"/>
              <a:gd name="connsiteX7" fmla="*/ 15929722 w 15929721"/>
              <a:gd name="connsiteY7" fmla="*/ 1853860 h 3547872"/>
              <a:gd name="connsiteX0" fmla="*/ 0 w 17764659"/>
              <a:gd name="connsiteY0" fmla="*/ 1853492 h 3547872"/>
              <a:gd name="connsiteX1" fmla="*/ 11337887 w 17764659"/>
              <a:gd name="connsiteY1" fmla="*/ 1850746 h 3547872"/>
              <a:gd name="connsiteX2" fmla="*/ 11440300 w 17764659"/>
              <a:gd name="connsiteY2" fmla="*/ 1221639 h 3547872"/>
              <a:gd name="connsiteX3" fmla="*/ 11725592 w 17764659"/>
              <a:gd name="connsiteY3" fmla="*/ 3547872 h 3547872"/>
              <a:gd name="connsiteX4" fmla="*/ 12018200 w 17764659"/>
              <a:gd name="connsiteY4" fmla="*/ 0 h 3547872"/>
              <a:gd name="connsiteX5" fmla="*/ 12329373 w 17764659"/>
              <a:gd name="connsiteY5" fmla="*/ 3061975 h 3547872"/>
              <a:gd name="connsiteX6" fmla="*/ 12469633 w 17764659"/>
              <a:gd name="connsiteY6" fmla="*/ 1853223 h 3547872"/>
              <a:gd name="connsiteX7" fmla="*/ 17764659 w 17764659"/>
              <a:gd name="connsiteY7" fmla="*/ 1853861 h 354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64659" h="3547872">
                <a:moveTo>
                  <a:pt x="0" y="1853492"/>
                </a:moveTo>
                <a:lnTo>
                  <a:pt x="11337887" y="1850746"/>
                </a:lnTo>
                <a:lnTo>
                  <a:pt x="11440300" y="1221639"/>
                </a:lnTo>
                <a:lnTo>
                  <a:pt x="11725592" y="3547872"/>
                </a:lnTo>
                <a:lnTo>
                  <a:pt x="12018200" y="0"/>
                </a:lnTo>
                <a:lnTo>
                  <a:pt x="12329373" y="3061975"/>
                </a:lnTo>
                <a:lnTo>
                  <a:pt x="12469633" y="1853223"/>
                </a:lnTo>
                <a:lnTo>
                  <a:pt x="17764659" y="1853861"/>
                </a:lnTo>
              </a:path>
            </a:pathLst>
          </a:cu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4" name="Rectangle 3">
            <a:extLst>
              <a:ext uri="{FF2B5EF4-FFF2-40B4-BE49-F238E27FC236}">
                <a16:creationId xmlns:a16="http://schemas.microsoft.com/office/drawing/2014/main" xmlns="" id="{1AFA59D1-F528-49A2-B7ED-368EDCBA10AA}"/>
              </a:ext>
            </a:extLst>
          </p:cNvPr>
          <p:cNvSpPr/>
          <p:nvPr/>
        </p:nvSpPr>
        <p:spPr>
          <a:xfrm>
            <a:off x="840246" y="675703"/>
            <a:ext cx="4685898" cy="923330"/>
          </a:xfrm>
          <a:prstGeom prst="rect">
            <a:avLst/>
          </a:prstGeom>
        </p:spPr>
        <p:txBody>
          <a:bodyPr wrap="none">
            <a:spAutoFit/>
          </a:bodyPr>
          <a:lstStyle/>
          <a:p>
            <a:r>
              <a:rPr lang="en-US" altLang="ko-KR" sz="5400" b="1" dirty="0">
                <a:solidFill>
                  <a:schemeClr val="accent1"/>
                </a:solidFill>
                <a:latin typeface="+mj-lt"/>
                <a:cs typeface="Arial" pitchFamily="34" charset="0"/>
              </a:rPr>
              <a:t>E-LEARNING </a:t>
            </a:r>
            <a:endParaRPr lang="ko-KR" altLang="en-US" sz="5400" b="1" dirty="0">
              <a:solidFill>
                <a:schemeClr val="accent1"/>
              </a:solidFill>
              <a:latin typeface="+mj-lt"/>
              <a:cs typeface="Arial" pitchFamily="34" charset="0"/>
            </a:endParaRPr>
          </a:p>
        </p:txBody>
      </p:sp>
      <p:sp>
        <p:nvSpPr>
          <p:cNvPr id="6" name="TextBox 5">
            <a:extLst>
              <a:ext uri="{FF2B5EF4-FFF2-40B4-BE49-F238E27FC236}">
                <a16:creationId xmlns:a16="http://schemas.microsoft.com/office/drawing/2014/main" xmlns="" id="{C02DD5F7-A217-4F1A-9801-1370F040694C}"/>
              </a:ext>
            </a:extLst>
          </p:cNvPr>
          <p:cNvSpPr txBox="1"/>
          <p:nvPr/>
        </p:nvSpPr>
        <p:spPr>
          <a:xfrm>
            <a:off x="147189" y="3205249"/>
            <a:ext cx="6783963" cy="954107"/>
          </a:xfrm>
          <a:prstGeom prst="rect">
            <a:avLst/>
          </a:prstGeom>
          <a:noFill/>
        </p:spPr>
        <p:txBody>
          <a:bodyPr wrap="square" rtlCol="0">
            <a:spAutoFit/>
          </a:bodyPr>
          <a:lstStyle/>
          <a:p>
            <a:pPr algn="ctr"/>
            <a:r>
              <a:rPr lang="mn-MN" altLang="ko-KR" sz="1400" dirty="0" smtClean="0">
                <a:cs typeface="Arial" pitchFamily="34" charset="0"/>
              </a:rPr>
              <a:t>МХХТ-ийг ашиглан хүссэн газраасаа суралцах, хөгжих боломжийг олгосон сургалтын төрөл бол цахим сургалт юм.Цахим сургалт нь суралцагчдад агуулгаа хүргэхдээ бүх төрлийн цахим дамжуулах төхөөрөмж, түүний дотор интернет, хиймэл дагуулын систем, аудио, видео систем зэргийг ашигладаг.</a:t>
            </a:r>
            <a:endParaRPr lang="en-US" altLang="ko-KR" sz="1400" dirty="0">
              <a:cs typeface="Arial" pitchFamily="34" charset="0"/>
            </a:endParaRPr>
          </a:p>
        </p:txBody>
      </p:sp>
      <p:sp>
        <p:nvSpPr>
          <p:cNvPr id="7" name="TextBox 6">
            <a:extLst>
              <a:ext uri="{FF2B5EF4-FFF2-40B4-BE49-F238E27FC236}">
                <a16:creationId xmlns:a16="http://schemas.microsoft.com/office/drawing/2014/main" xmlns="" id="{2E8E5C17-951B-48C6-B082-1E4E4C42AC66}"/>
              </a:ext>
            </a:extLst>
          </p:cNvPr>
          <p:cNvSpPr txBox="1"/>
          <p:nvPr/>
        </p:nvSpPr>
        <p:spPr>
          <a:xfrm>
            <a:off x="283464" y="4563342"/>
            <a:ext cx="6647688" cy="738664"/>
          </a:xfrm>
          <a:prstGeom prst="rect">
            <a:avLst/>
          </a:prstGeom>
          <a:noFill/>
        </p:spPr>
        <p:txBody>
          <a:bodyPr wrap="square" rtlCol="0">
            <a:spAutoFit/>
          </a:bodyPr>
          <a:lstStyle/>
          <a:p>
            <a:r>
              <a:rPr lang="mn-MN" altLang="ko-KR" sz="1400" dirty="0" smtClean="0">
                <a:cs typeface="Arial" pitchFamily="34" charset="0"/>
              </a:rPr>
              <a:t>Програм, апикейшн, платформууд</a:t>
            </a:r>
            <a:r>
              <a:rPr lang="en-US" altLang="ko-KR" sz="1400" dirty="0" smtClean="0">
                <a:cs typeface="Arial" pitchFamily="34" charset="0"/>
              </a:rPr>
              <a:t> </a:t>
            </a:r>
            <a:r>
              <a:rPr lang="mn-MN" altLang="ko-KR" sz="1400" dirty="0" smtClean="0">
                <a:cs typeface="Arial" pitchFamily="34" charset="0"/>
              </a:rPr>
              <a:t>ашиглан цахим хурал, зөвлөгөөн, уулзалт, хичээл хийж байна.</a:t>
            </a:r>
          </a:p>
          <a:p>
            <a:endParaRPr lang="mn-MN" altLang="ko-KR" sz="1400" dirty="0" smtClean="0">
              <a:cs typeface="Arial" pitchFamily="34" charset="0"/>
            </a:endParaRPr>
          </a:p>
        </p:txBody>
      </p:sp>
      <p:grpSp>
        <p:nvGrpSpPr>
          <p:cNvPr id="10" name="Graphic 25">
            <a:extLst>
              <a:ext uri="{FF2B5EF4-FFF2-40B4-BE49-F238E27FC236}">
                <a16:creationId xmlns:a16="http://schemas.microsoft.com/office/drawing/2014/main" xmlns="" id="{2A195617-8C33-4516-AA94-DEABA42B6273}"/>
              </a:ext>
            </a:extLst>
          </p:cNvPr>
          <p:cNvGrpSpPr/>
          <p:nvPr/>
        </p:nvGrpSpPr>
        <p:grpSpPr>
          <a:xfrm flipH="1">
            <a:off x="10640199" y="3680631"/>
            <a:ext cx="1293645" cy="859652"/>
            <a:chOff x="342288" y="5278574"/>
            <a:chExt cx="1920177" cy="1275995"/>
          </a:xfrm>
        </p:grpSpPr>
        <p:sp>
          <p:nvSpPr>
            <p:cNvPr id="11" name="Freeform: Shape 10">
              <a:extLst>
                <a:ext uri="{FF2B5EF4-FFF2-40B4-BE49-F238E27FC236}">
                  <a16:creationId xmlns:a16="http://schemas.microsoft.com/office/drawing/2014/main" xmlns="" id="{C4300C03-56F7-4199-896D-9561814F75B8}"/>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344A809B-1731-4412-8C04-9FA8D03C146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E1E9AB0D-7577-4DA7-A6B0-686C2988B69F}"/>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8D4692C2-AC80-49DD-BEC0-C32C001A2158}"/>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E1810160-F85C-4AEB-95B0-26D1CD53DF84}"/>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713CA08F-845A-421F-BF37-FA351150F82E}"/>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6CF61E43-FACB-44FE-939A-3F5B6644F6A8}"/>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6F843CEC-BEE7-4157-8831-3DB462E3F5C9}"/>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169310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US" sz="4800" dirty="0" smtClean="0"/>
              <a:t>Types of e-Learning?</a:t>
            </a:r>
            <a:endParaRPr lang="en-US" sz="4800" dirty="0"/>
          </a:p>
        </p:txBody>
      </p:sp>
      <p:grpSp>
        <p:nvGrpSpPr>
          <p:cNvPr id="67" name="Group 66">
            <a:extLst>
              <a:ext uri="{FF2B5EF4-FFF2-40B4-BE49-F238E27FC236}">
                <a16:creationId xmlns:a16="http://schemas.microsoft.com/office/drawing/2014/main" xmlns=""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a16="http://schemas.microsoft.com/office/drawing/2014/main" xmlns=""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a16="http://schemas.microsoft.com/office/drawing/2014/main" xmlns=""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a16="http://schemas.microsoft.com/office/drawing/2014/main" xmlns=""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a16="http://schemas.microsoft.com/office/drawing/2014/main" xmlns=""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a16="http://schemas.microsoft.com/office/drawing/2014/main" xmlns=""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a16="http://schemas.microsoft.com/office/drawing/2014/main" xmlns=""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xmlns=""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xmlns=""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xmlns=""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a16="http://schemas.microsoft.com/office/drawing/2014/main" xmlns=""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xmlns=""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a16="http://schemas.microsoft.com/office/drawing/2014/main" xmlns=""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a16="http://schemas.microsoft.com/office/drawing/2014/main" xmlns=""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a16="http://schemas.microsoft.com/office/drawing/2014/main" xmlns=""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a16="http://schemas.microsoft.com/office/drawing/2014/main" xmlns=""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a16="http://schemas.microsoft.com/office/drawing/2014/main" xmlns=""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a16="http://schemas.microsoft.com/office/drawing/2014/main" xmlns=""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a16="http://schemas.microsoft.com/office/drawing/2014/main" xmlns=""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a16="http://schemas.microsoft.com/office/drawing/2014/main" xmlns=""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a16="http://schemas.microsoft.com/office/drawing/2014/main" xmlns=""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a16="http://schemas.microsoft.com/office/drawing/2014/main" xmlns=""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a16="http://schemas.microsoft.com/office/drawing/2014/main" xmlns=""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ounded Rectangle 5">
            <a:extLst>
              <a:ext uri="{FF2B5EF4-FFF2-40B4-BE49-F238E27FC236}">
                <a16:creationId xmlns:a16="http://schemas.microsoft.com/office/drawing/2014/main" xmlns="" id="{D97E1B44-B49D-405E-95C5-A37725F4C545}"/>
              </a:ext>
            </a:extLst>
          </p:cNvPr>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a16="http://schemas.microsoft.com/office/drawing/2014/main" xmlns=""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5" name="Donut 39">
            <a:extLst>
              <a:ext uri="{FF2B5EF4-FFF2-40B4-BE49-F238E27FC236}">
                <a16:creationId xmlns:a16="http://schemas.microsoft.com/office/drawing/2014/main" xmlns="" id="{DD09BE52-0808-4E49-8B9D-FD83EFC511C3}"/>
              </a:ext>
            </a:extLst>
          </p:cNvPr>
          <p:cNvSpPr/>
          <p:nvPr/>
        </p:nvSpPr>
        <p:spPr>
          <a:xfrm>
            <a:off x="2159210" y="352953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6" name="Rectangle 36">
            <a:extLst>
              <a:ext uri="{FF2B5EF4-FFF2-40B4-BE49-F238E27FC236}">
                <a16:creationId xmlns:a16="http://schemas.microsoft.com/office/drawing/2014/main" xmlns="" id="{E23CAE8B-D24C-4776-AE65-17AEE895AF15}"/>
              </a:ext>
            </a:extLst>
          </p:cNvPr>
          <p:cNvSpPr/>
          <p:nvPr/>
        </p:nvSpPr>
        <p:spPr>
          <a:xfrm>
            <a:off x="5233609" y="356885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Chord 15">
            <a:extLst>
              <a:ext uri="{FF2B5EF4-FFF2-40B4-BE49-F238E27FC236}">
                <a16:creationId xmlns:a16="http://schemas.microsoft.com/office/drawing/2014/main" xmlns="" id="{2B10FE4D-3BAF-420B-A89E-5967ADB268E1}"/>
              </a:ext>
            </a:extLst>
          </p:cNvPr>
          <p:cNvSpPr/>
          <p:nvPr/>
        </p:nvSpPr>
        <p:spPr>
          <a:xfrm>
            <a:off x="3782348" y="399891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3" name="TextBox 132">
            <a:extLst>
              <a:ext uri="{FF2B5EF4-FFF2-40B4-BE49-F238E27FC236}">
                <a16:creationId xmlns:a16="http://schemas.microsoft.com/office/drawing/2014/main" xmlns="" id="{675228B2-8D83-41D4-99CB-6BAAF018A6E6}"/>
              </a:ext>
            </a:extLst>
          </p:cNvPr>
          <p:cNvSpPr txBox="1"/>
          <p:nvPr/>
        </p:nvSpPr>
        <p:spPr>
          <a:xfrm>
            <a:off x="10021567" y="3580660"/>
            <a:ext cx="910068"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2020</a:t>
            </a:r>
            <a:endParaRPr lang="ko-KR" altLang="en-US" sz="2000" b="1" dirty="0">
              <a:solidFill>
                <a:schemeClr val="tx1">
                  <a:lumMod val="75000"/>
                  <a:lumOff val="25000"/>
                </a:schemeClr>
              </a:solidFill>
              <a:cs typeface="Arial" pitchFamily="34" charset="0"/>
            </a:endParaRPr>
          </a:p>
        </p:txBody>
      </p:sp>
      <p:sp>
        <p:nvSpPr>
          <p:cNvPr id="139" name="TextBox 138">
            <a:extLst>
              <a:ext uri="{FF2B5EF4-FFF2-40B4-BE49-F238E27FC236}">
                <a16:creationId xmlns:a16="http://schemas.microsoft.com/office/drawing/2014/main" xmlns="" id="{4DA463E9-971E-4FD9-8048-9902F6E52023}"/>
              </a:ext>
            </a:extLst>
          </p:cNvPr>
          <p:cNvSpPr txBox="1"/>
          <p:nvPr/>
        </p:nvSpPr>
        <p:spPr>
          <a:xfrm>
            <a:off x="2985268" y="2533709"/>
            <a:ext cx="1819678" cy="646331"/>
          </a:xfrm>
          <a:prstGeom prst="rect">
            <a:avLst/>
          </a:prstGeom>
          <a:noFill/>
        </p:spPr>
        <p:txBody>
          <a:bodyPr wrap="square" rtlCol="0">
            <a:spAutoFit/>
          </a:bodyPr>
          <a:lstStyle/>
          <a:p>
            <a:pPr algn="ctr"/>
            <a:r>
              <a:rPr lang="en-US" sz="1200" b="1" dirty="0" smtClean="0"/>
              <a:t>4.Synchronous </a:t>
            </a:r>
            <a:r>
              <a:rPr lang="en-US" sz="1200" b="1" dirty="0"/>
              <a:t>Online Learning</a:t>
            </a:r>
            <a:endParaRPr lang="en-US" sz="1200" dirty="0"/>
          </a:p>
          <a:p>
            <a:pPr algn="ctr"/>
            <a:endParaRPr lang="ko-KR" altLang="en-US" sz="1200" b="1" dirty="0">
              <a:solidFill>
                <a:schemeClr val="tx1">
                  <a:lumMod val="75000"/>
                  <a:lumOff val="25000"/>
                </a:schemeClr>
              </a:solidFill>
              <a:cs typeface="Arial" pitchFamily="34" charset="0"/>
            </a:endParaRPr>
          </a:p>
        </p:txBody>
      </p:sp>
      <p:sp>
        <p:nvSpPr>
          <p:cNvPr id="144" name="TextBox 143">
            <a:extLst>
              <a:ext uri="{FF2B5EF4-FFF2-40B4-BE49-F238E27FC236}">
                <a16:creationId xmlns:a16="http://schemas.microsoft.com/office/drawing/2014/main" xmlns="" id="{CF4618F2-4883-423B-AE84-8CF62C57CB54}"/>
              </a:ext>
            </a:extLst>
          </p:cNvPr>
          <p:cNvSpPr txBox="1"/>
          <p:nvPr/>
        </p:nvSpPr>
        <p:spPr>
          <a:xfrm>
            <a:off x="1465832" y="1833159"/>
            <a:ext cx="1793521" cy="646331"/>
          </a:xfrm>
          <a:prstGeom prst="rect">
            <a:avLst/>
          </a:prstGeom>
          <a:noFill/>
        </p:spPr>
        <p:txBody>
          <a:bodyPr wrap="square" rtlCol="0">
            <a:spAutoFit/>
          </a:bodyPr>
          <a:lstStyle/>
          <a:p>
            <a:pPr algn="ctr"/>
            <a:r>
              <a:rPr lang="en-US" sz="1200" b="1" dirty="0" smtClean="0"/>
              <a:t>1.Computer-Assisted </a:t>
            </a:r>
            <a:r>
              <a:rPr lang="en-US" sz="1200" b="1" dirty="0"/>
              <a:t>Instruction (CAI)</a:t>
            </a:r>
            <a:endParaRPr lang="en-US" sz="1200" dirty="0"/>
          </a:p>
          <a:p>
            <a:pPr algn="ctr"/>
            <a:endParaRPr lang="en-US" altLang="ko-KR" sz="1200" dirty="0">
              <a:solidFill>
                <a:schemeClr val="tx1">
                  <a:lumMod val="75000"/>
                  <a:lumOff val="25000"/>
                </a:schemeClr>
              </a:solidFill>
              <a:cs typeface="Arial" pitchFamily="34" charset="0"/>
            </a:endParaRPr>
          </a:p>
        </p:txBody>
      </p:sp>
      <p:sp>
        <p:nvSpPr>
          <p:cNvPr id="148" name="TextBox 147">
            <a:extLst>
              <a:ext uri="{FF2B5EF4-FFF2-40B4-BE49-F238E27FC236}">
                <a16:creationId xmlns:a16="http://schemas.microsoft.com/office/drawing/2014/main" xmlns="" id="{FD5A2D58-DFEA-4468-8AB6-33217CB1C083}"/>
              </a:ext>
            </a:extLst>
          </p:cNvPr>
          <p:cNvSpPr txBox="1"/>
          <p:nvPr/>
        </p:nvSpPr>
        <p:spPr>
          <a:xfrm>
            <a:off x="1653503" y="5642123"/>
            <a:ext cx="1819678"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8</a:t>
            </a:r>
            <a:r>
              <a:rPr lang="en-US" altLang="ko-KR" sz="1200" b="1" dirty="0" smtClean="0">
                <a:solidFill>
                  <a:schemeClr val="tx1">
                    <a:lumMod val="75000"/>
                    <a:lumOff val="25000"/>
                  </a:schemeClr>
                </a:solidFill>
                <a:cs typeface="Arial" pitchFamily="34" charset="0"/>
              </a:rPr>
              <a:t>.</a:t>
            </a:r>
            <a:r>
              <a:rPr lang="en-US" sz="1200" b="1" dirty="0" smtClean="0"/>
              <a:t> </a:t>
            </a:r>
            <a:r>
              <a:rPr lang="en-US" sz="1200" b="1" dirty="0"/>
              <a:t>Individual Online Learning</a:t>
            </a:r>
          </a:p>
          <a:p>
            <a:pPr algn="ctr"/>
            <a:endParaRPr lang="ko-KR" altLang="en-US" sz="1200" b="1" dirty="0">
              <a:solidFill>
                <a:schemeClr val="tx1">
                  <a:lumMod val="75000"/>
                  <a:lumOff val="25000"/>
                </a:schemeClr>
              </a:solidFill>
              <a:cs typeface="Arial" pitchFamily="34" charset="0"/>
            </a:endParaRPr>
          </a:p>
        </p:txBody>
      </p:sp>
      <p:sp>
        <p:nvSpPr>
          <p:cNvPr id="151" name="TextBox 150">
            <a:extLst>
              <a:ext uri="{FF2B5EF4-FFF2-40B4-BE49-F238E27FC236}">
                <a16:creationId xmlns:a16="http://schemas.microsoft.com/office/drawing/2014/main" xmlns="" id="{B7D88F9D-CB73-474B-89D7-AD94E11DE3D0}"/>
              </a:ext>
            </a:extLst>
          </p:cNvPr>
          <p:cNvSpPr txBox="1"/>
          <p:nvPr/>
        </p:nvSpPr>
        <p:spPr>
          <a:xfrm>
            <a:off x="4536032" y="1846654"/>
            <a:ext cx="1819678" cy="461665"/>
          </a:xfrm>
          <a:prstGeom prst="rect">
            <a:avLst/>
          </a:prstGeom>
          <a:noFill/>
        </p:spPr>
        <p:txBody>
          <a:bodyPr wrap="square" rtlCol="0">
            <a:spAutoFit/>
          </a:bodyPr>
          <a:lstStyle/>
          <a:p>
            <a:pPr algn="ctr"/>
            <a:r>
              <a:rPr lang="en-US" sz="1200" b="1" dirty="0" smtClean="0"/>
              <a:t>2.Computer </a:t>
            </a:r>
            <a:r>
              <a:rPr lang="en-US" sz="1200" b="1" dirty="0"/>
              <a:t>Managed Learning (CML)</a:t>
            </a:r>
            <a:endParaRPr lang="en-US" sz="1200" dirty="0"/>
          </a:p>
        </p:txBody>
      </p:sp>
      <p:sp>
        <p:nvSpPr>
          <p:cNvPr id="154" name="TextBox 153">
            <a:extLst>
              <a:ext uri="{FF2B5EF4-FFF2-40B4-BE49-F238E27FC236}">
                <a16:creationId xmlns:a16="http://schemas.microsoft.com/office/drawing/2014/main" xmlns="" id="{99D64E58-BB63-4D88-88D0-E95109F22BD8}"/>
              </a:ext>
            </a:extLst>
          </p:cNvPr>
          <p:cNvSpPr txBox="1"/>
          <p:nvPr/>
        </p:nvSpPr>
        <p:spPr>
          <a:xfrm>
            <a:off x="9078647" y="4092117"/>
            <a:ext cx="181967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57" name="TextBox 156">
            <a:extLst>
              <a:ext uri="{FF2B5EF4-FFF2-40B4-BE49-F238E27FC236}">
                <a16:creationId xmlns:a16="http://schemas.microsoft.com/office/drawing/2014/main" xmlns="" id="{31571EF2-6CC4-4A91-AB06-18ED808363D1}"/>
              </a:ext>
            </a:extLst>
          </p:cNvPr>
          <p:cNvSpPr txBox="1"/>
          <p:nvPr/>
        </p:nvSpPr>
        <p:spPr>
          <a:xfrm>
            <a:off x="7574794" y="1579995"/>
            <a:ext cx="1819678" cy="646331"/>
          </a:xfrm>
          <a:prstGeom prst="rect">
            <a:avLst/>
          </a:prstGeom>
          <a:noFill/>
        </p:spPr>
        <p:txBody>
          <a:bodyPr wrap="square" rtlCol="0">
            <a:spAutoFit/>
          </a:bodyPr>
          <a:lstStyle/>
          <a:p>
            <a:pPr algn="ctr"/>
            <a:r>
              <a:rPr lang="en-US" sz="1200" b="1" dirty="0" smtClean="0"/>
              <a:t>3.Asynchronous </a:t>
            </a:r>
            <a:r>
              <a:rPr lang="en-US" sz="1200" b="1" dirty="0"/>
              <a:t>Online Learning</a:t>
            </a:r>
            <a:endParaRPr lang="en-US" sz="1200" dirty="0"/>
          </a:p>
          <a:p>
            <a:pPr algn="ctr"/>
            <a:endParaRPr lang="ko-KR" altLang="en-US" sz="1200" b="1"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xmlns="" id="{FD5A2D58-DFEA-4468-8AB6-33217CB1C083}"/>
              </a:ext>
            </a:extLst>
          </p:cNvPr>
          <p:cNvSpPr txBox="1"/>
          <p:nvPr/>
        </p:nvSpPr>
        <p:spPr>
          <a:xfrm>
            <a:off x="7968081" y="5676575"/>
            <a:ext cx="1819678"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10.</a:t>
            </a:r>
            <a:r>
              <a:rPr lang="en-US" altLang="ko-KR" sz="1200" b="1" dirty="0" smtClean="0"/>
              <a:t>Fixed E-Learning</a:t>
            </a:r>
            <a:endParaRPr lang="en-US" sz="1200" dirty="0"/>
          </a:p>
          <a:p>
            <a:pPr algn="ctr"/>
            <a:endParaRPr lang="ko-KR" altLang="en-US" sz="1200" b="1"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xmlns="" id="{FD5A2D58-DFEA-4468-8AB6-33217CB1C083}"/>
              </a:ext>
            </a:extLst>
          </p:cNvPr>
          <p:cNvSpPr txBox="1"/>
          <p:nvPr/>
        </p:nvSpPr>
        <p:spPr>
          <a:xfrm>
            <a:off x="6776901" y="4956069"/>
            <a:ext cx="1819678" cy="646331"/>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7.Interactive online Learning</a:t>
            </a:r>
            <a:endParaRPr lang="en-US" sz="1200" dirty="0"/>
          </a:p>
          <a:p>
            <a:pPr algn="ctr"/>
            <a:endParaRPr lang="ko-KR" altLang="en-US" sz="1200" b="1"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xmlns="" id="{FD5A2D58-DFEA-4468-8AB6-33217CB1C083}"/>
              </a:ext>
            </a:extLst>
          </p:cNvPr>
          <p:cNvSpPr txBox="1"/>
          <p:nvPr/>
        </p:nvSpPr>
        <p:spPr>
          <a:xfrm>
            <a:off x="4819322" y="5676576"/>
            <a:ext cx="1819678"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9</a:t>
            </a:r>
            <a:r>
              <a:rPr lang="en-US" altLang="ko-KR" sz="1200" b="1" dirty="0" smtClean="0">
                <a:solidFill>
                  <a:schemeClr val="tx1">
                    <a:lumMod val="75000"/>
                    <a:lumOff val="25000"/>
                  </a:schemeClr>
                </a:solidFill>
                <a:cs typeface="Arial" pitchFamily="34" charset="0"/>
              </a:rPr>
              <a:t>.</a:t>
            </a:r>
            <a:r>
              <a:rPr lang="en-US" sz="1200" b="1" dirty="0" smtClean="0"/>
              <a:t> </a:t>
            </a:r>
            <a:r>
              <a:rPr lang="en-US" sz="1200" b="1" dirty="0"/>
              <a:t>Collaborative Online Learning</a:t>
            </a:r>
          </a:p>
          <a:p>
            <a:pPr algn="ctr"/>
            <a:endParaRPr lang="ko-KR" altLang="en-US" sz="1200" b="1"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xmlns="" id="{FD5A2D58-DFEA-4468-8AB6-33217CB1C083}"/>
              </a:ext>
            </a:extLst>
          </p:cNvPr>
          <p:cNvSpPr txBox="1"/>
          <p:nvPr/>
        </p:nvSpPr>
        <p:spPr>
          <a:xfrm>
            <a:off x="6525758" y="2718375"/>
            <a:ext cx="1819678"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5.</a:t>
            </a:r>
            <a:r>
              <a:rPr lang="en-US" sz="1200" b="1" dirty="0"/>
              <a:t> Adaptive E-learning</a:t>
            </a:r>
            <a:endParaRPr lang="en-US" sz="1200" dirty="0"/>
          </a:p>
          <a:p>
            <a:pPr algn="ctr"/>
            <a:endParaRPr lang="ko-KR" altLang="en-US" sz="1200" b="1"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xmlns="" id="{FD5A2D58-DFEA-4468-8AB6-33217CB1C083}"/>
              </a:ext>
            </a:extLst>
          </p:cNvPr>
          <p:cNvSpPr txBox="1"/>
          <p:nvPr/>
        </p:nvSpPr>
        <p:spPr>
          <a:xfrm>
            <a:off x="3141208" y="4947936"/>
            <a:ext cx="1819678"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6</a:t>
            </a:r>
            <a:r>
              <a:rPr lang="en-US" altLang="ko-KR" sz="1200" b="1" dirty="0" smtClean="0">
                <a:solidFill>
                  <a:schemeClr val="tx1">
                    <a:lumMod val="75000"/>
                    <a:lumOff val="25000"/>
                  </a:schemeClr>
                </a:solidFill>
                <a:cs typeface="Arial" pitchFamily="34" charset="0"/>
              </a:rPr>
              <a:t>.</a:t>
            </a:r>
            <a:r>
              <a:rPr lang="en-US" sz="1200" b="1" dirty="0" smtClean="0"/>
              <a:t> </a:t>
            </a:r>
            <a:r>
              <a:rPr lang="en-US" sz="1200" b="1" dirty="0"/>
              <a:t>Linear E-learning</a:t>
            </a:r>
            <a:endParaRPr lang="en-US" sz="1200" dirty="0"/>
          </a:p>
          <a:p>
            <a:pPr algn="ct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9180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CFB9E2B-F6E2-4F5C-9D9F-9F25EACFB16C}"/>
              </a:ext>
            </a:extLst>
          </p:cNvPr>
          <p:cNvSpPr/>
          <p:nvPr/>
        </p:nvSpPr>
        <p:spPr>
          <a:xfrm>
            <a:off x="1668378" y="2154753"/>
            <a:ext cx="8860536" cy="32340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B7DC76FF-236C-45B3-8A46-16212FF67F0C}"/>
              </a:ext>
            </a:extLst>
          </p:cNvPr>
          <p:cNvSpPr txBox="1"/>
          <p:nvPr/>
        </p:nvSpPr>
        <p:spPr>
          <a:xfrm>
            <a:off x="1856233" y="2503741"/>
            <a:ext cx="8522208" cy="2677656"/>
          </a:xfrm>
          <a:prstGeom prst="rect">
            <a:avLst/>
          </a:prstGeom>
          <a:noFill/>
        </p:spPr>
        <p:txBody>
          <a:bodyPr wrap="square" rtlCol="0" anchor="ctr">
            <a:spAutoFit/>
          </a:bodyPr>
          <a:lstStyle/>
          <a:p>
            <a:r>
              <a:rPr lang="en-US" sz="1400" dirty="0">
                <a:solidFill>
                  <a:schemeClr val="bg1"/>
                </a:solidFill>
              </a:rPr>
              <a:t>Microsoft-</a:t>
            </a:r>
            <a:r>
              <a:rPr lang="mn-MN" sz="1400" dirty="0">
                <a:solidFill>
                  <a:schemeClr val="bg1"/>
                </a:solidFill>
              </a:rPr>
              <a:t>ийн </a:t>
            </a:r>
            <a:r>
              <a:rPr lang="en-US" sz="1400" dirty="0" smtClean="0">
                <a:solidFill>
                  <a:schemeClr val="bg1"/>
                </a:solidFill>
              </a:rPr>
              <a:t>Encarta.</a:t>
            </a:r>
            <a:r>
              <a:rPr lang="mn-MN" sz="1400" dirty="0">
                <a:solidFill>
                  <a:schemeClr val="bg1"/>
                </a:solidFill>
              </a:rPr>
              <a:t> Алдарт мультимедиа дээр суурилсан нэвтэрхий толь хөтөлбөр нь </a:t>
            </a:r>
            <a:r>
              <a:rPr lang="en-US" sz="1400" dirty="0">
                <a:solidFill>
                  <a:schemeClr val="bg1"/>
                </a:solidFill>
              </a:rPr>
              <a:t>Computer Assisted Instruction </a:t>
            </a:r>
            <a:r>
              <a:rPr lang="mn-MN" sz="1400" dirty="0">
                <a:solidFill>
                  <a:schemeClr val="bg1"/>
                </a:solidFill>
              </a:rPr>
              <a:t>буюу </a:t>
            </a:r>
            <a:r>
              <a:rPr lang="en-US" sz="1400" dirty="0">
                <a:solidFill>
                  <a:schemeClr val="bg1"/>
                </a:solidFill>
              </a:rPr>
              <a:t>CAI-</a:t>
            </a:r>
            <a:r>
              <a:rPr lang="mn-MN" sz="1400" dirty="0">
                <a:solidFill>
                  <a:schemeClr val="bg1"/>
                </a:solidFill>
              </a:rPr>
              <a:t>ийн хамгийн тод жишээ юм. </a:t>
            </a:r>
            <a:r>
              <a:rPr lang="en-US" sz="1400" dirty="0" smtClean="0">
                <a:solidFill>
                  <a:schemeClr val="bg1"/>
                </a:solidFill>
              </a:rPr>
              <a:t>CAI </a:t>
            </a:r>
            <a:r>
              <a:rPr lang="mn-MN" sz="1400" dirty="0">
                <a:solidFill>
                  <a:schemeClr val="bg1"/>
                </a:solidFill>
              </a:rPr>
              <a:t>бол уламжлалт танхимын сургалтыг сайжруулах, сайжруулах зорилгоор зураг, текст, анимаци, симуляци зэрэг компьютерт суурилсан хэрэгслийг ашиглах явдал юм.</a:t>
            </a:r>
          </a:p>
          <a:p>
            <a:r>
              <a:rPr lang="en-US" sz="1400" dirty="0">
                <a:solidFill>
                  <a:schemeClr val="bg1"/>
                </a:solidFill>
              </a:rPr>
              <a:t>CAI </a:t>
            </a:r>
            <a:r>
              <a:rPr lang="mn-MN" sz="1400" dirty="0">
                <a:solidFill>
                  <a:schemeClr val="bg1"/>
                </a:solidFill>
              </a:rPr>
              <a:t>нь анхны микро компьютеруудыг 1970-аад онд зохион бүтээснээс хойш ангид нэвтрүүлж эхэлсэн бөгөөд тэр үеэс хойш улам бүр том үүрэг гүйцэтгэж эхэлжээ. Өнөөдөр </a:t>
            </a:r>
            <a:r>
              <a:rPr lang="en-US" sz="1400" dirty="0">
                <a:solidFill>
                  <a:schemeClr val="bg1"/>
                </a:solidFill>
              </a:rPr>
              <a:t>CAI-</a:t>
            </a:r>
            <a:r>
              <a:rPr lang="mn-MN" sz="1400" dirty="0">
                <a:solidFill>
                  <a:schemeClr val="bg1"/>
                </a:solidFill>
              </a:rPr>
              <a:t>ийн жишээн дээр оюутнуудад ур чадварыг эзэмшүүлэхийн тулд арифметик анхан шатны таавар гэх мэт чадварыг давтан сургахад туслах дасгал, дадлагын хөтөлбөр орно. </a:t>
            </a:r>
          </a:p>
          <a:p>
            <a:pPr marL="742950" lvl="1" indent="-285750">
              <a:buFont typeface="Wingdings" panose="05000000000000000000" pitchFamily="2" charset="2"/>
              <a:buChar char="v"/>
            </a:pPr>
            <a:r>
              <a:rPr lang="mn-MN" sz="1400" dirty="0">
                <a:solidFill>
                  <a:schemeClr val="bg1"/>
                </a:solidFill>
              </a:rPr>
              <a:t>Бие даан суралцах</a:t>
            </a:r>
          </a:p>
          <a:p>
            <a:pPr marL="742950" lvl="1" indent="-285750">
              <a:buFont typeface="Wingdings" panose="05000000000000000000" pitchFamily="2" charset="2"/>
              <a:buChar char="v"/>
            </a:pPr>
            <a:r>
              <a:rPr lang="mn-MN" sz="1400" dirty="0">
                <a:solidFill>
                  <a:schemeClr val="bg1"/>
                </a:solidFill>
              </a:rPr>
              <a:t>Бодит цагийн санал хүсэлт</a:t>
            </a:r>
          </a:p>
          <a:p>
            <a:pPr marL="742950" lvl="1" indent="-285750">
              <a:buFont typeface="Wingdings" panose="05000000000000000000" pitchFamily="2" charset="2"/>
              <a:buChar char="v"/>
            </a:pPr>
            <a:r>
              <a:rPr lang="mn-MN" sz="1400" dirty="0">
                <a:solidFill>
                  <a:schemeClr val="bg1"/>
                </a:solidFill>
              </a:rPr>
              <a:t>Алдааны талаархи тайлбар</a:t>
            </a:r>
          </a:p>
          <a:p>
            <a:pPr marL="742950" lvl="1" indent="-285750">
              <a:buFont typeface="Wingdings" panose="05000000000000000000" pitchFamily="2" charset="2"/>
              <a:buChar char="v"/>
            </a:pPr>
            <a:r>
              <a:rPr lang="mn-MN" sz="1400" dirty="0">
                <a:solidFill>
                  <a:schemeClr val="bg1"/>
                </a:solidFill>
              </a:rPr>
              <a:t>Хурууны үзүүр дээр байгаа асар том мэдлэгийн сан</a:t>
            </a:r>
          </a:p>
        </p:txBody>
      </p:sp>
      <p:sp>
        <p:nvSpPr>
          <p:cNvPr id="13" name="TextBox 12">
            <a:extLst>
              <a:ext uri="{FF2B5EF4-FFF2-40B4-BE49-F238E27FC236}">
                <a16:creationId xmlns:a16="http://schemas.microsoft.com/office/drawing/2014/main" xmlns="" id="{7BFBF4F9-313D-49E8-A73B-862A0A0BC4F9}"/>
              </a:ext>
            </a:extLst>
          </p:cNvPr>
          <p:cNvSpPr txBox="1"/>
          <p:nvPr/>
        </p:nvSpPr>
        <p:spPr>
          <a:xfrm>
            <a:off x="6491335" y="5739486"/>
            <a:ext cx="4409732" cy="369332"/>
          </a:xfrm>
          <a:prstGeom prst="rect">
            <a:avLst/>
          </a:prstGeom>
          <a:noFill/>
        </p:spPr>
        <p:txBody>
          <a:bodyPr wrap="square" rtlCol="0">
            <a:spAutoFit/>
          </a:bodyPr>
          <a:lstStyle/>
          <a:p>
            <a:pPr algn="ctr"/>
            <a:r>
              <a:rPr lang="en-US" altLang="ko-KR" b="1" dirty="0">
                <a:solidFill>
                  <a:schemeClr val="accent1"/>
                </a:solidFill>
                <a:cs typeface="Arial" pitchFamily="34" charset="0"/>
              </a:rPr>
              <a:t>E-Learning </a:t>
            </a:r>
            <a:r>
              <a:rPr lang="en-US" altLang="ko-KR" b="1" dirty="0" smtClean="0">
                <a:solidFill>
                  <a:schemeClr val="accent1"/>
                </a:solidFill>
                <a:cs typeface="Arial" pitchFamily="34" charset="0"/>
              </a:rPr>
              <a:t>types</a:t>
            </a:r>
            <a:endParaRPr lang="ko-KR" altLang="en-US" b="1" dirty="0">
              <a:solidFill>
                <a:schemeClr val="accent1"/>
              </a:solidFill>
              <a:cs typeface="Arial" pitchFamily="34" charset="0"/>
            </a:endParaRPr>
          </a:p>
        </p:txBody>
      </p:sp>
      <p:sp>
        <p:nvSpPr>
          <p:cNvPr id="43" name="TextBox 42">
            <a:extLst>
              <a:ext uri="{FF2B5EF4-FFF2-40B4-BE49-F238E27FC236}">
                <a16:creationId xmlns:a16="http://schemas.microsoft.com/office/drawing/2014/main" xmlns="" id="{CD7E11C6-BBF7-4C68-9E52-B8B934809E6F}"/>
              </a:ext>
            </a:extLst>
          </p:cNvPr>
          <p:cNvSpPr txBox="1"/>
          <p:nvPr/>
        </p:nvSpPr>
        <p:spPr>
          <a:xfrm>
            <a:off x="1380680" y="1192309"/>
            <a:ext cx="9221386" cy="707886"/>
          </a:xfrm>
          <a:prstGeom prst="rect">
            <a:avLst/>
          </a:prstGeom>
          <a:solidFill>
            <a:schemeClr val="bg1"/>
          </a:solidFill>
        </p:spPr>
        <p:txBody>
          <a:bodyPr wrap="square" rtlCol="0" anchor="ctr">
            <a:spAutoFit/>
          </a:bodyPr>
          <a:lstStyle/>
          <a:p>
            <a:pPr algn="ctr"/>
            <a:r>
              <a:rPr lang="en-US" altLang="ko-KR" sz="4000" b="1" dirty="0" smtClean="0">
                <a:solidFill>
                  <a:schemeClr val="accent1"/>
                </a:solidFill>
                <a:cs typeface="Arial" pitchFamily="34" charset="0"/>
              </a:rPr>
              <a:t>1.Computer Assisted  Instruction(CAI) </a:t>
            </a:r>
            <a:endParaRPr lang="ko-KR" altLang="en-US" sz="4000" b="1" dirty="0">
              <a:solidFill>
                <a:schemeClr val="accent1"/>
              </a:solidFill>
              <a:cs typeface="Arial" pitchFamily="34" charset="0"/>
            </a:endParaRPr>
          </a:p>
        </p:txBody>
      </p:sp>
    </p:spTree>
    <p:extLst>
      <p:ext uri="{BB962C8B-B14F-4D97-AF65-F5344CB8AC3E}">
        <p14:creationId xmlns:p14="http://schemas.microsoft.com/office/powerpoint/2010/main" val="120557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39E06874-5BF4-42C0-9585-4D92B033E71B}"/>
              </a:ext>
            </a:extLst>
          </p:cNvPr>
          <p:cNvGrpSpPr/>
          <p:nvPr/>
        </p:nvGrpSpPr>
        <p:grpSpPr>
          <a:xfrm>
            <a:off x="5115318" y="4135125"/>
            <a:ext cx="1952636" cy="1951635"/>
            <a:chOff x="4574848" y="1897856"/>
            <a:chExt cx="3028217" cy="3026664"/>
          </a:xfrm>
        </p:grpSpPr>
        <p:sp>
          <p:nvSpPr>
            <p:cNvPr id="4" name="Freeform: Shape 3">
              <a:extLst>
                <a:ext uri="{FF2B5EF4-FFF2-40B4-BE49-F238E27FC236}">
                  <a16:creationId xmlns:a16="http://schemas.microsoft.com/office/drawing/2014/main" xmlns="" id="{6D67BF62-A8A4-4841-BFB0-AF9D616162BD}"/>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lgn="ctr"/>
              <a:endParaRPr lang="en-US" dirty="0"/>
            </a:p>
          </p:txBody>
        </p:sp>
        <p:sp>
          <p:nvSpPr>
            <p:cNvPr id="5" name="Freeform: Shape 4">
              <a:extLst>
                <a:ext uri="{FF2B5EF4-FFF2-40B4-BE49-F238E27FC236}">
                  <a16:creationId xmlns:a16="http://schemas.microsoft.com/office/drawing/2014/main" xmlns="" id="{184C2095-99E3-4871-ADB7-E32129C7C2DB}"/>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pPr algn="ctr"/>
              <a:endParaRPr lang="en-US" dirty="0"/>
            </a:p>
          </p:txBody>
        </p:sp>
      </p:grpSp>
      <p:grpSp>
        <p:nvGrpSpPr>
          <p:cNvPr id="67" name="Group 66">
            <a:extLst>
              <a:ext uri="{FF2B5EF4-FFF2-40B4-BE49-F238E27FC236}">
                <a16:creationId xmlns:a16="http://schemas.microsoft.com/office/drawing/2014/main" xmlns="" id="{5F7B1DF5-FCBF-48F9-963D-6570E25DDE44}"/>
              </a:ext>
            </a:extLst>
          </p:cNvPr>
          <p:cNvGrpSpPr/>
          <p:nvPr/>
        </p:nvGrpSpPr>
        <p:grpSpPr>
          <a:xfrm>
            <a:off x="2643840" y="3538233"/>
            <a:ext cx="1588486" cy="1354527"/>
            <a:chOff x="2203944" y="3086356"/>
            <a:chExt cx="1794618" cy="1530300"/>
          </a:xfrm>
        </p:grpSpPr>
        <p:sp>
          <p:nvSpPr>
            <p:cNvPr id="11" name="Freeform: Shape 10">
              <a:extLst>
                <a:ext uri="{FF2B5EF4-FFF2-40B4-BE49-F238E27FC236}">
                  <a16:creationId xmlns:a16="http://schemas.microsoft.com/office/drawing/2014/main" xmlns="" id="{94E4984F-9B4E-48A0-8373-5676BFA4D60B}"/>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1295710C-96B5-44FA-8F0A-CC36CA0551E7}"/>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90CDE1F1-31AB-4798-AC6C-150E2CBE3AAB}"/>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pPr algn="ctr"/>
              <a:endParaRPr lang="en-US"/>
            </a:p>
          </p:txBody>
        </p:sp>
      </p:grpSp>
      <p:grpSp>
        <p:nvGrpSpPr>
          <p:cNvPr id="66" name="Group 65">
            <a:extLst>
              <a:ext uri="{FF2B5EF4-FFF2-40B4-BE49-F238E27FC236}">
                <a16:creationId xmlns:a16="http://schemas.microsoft.com/office/drawing/2014/main" xmlns="" id="{E7BCFABF-65BF-435A-A192-F7E71C7069D6}"/>
              </a:ext>
            </a:extLst>
          </p:cNvPr>
          <p:cNvGrpSpPr/>
          <p:nvPr/>
        </p:nvGrpSpPr>
        <p:grpSpPr>
          <a:xfrm>
            <a:off x="4410741" y="1733806"/>
            <a:ext cx="1376272" cy="1646389"/>
            <a:chOff x="4200129" y="1047775"/>
            <a:chExt cx="1554866" cy="1860035"/>
          </a:xfrm>
        </p:grpSpPr>
        <p:sp>
          <p:nvSpPr>
            <p:cNvPr id="7" name="Freeform: Shape 6">
              <a:extLst>
                <a:ext uri="{FF2B5EF4-FFF2-40B4-BE49-F238E27FC236}">
                  <a16:creationId xmlns:a16="http://schemas.microsoft.com/office/drawing/2014/main" xmlns="" id="{E17C1D3F-B1C4-4006-B51D-8597ED3D1BB6}"/>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pPr algn="ctr"/>
              <a:endParaRPr lang="en-US"/>
            </a:p>
          </p:txBody>
        </p:sp>
        <p:sp>
          <p:nvSpPr>
            <p:cNvPr id="15" name="Freeform: Shape 14">
              <a:extLst>
                <a:ext uri="{FF2B5EF4-FFF2-40B4-BE49-F238E27FC236}">
                  <a16:creationId xmlns:a16="http://schemas.microsoft.com/office/drawing/2014/main" xmlns="" id="{2572C5B9-05C1-4150-B887-80F74690CB1D}"/>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pPr algn="ctr"/>
              <a:endParaRPr lang="en-US"/>
            </a:p>
          </p:txBody>
        </p:sp>
        <p:sp>
          <p:nvSpPr>
            <p:cNvPr id="19" name="Freeform: Shape 18">
              <a:extLst>
                <a:ext uri="{FF2B5EF4-FFF2-40B4-BE49-F238E27FC236}">
                  <a16:creationId xmlns:a16="http://schemas.microsoft.com/office/drawing/2014/main" xmlns="" id="{C3F6DE8D-2453-4A53-8A34-1CCF7623ABCD}"/>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pPr algn="ctr"/>
              <a:endParaRPr lang="en-US"/>
            </a:p>
          </p:txBody>
        </p:sp>
        <p:sp>
          <p:nvSpPr>
            <p:cNvPr id="20" name="Freeform: Shape 19">
              <a:extLst>
                <a:ext uri="{FF2B5EF4-FFF2-40B4-BE49-F238E27FC236}">
                  <a16:creationId xmlns:a16="http://schemas.microsoft.com/office/drawing/2014/main" xmlns="" id="{30AFF9F9-502B-4A7B-AEAD-34DFF8C839C1}"/>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pPr algn="ctr"/>
              <a:endParaRPr lang="en-US"/>
            </a:p>
          </p:txBody>
        </p:sp>
        <p:sp>
          <p:nvSpPr>
            <p:cNvPr id="23" name="Freeform: Shape 22">
              <a:extLst>
                <a:ext uri="{FF2B5EF4-FFF2-40B4-BE49-F238E27FC236}">
                  <a16:creationId xmlns:a16="http://schemas.microsoft.com/office/drawing/2014/main" xmlns="" id="{2D67DF8B-E719-4046-8471-DB62DE2BA420}"/>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pPr algn="ctr"/>
              <a:endParaRPr lang="en-US"/>
            </a:p>
          </p:txBody>
        </p:sp>
        <p:grpSp>
          <p:nvGrpSpPr>
            <p:cNvPr id="24" name="Graphic 81">
              <a:extLst>
                <a:ext uri="{FF2B5EF4-FFF2-40B4-BE49-F238E27FC236}">
                  <a16:creationId xmlns:a16="http://schemas.microsoft.com/office/drawing/2014/main" xmlns="" id="{18E1E7D9-0ABB-41F2-8995-620BE2B69B0E}"/>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a16="http://schemas.microsoft.com/office/drawing/2014/main" xmlns="" id="{26984A03-F675-45E0-9540-290CF7FAD11F}"/>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pPr algn="ctr"/>
                <a:endParaRPr lang="en-US"/>
              </a:p>
            </p:txBody>
          </p:sp>
          <p:sp>
            <p:nvSpPr>
              <p:cNvPr id="29" name="Freeform: Shape 28">
                <a:extLst>
                  <a:ext uri="{FF2B5EF4-FFF2-40B4-BE49-F238E27FC236}">
                    <a16:creationId xmlns:a16="http://schemas.microsoft.com/office/drawing/2014/main" xmlns="" id="{0E38F644-785D-4E93-A1FD-C047733FE2EA}"/>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pPr algn="ctr"/>
                <a:endParaRPr lang="en-US"/>
              </a:p>
            </p:txBody>
          </p:sp>
        </p:grpSp>
      </p:grpSp>
      <p:grpSp>
        <p:nvGrpSpPr>
          <p:cNvPr id="65" name="Group 64">
            <a:extLst>
              <a:ext uri="{FF2B5EF4-FFF2-40B4-BE49-F238E27FC236}">
                <a16:creationId xmlns:a16="http://schemas.microsoft.com/office/drawing/2014/main" xmlns="" id="{74019515-C708-4224-96AF-FB25D0CFC55C}"/>
              </a:ext>
            </a:extLst>
          </p:cNvPr>
          <p:cNvGrpSpPr/>
          <p:nvPr/>
        </p:nvGrpSpPr>
        <p:grpSpPr>
          <a:xfrm>
            <a:off x="6502757" y="1750885"/>
            <a:ext cx="1579169" cy="1635670"/>
            <a:chOff x="6563619" y="1067070"/>
            <a:chExt cx="1784092" cy="1847925"/>
          </a:xfrm>
        </p:grpSpPr>
        <p:sp>
          <p:nvSpPr>
            <p:cNvPr id="8" name="Freeform: Shape 7">
              <a:extLst>
                <a:ext uri="{FF2B5EF4-FFF2-40B4-BE49-F238E27FC236}">
                  <a16:creationId xmlns:a16="http://schemas.microsoft.com/office/drawing/2014/main" xmlns=""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pPr algn="ctr"/>
              <a:endParaRPr lang="en-US"/>
            </a:p>
          </p:txBody>
        </p:sp>
        <p:sp>
          <p:nvSpPr>
            <p:cNvPr id="16" name="Freeform: Shape 15">
              <a:extLst>
                <a:ext uri="{FF2B5EF4-FFF2-40B4-BE49-F238E27FC236}">
                  <a16:creationId xmlns:a16="http://schemas.microsoft.com/office/drawing/2014/main" xmlns=""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pPr algn="ctr"/>
              <a:endParaRPr lang="en-US" dirty="0"/>
            </a:p>
          </p:txBody>
        </p:sp>
        <p:sp>
          <p:nvSpPr>
            <p:cNvPr id="26" name="Freeform: Shape 25">
              <a:extLst>
                <a:ext uri="{FF2B5EF4-FFF2-40B4-BE49-F238E27FC236}">
                  <a16:creationId xmlns:a16="http://schemas.microsoft.com/office/drawing/2014/main" xmlns=""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pPr algn="ctr"/>
              <a:endParaRPr lang="en-US"/>
            </a:p>
          </p:txBody>
        </p:sp>
      </p:grpSp>
      <p:grpSp>
        <p:nvGrpSpPr>
          <p:cNvPr id="64" name="Group 63">
            <a:extLst>
              <a:ext uri="{FF2B5EF4-FFF2-40B4-BE49-F238E27FC236}">
                <a16:creationId xmlns:a16="http://schemas.microsoft.com/office/drawing/2014/main" xmlns="" id="{25EDCDF3-BEDA-4FE9-A810-59C545523737}"/>
              </a:ext>
            </a:extLst>
          </p:cNvPr>
          <p:cNvGrpSpPr/>
          <p:nvPr/>
        </p:nvGrpSpPr>
        <p:grpSpPr>
          <a:xfrm>
            <a:off x="7946663" y="3655474"/>
            <a:ext cx="1571701" cy="1274220"/>
            <a:chOff x="8213001" y="3218811"/>
            <a:chExt cx="1775655" cy="1439571"/>
          </a:xfrm>
        </p:grpSpPr>
        <p:sp>
          <p:nvSpPr>
            <p:cNvPr id="10" name="Freeform: Shape 9">
              <a:extLst>
                <a:ext uri="{FF2B5EF4-FFF2-40B4-BE49-F238E27FC236}">
                  <a16:creationId xmlns:a16="http://schemas.microsoft.com/office/drawing/2014/main" xmlns="" id="{0F8E2EF2-2725-4D95-89B5-65A07C3DC3F9}"/>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AC690DDE-8401-40A7-A9CE-182DED15F724}"/>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pPr algn="ctr"/>
              <a:endParaRPr lang="en-US"/>
            </a:p>
          </p:txBody>
        </p:sp>
        <p:sp>
          <p:nvSpPr>
            <p:cNvPr id="17" name="Freeform: Shape 16">
              <a:extLst>
                <a:ext uri="{FF2B5EF4-FFF2-40B4-BE49-F238E27FC236}">
                  <a16:creationId xmlns:a16="http://schemas.microsoft.com/office/drawing/2014/main" xmlns="" id="{97976074-0864-4378-801A-5B1E9DDE55ED}"/>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pPr algn="ctr"/>
              <a:endParaRPr lang="en-US"/>
            </a:p>
          </p:txBody>
        </p:sp>
        <p:sp>
          <p:nvSpPr>
            <p:cNvPr id="18" name="Freeform: Shape 17">
              <a:extLst>
                <a:ext uri="{FF2B5EF4-FFF2-40B4-BE49-F238E27FC236}">
                  <a16:creationId xmlns:a16="http://schemas.microsoft.com/office/drawing/2014/main" xmlns="" id="{1B89BF4B-C73E-484E-932D-F040988EB6E7}"/>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pPr algn="ctr"/>
              <a:endParaRPr lang="en-US"/>
            </a:p>
          </p:txBody>
        </p:sp>
        <p:sp>
          <p:nvSpPr>
            <p:cNvPr id="21" name="Freeform: Shape 20">
              <a:extLst>
                <a:ext uri="{FF2B5EF4-FFF2-40B4-BE49-F238E27FC236}">
                  <a16:creationId xmlns:a16="http://schemas.microsoft.com/office/drawing/2014/main" xmlns="" id="{1A9CA57F-1640-4549-97DA-7A83E3DA6497}"/>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pPr algn="ctr"/>
              <a:endParaRPr lang="en-US"/>
            </a:p>
          </p:txBody>
        </p:sp>
        <p:sp>
          <p:nvSpPr>
            <p:cNvPr id="22" name="Freeform: Shape 21">
              <a:extLst>
                <a:ext uri="{FF2B5EF4-FFF2-40B4-BE49-F238E27FC236}">
                  <a16:creationId xmlns:a16="http://schemas.microsoft.com/office/drawing/2014/main" xmlns="" id="{37B1C00E-8A7A-49A2-B226-74278DF426A6}"/>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pPr algn="ctr"/>
              <a:endParaRPr lang="en-US"/>
            </a:p>
          </p:txBody>
        </p:sp>
        <p:sp>
          <p:nvSpPr>
            <p:cNvPr id="25" name="Freeform: Shape 24">
              <a:extLst>
                <a:ext uri="{FF2B5EF4-FFF2-40B4-BE49-F238E27FC236}">
                  <a16:creationId xmlns:a16="http://schemas.microsoft.com/office/drawing/2014/main" xmlns="" id="{4D189537-6005-4510-A25A-AB92E0EC3268}"/>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pPr algn="ctr"/>
              <a:endParaRPr lang="en-US"/>
            </a:p>
          </p:txBody>
        </p:sp>
        <p:sp>
          <p:nvSpPr>
            <p:cNvPr id="27" name="Freeform: Shape 26">
              <a:extLst>
                <a:ext uri="{FF2B5EF4-FFF2-40B4-BE49-F238E27FC236}">
                  <a16:creationId xmlns:a16="http://schemas.microsoft.com/office/drawing/2014/main" xmlns="" id="{0E0D688D-5AA7-4707-9C2A-4923F092873D}"/>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pPr algn="ctr"/>
              <a:endParaRPr lang="en-US"/>
            </a:p>
          </p:txBody>
        </p:sp>
      </p:grpSp>
      <p:grpSp>
        <p:nvGrpSpPr>
          <p:cNvPr id="31" name="Group 30">
            <a:extLst>
              <a:ext uri="{FF2B5EF4-FFF2-40B4-BE49-F238E27FC236}">
                <a16:creationId xmlns:a16="http://schemas.microsoft.com/office/drawing/2014/main" xmlns="" id="{A7AA5E64-02E2-4AA1-B902-9E988F77BC13}"/>
              </a:ext>
            </a:extLst>
          </p:cNvPr>
          <p:cNvGrpSpPr/>
          <p:nvPr/>
        </p:nvGrpSpPr>
        <p:grpSpPr>
          <a:xfrm>
            <a:off x="6550351" y="5195649"/>
            <a:ext cx="1183662" cy="1040677"/>
            <a:chOff x="3983887" y="4061275"/>
            <a:chExt cx="2122406" cy="1866023"/>
          </a:xfrm>
        </p:grpSpPr>
        <p:grpSp>
          <p:nvGrpSpPr>
            <p:cNvPr id="32" name="Group 31">
              <a:extLst>
                <a:ext uri="{FF2B5EF4-FFF2-40B4-BE49-F238E27FC236}">
                  <a16:creationId xmlns:a16="http://schemas.microsoft.com/office/drawing/2014/main" xmlns="" id="{E1DCE355-5649-42D3-BFF3-D0F1E088744C}"/>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45" name="Freeform 15">
                <a:extLst>
                  <a:ext uri="{FF2B5EF4-FFF2-40B4-BE49-F238E27FC236}">
                    <a16:creationId xmlns:a16="http://schemas.microsoft.com/office/drawing/2014/main" xmlns="" id="{1BEDB18F-DDF7-4B9A-8445-979C9B5F9A12}"/>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6" name="Rectangle 22">
                <a:extLst>
                  <a:ext uri="{FF2B5EF4-FFF2-40B4-BE49-F238E27FC236}">
                    <a16:creationId xmlns:a16="http://schemas.microsoft.com/office/drawing/2014/main" xmlns="" id="{E8AF515F-0B06-4EB6-A018-9552EC766A80}"/>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a16="http://schemas.microsoft.com/office/drawing/2014/main" xmlns="" id="{96BB20D4-E943-4DC8-93A3-2A63630AD0E8}"/>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43" name="Freeform 18">
                <a:extLst>
                  <a:ext uri="{FF2B5EF4-FFF2-40B4-BE49-F238E27FC236}">
                    <a16:creationId xmlns:a16="http://schemas.microsoft.com/office/drawing/2014/main" xmlns="" id="{0729A277-C157-4CDE-AB35-79AEA895D62C}"/>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Freeform 19">
                <a:extLst>
                  <a:ext uri="{FF2B5EF4-FFF2-40B4-BE49-F238E27FC236}">
                    <a16:creationId xmlns:a16="http://schemas.microsoft.com/office/drawing/2014/main" xmlns="" id="{4570ECAC-6998-440B-A0AF-3B4FD2D2663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4" name="Group 33">
              <a:extLst>
                <a:ext uri="{FF2B5EF4-FFF2-40B4-BE49-F238E27FC236}">
                  <a16:creationId xmlns:a16="http://schemas.microsoft.com/office/drawing/2014/main" xmlns="" id="{BA4673FE-67FB-44C3-B947-EAFC5A074079}"/>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41" name="Freeform 21">
                <a:extLst>
                  <a:ext uri="{FF2B5EF4-FFF2-40B4-BE49-F238E27FC236}">
                    <a16:creationId xmlns:a16="http://schemas.microsoft.com/office/drawing/2014/main" xmlns="" id="{C89734AB-754E-487F-8F26-66531529906F}"/>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22">
                <a:extLst>
                  <a:ext uri="{FF2B5EF4-FFF2-40B4-BE49-F238E27FC236}">
                    <a16:creationId xmlns:a16="http://schemas.microsoft.com/office/drawing/2014/main" xmlns="" id="{DE4C46FB-6130-4BA1-A012-21EA2F77E175}"/>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5" name="Group 34">
              <a:extLst>
                <a:ext uri="{FF2B5EF4-FFF2-40B4-BE49-F238E27FC236}">
                  <a16:creationId xmlns:a16="http://schemas.microsoft.com/office/drawing/2014/main" xmlns="" id="{6C55CF94-609E-46D9-8671-FB61DC312F48}"/>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39" name="Freeform 24">
                <a:extLst>
                  <a:ext uri="{FF2B5EF4-FFF2-40B4-BE49-F238E27FC236}">
                    <a16:creationId xmlns:a16="http://schemas.microsoft.com/office/drawing/2014/main" xmlns="" id="{22E8AFE3-AFB3-4B3D-A743-59B1C4875B2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 name="Rectangle 22">
                <a:extLst>
                  <a:ext uri="{FF2B5EF4-FFF2-40B4-BE49-F238E27FC236}">
                    <a16:creationId xmlns:a16="http://schemas.microsoft.com/office/drawing/2014/main" xmlns="" id="{5B0811FE-4805-4A5A-AD04-4503AB50EBB1}"/>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6" name="Group 35">
              <a:extLst>
                <a:ext uri="{FF2B5EF4-FFF2-40B4-BE49-F238E27FC236}">
                  <a16:creationId xmlns:a16="http://schemas.microsoft.com/office/drawing/2014/main" xmlns="" id="{734E0143-7A24-458C-8DE3-31D4E06A5A7B}"/>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37" name="Freeform 27">
                <a:extLst>
                  <a:ext uri="{FF2B5EF4-FFF2-40B4-BE49-F238E27FC236}">
                    <a16:creationId xmlns:a16="http://schemas.microsoft.com/office/drawing/2014/main" xmlns="" id="{738508CA-62D3-4692-A200-946D4D7BC72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 name="Freeform 28">
                <a:extLst>
                  <a:ext uri="{FF2B5EF4-FFF2-40B4-BE49-F238E27FC236}">
                    <a16:creationId xmlns:a16="http://schemas.microsoft.com/office/drawing/2014/main" xmlns="" id="{04ABB0DD-5650-4FF8-A533-5B6E9B90706E}"/>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68" name="Graphic 29">
            <a:extLst>
              <a:ext uri="{FF2B5EF4-FFF2-40B4-BE49-F238E27FC236}">
                <a16:creationId xmlns:a16="http://schemas.microsoft.com/office/drawing/2014/main" xmlns="" id="{20AA5538-38A7-4712-B484-A872F250C80B}"/>
              </a:ext>
            </a:extLst>
          </p:cNvPr>
          <p:cNvGrpSpPr/>
          <p:nvPr/>
        </p:nvGrpSpPr>
        <p:grpSpPr>
          <a:xfrm>
            <a:off x="3787989" y="2889247"/>
            <a:ext cx="4608138" cy="2206654"/>
            <a:chOff x="3496565" y="2353154"/>
            <a:chExt cx="5206119" cy="2493004"/>
          </a:xfrm>
        </p:grpSpPr>
        <p:sp>
          <p:nvSpPr>
            <p:cNvPr id="69" name="Freeform: Shape 68">
              <a:extLst>
                <a:ext uri="{FF2B5EF4-FFF2-40B4-BE49-F238E27FC236}">
                  <a16:creationId xmlns:a16="http://schemas.microsoft.com/office/drawing/2014/main" xmlns="" id="{BCC85C12-5B30-432A-888D-6C286BD23C80}"/>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pPr algn="ctr"/>
              <a:endParaRPr lang="en-US"/>
            </a:p>
          </p:txBody>
        </p:sp>
        <p:sp>
          <p:nvSpPr>
            <p:cNvPr id="70" name="Freeform: Shape 69">
              <a:extLst>
                <a:ext uri="{FF2B5EF4-FFF2-40B4-BE49-F238E27FC236}">
                  <a16:creationId xmlns:a16="http://schemas.microsoft.com/office/drawing/2014/main" xmlns="" id="{4D330C05-BE98-4B4C-AA05-3336FD9D3943}"/>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pPr algn="ctr"/>
              <a:endParaRPr lang="en-US"/>
            </a:p>
          </p:txBody>
        </p:sp>
        <p:sp>
          <p:nvSpPr>
            <p:cNvPr id="71" name="Freeform: Shape 70">
              <a:extLst>
                <a:ext uri="{FF2B5EF4-FFF2-40B4-BE49-F238E27FC236}">
                  <a16:creationId xmlns:a16="http://schemas.microsoft.com/office/drawing/2014/main" xmlns="" id="{6096667A-546D-41E3-B5E2-BFB15EB8354F}"/>
                </a:ext>
              </a:extLst>
            </p:cNvPr>
            <p:cNvSpPr/>
            <p:nvPr/>
          </p:nvSpPr>
          <p:spPr>
            <a:xfrm>
              <a:off x="3496316" y="3196558"/>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pPr algn="ctr"/>
              <a:endParaRPr lang="en-US"/>
            </a:p>
          </p:txBody>
        </p:sp>
        <p:sp>
          <p:nvSpPr>
            <p:cNvPr id="72" name="Freeform: Shape 71">
              <a:extLst>
                <a:ext uri="{FF2B5EF4-FFF2-40B4-BE49-F238E27FC236}">
                  <a16:creationId xmlns:a16="http://schemas.microsoft.com/office/drawing/2014/main" xmlns="" id="{77F111DB-0E4F-41BF-A742-A7113FF8B2FF}"/>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pPr algn="ctr"/>
              <a:endParaRPr lang="en-US"/>
            </a:p>
          </p:txBody>
        </p:sp>
      </p:grpSp>
      <p:sp>
        <p:nvSpPr>
          <p:cNvPr id="73" name="Trapezoid 24">
            <a:extLst>
              <a:ext uri="{FF2B5EF4-FFF2-40B4-BE49-F238E27FC236}">
                <a16:creationId xmlns:a16="http://schemas.microsoft.com/office/drawing/2014/main" xmlns="" id="{4D1F2B70-3483-43EB-A5B9-48B6586978F0}"/>
              </a:ext>
            </a:extLst>
          </p:cNvPr>
          <p:cNvSpPr>
            <a:spLocks noChangeAspect="1"/>
          </p:cNvSpPr>
          <p:nvPr/>
        </p:nvSpPr>
        <p:spPr>
          <a:xfrm rot="8369018">
            <a:off x="4215200" y="4240285"/>
            <a:ext cx="410470" cy="414380"/>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21">
            <a:extLst>
              <a:ext uri="{FF2B5EF4-FFF2-40B4-BE49-F238E27FC236}">
                <a16:creationId xmlns:a16="http://schemas.microsoft.com/office/drawing/2014/main" xmlns="" id="{7A53E0E9-E754-4A2A-8AC6-60E1EBD722C2}"/>
              </a:ext>
            </a:extLst>
          </p:cNvPr>
          <p:cNvSpPr>
            <a:spLocks noChangeAspect="1"/>
          </p:cNvSpPr>
          <p:nvPr/>
        </p:nvSpPr>
        <p:spPr>
          <a:xfrm>
            <a:off x="5181842" y="3344945"/>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Freeform: Shape 74">
            <a:extLst>
              <a:ext uri="{FF2B5EF4-FFF2-40B4-BE49-F238E27FC236}">
                <a16:creationId xmlns:a16="http://schemas.microsoft.com/office/drawing/2014/main" xmlns=""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6" name="Frame 1">
            <a:extLst>
              <a:ext uri="{FF2B5EF4-FFF2-40B4-BE49-F238E27FC236}">
                <a16:creationId xmlns:a16="http://schemas.microsoft.com/office/drawing/2014/main" xmlns="" id="{2873BB4A-2BC0-4838-933B-88BDAD00D332}"/>
              </a:ext>
            </a:extLst>
          </p:cNvPr>
          <p:cNvSpPr/>
          <p:nvPr/>
        </p:nvSpPr>
        <p:spPr>
          <a:xfrm>
            <a:off x="6672946" y="3310564"/>
            <a:ext cx="298742" cy="40363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8" name="TextBox 77">
            <a:extLst>
              <a:ext uri="{FF2B5EF4-FFF2-40B4-BE49-F238E27FC236}">
                <a16:creationId xmlns:a16="http://schemas.microsoft.com/office/drawing/2014/main" xmlns="" id="{B3C86448-D2FC-424C-B51A-6241BECE9AEC}"/>
              </a:ext>
            </a:extLst>
          </p:cNvPr>
          <p:cNvSpPr txBox="1"/>
          <p:nvPr/>
        </p:nvSpPr>
        <p:spPr>
          <a:xfrm>
            <a:off x="260219" y="4884806"/>
            <a:ext cx="2964087" cy="830997"/>
          </a:xfrm>
          <a:prstGeom prst="rect">
            <a:avLst/>
          </a:prstGeom>
          <a:noFill/>
        </p:spPr>
        <p:txBody>
          <a:bodyPr wrap="square" rtlCol="0">
            <a:spAutoFit/>
          </a:bodyPr>
          <a:lstStyle/>
          <a:p>
            <a:pPr algn="ctr"/>
            <a:r>
              <a:rPr lang="mn-MN" sz="1200" dirty="0"/>
              <a:t>Хэрэв үгүй ​​бол оюутан хүссэн сургалтын зорилгодоо хүрэх хүртэл үйл явцыг давтаж болно.</a:t>
            </a:r>
            <a:endParaRPr lang="en-US" sz="1200" dirty="0"/>
          </a:p>
          <a:p>
            <a:pPr algn="ct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87" name="TextBox 86">
            <a:extLst>
              <a:ext uri="{FF2B5EF4-FFF2-40B4-BE49-F238E27FC236}">
                <a16:creationId xmlns:a16="http://schemas.microsoft.com/office/drawing/2014/main" xmlns="" id="{AF91D073-E2F7-40C8-B1C2-22F8A94AD0FB}"/>
              </a:ext>
            </a:extLst>
          </p:cNvPr>
          <p:cNvSpPr txBox="1"/>
          <p:nvPr/>
        </p:nvSpPr>
        <p:spPr>
          <a:xfrm>
            <a:off x="670129" y="1042286"/>
            <a:ext cx="3194549" cy="2123658"/>
          </a:xfrm>
          <a:prstGeom prst="rect">
            <a:avLst/>
          </a:prstGeom>
          <a:noFill/>
        </p:spPr>
        <p:txBody>
          <a:bodyPr wrap="square" rtlCol="0">
            <a:spAutoFit/>
          </a:bodyPr>
          <a:lstStyle/>
          <a:p>
            <a:pPr algn="ctr"/>
            <a:r>
              <a:rPr lang="mn-MN" altLang="ko-KR" sz="1200" dirty="0">
                <a:solidFill>
                  <a:schemeClr val="accent3"/>
                </a:solidFill>
                <a:cs typeface="Arial" pitchFamily="34" charset="0"/>
              </a:rPr>
              <a:t>Компьютерийн удирдлагатай сургалт </a:t>
            </a:r>
            <a:r>
              <a:rPr lang="mn-MN" sz="1200" dirty="0"/>
              <a:t>нь мэдээллийн сангаар дамжуулан ажилладаг. Эдгээр мэдээллийн санд оюутны сурах ёстой хэсэг мэдээлэл, эрэмбэ тогтоосон олон параметрийн хамт оюутан бүрийн хүсэл сонирхлын дагуу системийг хувь хүн болгон өөрчлөх боломжийг олгодог. Оюутан ба компьютер хоёр талын харилцааны үр дүнд сурагч сурах зорилгодоо хүрсэн түвшинд хүрсэн эсэхийг тодорхойлох боломжтой.</a:t>
            </a:r>
            <a:endParaRPr lang="en-US" altLang="ko-KR" sz="1200" dirty="0">
              <a:solidFill>
                <a:schemeClr val="tx1">
                  <a:lumMod val="75000"/>
                  <a:lumOff val="25000"/>
                </a:schemeClr>
              </a:solidFill>
              <a:cs typeface="Arial" pitchFamily="34" charset="0"/>
            </a:endParaRPr>
          </a:p>
        </p:txBody>
      </p:sp>
      <p:sp>
        <p:nvSpPr>
          <p:cNvPr id="90" name="TextBox 89">
            <a:extLst>
              <a:ext uri="{FF2B5EF4-FFF2-40B4-BE49-F238E27FC236}">
                <a16:creationId xmlns:a16="http://schemas.microsoft.com/office/drawing/2014/main" xmlns="" id="{C0A4E9EA-111B-4E0E-A344-F9705CBDE1B9}"/>
              </a:ext>
            </a:extLst>
          </p:cNvPr>
          <p:cNvSpPr txBox="1"/>
          <p:nvPr/>
        </p:nvSpPr>
        <p:spPr>
          <a:xfrm>
            <a:off x="8271053" y="2237765"/>
            <a:ext cx="2964087" cy="1015664"/>
          </a:xfrm>
          <a:prstGeom prst="rect">
            <a:avLst/>
          </a:prstGeom>
          <a:noFill/>
        </p:spPr>
        <p:txBody>
          <a:bodyPr wrap="square" rtlCol="0">
            <a:spAutoFit/>
          </a:bodyPr>
          <a:lstStyle/>
          <a:p>
            <a:pPr algn="ctr"/>
            <a:r>
              <a:rPr lang="en-US" sz="1200" dirty="0"/>
              <a:t>CML </a:t>
            </a:r>
            <a:r>
              <a:rPr lang="mn-MN" sz="1200" dirty="0"/>
              <a:t>нь багш нарт урт хугацааны чиг хандлагыг харж, олон мэдээллийг ая тухтай хянахад тусалдаг бөгөөд эцэст нь илүү сайн хичээлийн төлөвлөгөө, товч танилцуулга хийхэд тусалдаг.</a:t>
            </a:r>
            <a:endParaRPr lang="en-US" sz="1200" dirty="0"/>
          </a:p>
        </p:txBody>
      </p:sp>
      <p:sp>
        <p:nvSpPr>
          <p:cNvPr id="94" name="Text Placeholder 93">
            <a:extLst>
              <a:ext uri="{FF2B5EF4-FFF2-40B4-BE49-F238E27FC236}">
                <a16:creationId xmlns:a16="http://schemas.microsoft.com/office/drawing/2014/main" xmlns="" id="{42B914B6-8267-471E-9E56-DD7F4CC1F296}"/>
              </a:ext>
            </a:extLst>
          </p:cNvPr>
          <p:cNvSpPr>
            <a:spLocks noGrp="1"/>
          </p:cNvSpPr>
          <p:nvPr>
            <p:ph type="body" sz="quarter" idx="10"/>
          </p:nvPr>
        </p:nvSpPr>
        <p:spPr>
          <a:xfrm>
            <a:off x="399061" y="238230"/>
            <a:ext cx="11573197" cy="724247"/>
          </a:xfrm>
        </p:spPr>
        <p:txBody>
          <a:bodyPr/>
          <a:lstStyle/>
          <a:p>
            <a:r>
              <a:rPr lang="en-US" sz="4400" b="1" dirty="0">
                <a:solidFill>
                  <a:schemeClr val="tx1"/>
                </a:solidFill>
              </a:rPr>
              <a:t>2.Computer Managed Learning (CML</a:t>
            </a:r>
            <a:r>
              <a:rPr lang="en-US" sz="4400" b="1" dirty="0" smtClean="0">
                <a:solidFill>
                  <a:schemeClr val="tx1"/>
                </a:solidFill>
              </a:rPr>
              <a:t>)</a:t>
            </a:r>
            <a:endParaRPr lang="en-US" sz="4400" dirty="0">
              <a:solidFill>
                <a:schemeClr val="tx1"/>
              </a:solidFill>
            </a:endParaRPr>
          </a:p>
        </p:txBody>
      </p:sp>
      <p:grpSp>
        <p:nvGrpSpPr>
          <p:cNvPr id="92" name="Graphic 3">
            <a:extLst>
              <a:ext uri="{FF2B5EF4-FFF2-40B4-BE49-F238E27FC236}">
                <a16:creationId xmlns:a16="http://schemas.microsoft.com/office/drawing/2014/main" xmlns="" id="{178D6B85-C916-4CA7-B4A3-B6528BEBD1E3}"/>
              </a:ext>
            </a:extLst>
          </p:cNvPr>
          <p:cNvGrpSpPr/>
          <p:nvPr/>
        </p:nvGrpSpPr>
        <p:grpSpPr>
          <a:xfrm rot="294171">
            <a:off x="5592267" y="5285235"/>
            <a:ext cx="3319894" cy="1207409"/>
            <a:chOff x="0" y="1211951"/>
            <a:chExt cx="12192000" cy="4434097"/>
          </a:xfrm>
        </p:grpSpPr>
        <p:sp>
          <p:nvSpPr>
            <p:cNvPr id="93" name="Freeform: Shape 92">
              <a:extLst>
                <a:ext uri="{FF2B5EF4-FFF2-40B4-BE49-F238E27FC236}">
                  <a16:creationId xmlns:a16="http://schemas.microsoft.com/office/drawing/2014/main" xmlns="" id="{55576BDC-37CD-4B71-9695-794ADA5BC520}"/>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pPr algn="ctr"/>
              <a:endParaRPr lang="en-US"/>
            </a:p>
          </p:txBody>
        </p:sp>
        <p:sp>
          <p:nvSpPr>
            <p:cNvPr id="95" name="Freeform: Shape 94">
              <a:extLst>
                <a:ext uri="{FF2B5EF4-FFF2-40B4-BE49-F238E27FC236}">
                  <a16:creationId xmlns:a16="http://schemas.microsoft.com/office/drawing/2014/main" xmlns="" id="{07323300-603A-4FD9-A576-8486FE8C532B}"/>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pPr algn="ctr"/>
              <a:endParaRPr lang="en-US"/>
            </a:p>
          </p:txBody>
        </p:sp>
        <p:sp>
          <p:nvSpPr>
            <p:cNvPr id="96" name="Freeform: Shape 95">
              <a:extLst>
                <a:ext uri="{FF2B5EF4-FFF2-40B4-BE49-F238E27FC236}">
                  <a16:creationId xmlns:a16="http://schemas.microsoft.com/office/drawing/2014/main" xmlns="" id="{C5AEC57D-0A48-4033-996F-1270FD50CFFA}"/>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pPr algn="ctr"/>
              <a:endParaRPr lang="en-US"/>
            </a:p>
          </p:txBody>
        </p:sp>
        <p:sp>
          <p:nvSpPr>
            <p:cNvPr id="97" name="Freeform: Shape 96">
              <a:extLst>
                <a:ext uri="{FF2B5EF4-FFF2-40B4-BE49-F238E27FC236}">
                  <a16:creationId xmlns:a16="http://schemas.microsoft.com/office/drawing/2014/main" xmlns="" id="{D4D792BF-842B-4507-A63A-79FE9C95ABB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pPr algn="ctr"/>
              <a:endParaRPr lang="en-US"/>
            </a:p>
          </p:txBody>
        </p:sp>
        <p:sp>
          <p:nvSpPr>
            <p:cNvPr id="98" name="Freeform: Shape 97">
              <a:extLst>
                <a:ext uri="{FF2B5EF4-FFF2-40B4-BE49-F238E27FC236}">
                  <a16:creationId xmlns:a16="http://schemas.microsoft.com/office/drawing/2014/main" xmlns="" id="{4B97A44D-873A-4497-BA0F-F5C06A19A9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pPr algn="ctr"/>
              <a:endParaRPr lang="en-US"/>
            </a:p>
          </p:txBody>
        </p:sp>
        <p:sp>
          <p:nvSpPr>
            <p:cNvPr id="99" name="Freeform: Shape 98">
              <a:extLst>
                <a:ext uri="{FF2B5EF4-FFF2-40B4-BE49-F238E27FC236}">
                  <a16:creationId xmlns:a16="http://schemas.microsoft.com/office/drawing/2014/main" xmlns="" id="{37CC6A37-9EBD-4049-B3DF-E5147DFA4BE4}"/>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pPr algn="ctr"/>
              <a:endParaRPr lang="en-US" dirty="0"/>
            </a:p>
          </p:txBody>
        </p:sp>
        <p:sp>
          <p:nvSpPr>
            <p:cNvPr id="100" name="Freeform: Shape 99">
              <a:extLst>
                <a:ext uri="{FF2B5EF4-FFF2-40B4-BE49-F238E27FC236}">
                  <a16:creationId xmlns:a16="http://schemas.microsoft.com/office/drawing/2014/main" xmlns="" id="{674A1B26-E37E-4694-AB5E-441DECF625FC}"/>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pPr algn="ctr"/>
              <a:endParaRPr lang="en-US"/>
            </a:p>
          </p:txBody>
        </p:sp>
        <p:sp>
          <p:nvSpPr>
            <p:cNvPr id="101" name="Freeform: Shape 100">
              <a:extLst>
                <a:ext uri="{FF2B5EF4-FFF2-40B4-BE49-F238E27FC236}">
                  <a16:creationId xmlns:a16="http://schemas.microsoft.com/office/drawing/2014/main" xmlns="" id="{0505D092-209C-4DA3-9979-DC5576F5D12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pPr algn="ctr"/>
              <a:endParaRPr lang="en-US"/>
            </a:p>
          </p:txBody>
        </p:sp>
        <p:sp>
          <p:nvSpPr>
            <p:cNvPr id="102" name="Freeform: Shape 101">
              <a:extLst>
                <a:ext uri="{FF2B5EF4-FFF2-40B4-BE49-F238E27FC236}">
                  <a16:creationId xmlns:a16="http://schemas.microsoft.com/office/drawing/2014/main" xmlns="" id="{524A1E32-00B2-4B20-934A-273F4EFCB731}"/>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pPr algn="ctr"/>
              <a:endParaRPr lang="en-US"/>
            </a:p>
          </p:txBody>
        </p:sp>
        <p:sp>
          <p:nvSpPr>
            <p:cNvPr id="103" name="Freeform: Shape 102">
              <a:extLst>
                <a:ext uri="{FF2B5EF4-FFF2-40B4-BE49-F238E27FC236}">
                  <a16:creationId xmlns:a16="http://schemas.microsoft.com/office/drawing/2014/main" xmlns="" id="{09A4037C-AF9A-4191-846E-AF05B36E2A31}"/>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pPr algn="ctr"/>
              <a:endParaRPr lang="en-US"/>
            </a:p>
          </p:txBody>
        </p:sp>
      </p:grpSp>
      <p:grpSp>
        <p:nvGrpSpPr>
          <p:cNvPr id="47" name="Group 46">
            <a:extLst>
              <a:ext uri="{FF2B5EF4-FFF2-40B4-BE49-F238E27FC236}">
                <a16:creationId xmlns:a16="http://schemas.microsoft.com/office/drawing/2014/main" xmlns="" id="{9B1DEA87-5A5F-4FFA-8934-9C26E8902D12}"/>
              </a:ext>
            </a:extLst>
          </p:cNvPr>
          <p:cNvGrpSpPr/>
          <p:nvPr/>
        </p:nvGrpSpPr>
        <p:grpSpPr>
          <a:xfrm flipH="1">
            <a:off x="4443686" y="5195649"/>
            <a:ext cx="1183662" cy="1040677"/>
            <a:chOff x="3983887" y="4061275"/>
            <a:chExt cx="2122406" cy="1866023"/>
          </a:xfrm>
        </p:grpSpPr>
        <p:grpSp>
          <p:nvGrpSpPr>
            <p:cNvPr id="48" name="Group 47">
              <a:extLst>
                <a:ext uri="{FF2B5EF4-FFF2-40B4-BE49-F238E27FC236}">
                  <a16:creationId xmlns:a16="http://schemas.microsoft.com/office/drawing/2014/main" xmlns="" id="{7782A974-77A5-4765-BF6E-FFE22E7B5C69}"/>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1" name="Freeform 15">
                <a:extLst>
                  <a:ext uri="{FF2B5EF4-FFF2-40B4-BE49-F238E27FC236}">
                    <a16:creationId xmlns:a16="http://schemas.microsoft.com/office/drawing/2014/main" xmlns="" id="{9E81A0D9-3256-4ECD-BCB8-63635DE1C277}"/>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2" name="Rectangle 22">
                <a:extLst>
                  <a:ext uri="{FF2B5EF4-FFF2-40B4-BE49-F238E27FC236}">
                    <a16:creationId xmlns:a16="http://schemas.microsoft.com/office/drawing/2014/main" xmlns="" id="{169C667E-41BB-4D4C-B430-4DB878F4F2ED}"/>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9" name="Group 48">
              <a:extLst>
                <a:ext uri="{FF2B5EF4-FFF2-40B4-BE49-F238E27FC236}">
                  <a16:creationId xmlns:a16="http://schemas.microsoft.com/office/drawing/2014/main" xmlns="" id="{E281F405-2EE9-40BC-95BD-D8D982D4C430}"/>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59" name="Freeform 18">
                <a:extLst>
                  <a:ext uri="{FF2B5EF4-FFF2-40B4-BE49-F238E27FC236}">
                    <a16:creationId xmlns:a16="http://schemas.microsoft.com/office/drawing/2014/main" xmlns="" id="{E730ABE9-6B4A-4770-9A61-36F22B8B0D6E}"/>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Freeform 19">
                <a:extLst>
                  <a:ext uri="{FF2B5EF4-FFF2-40B4-BE49-F238E27FC236}">
                    <a16:creationId xmlns:a16="http://schemas.microsoft.com/office/drawing/2014/main" xmlns="" id="{A332EC7E-8242-416D-8522-3C9AD4C2D40D}"/>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0" name="Group 49">
              <a:extLst>
                <a:ext uri="{FF2B5EF4-FFF2-40B4-BE49-F238E27FC236}">
                  <a16:creationId xmlns:a16="http://schemas.microsoft.com/office/drawing/2014/main" xmlns="" id="{2B752409-3C27-4488-AD82-C7ED806590F8}"/>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57" name="Freeform 21">
                <a:extLst>
                  <a:ext uri="{FF2B5EF4-FFF2-40B4-BE49-F238E27FC236}">
                    <a16:creationId xmlns:a16="http://schemas.microsoft.com/office/drawing/2014/main" xmlns="" id="{6BC3A07B-F63D-47E8-8101-204CBC6D9DDD}"/>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 name="Rectangle 22">
                <a:extLst>
                  <a:ext uri="{FF2B5EF4-FFF2-40B4-BE49-F238E27FC236}">
                    <a16:creationId xmlns:a16="http://schemas.microsoft.com/office/drawing/2014/main" xmlns="" id="{53FC7B13-8F9F-43F2-814D-9ADB346D520C}"/>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1" name="Group 50">
              <a:extLst>
                <a:ext uri="{FF2B5EF4-FFF2-40B4-BE49-F238E27FC236}">
                  <a16:creationId xmlns:a16="http://schemas.microsoft.com/office/drawing/2014/main" xmlns="" id="{31279CA7-84B3-40DB-A053-5C1E531FA5BC}"/>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55" name="Freeform 24">
                <a:extLst>
                  <a:ext uri="{FF2B5EF4-FFF2-40B4-BE49-F238E27FC236}">
                    <a16:creationId xmlns:a16="http://schemas.microsoft.com/office/drawing/2014/main" xmlns="" id="{9DB16EC4-24F4-4589-A48C-48A293E99769}"/>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 name="Rectangle 22">
                <a:extLst>
                  <a:ext uri="{FF2B5EF4-FFF2-40B4-BE49-F238E27FC236}">
                    <a16:creationId xmlns:a16="http://schemas.microsoft.com/office/drawing/2014/main" xmlns="" id="{42C56BDA-E2FE-4836-BFCA-6CADB1BF9691}"/>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2" name="Group 51">
              <a:extLst>
                <a:ext uri="{FF2B5EF4-FFF2-40B4-BE49-F238E27FC236}">
                  <a16:creationId xmlns:a16="http://schemas.microsoft.com/office/drawing/2014/main" xmlns="" id="{A806BAE6-2B82-4A65-A0B3-98FC9E9941D8}"/>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3" name="Freeform 27">
                <a:extLst>
                  <a:ext uri="{FF2B5EF4-FFF2-40B4-BE49-F238E27FC236}">
                    <a16:creationId xmlns:a16="http://schemas.microsoft.com/office/drawing/2014/main" xmlns="" id="{EEBF2CB3-984E-427D-B525-F685ED293445}"/>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 name="Freeform 28">
                <a:extLst>
                  <a:ext uri="{FF2B5EF4-FFF2-40B4-BE49-F238E27FC236}">
                    <a16:creationId xmlns:a16="http://schemas.microsoft.com/office/drawing/2014/main" xmlns="" id="{2BAA341A-C14F-416E-9AC9-8B9F73626165}"/>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Tree>
    <p:extLst>
      <p:ext uri="{BB962C8B-B14F-4D97-AF65-F5344CB8AC3E}">
        <p14:creationId xmlns:p14="http://schemas.microsoft.com/office/powerpoint/2010/main" val="12792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24">
            <a:extLst>
              <a:ext uri="{FF2B5EF4-FFF2-40B4-BE49-F238E27FC236}">
                <a16:creationId xmlns:a16="http://schemas.microsoft.com/office/drawing/2014/main" xmlns="" id="{C7C359D2-3586-42D3-BDD7-78734A69035D}"/>
              </a:ext>
            </a:extLst>
          </p:cNvPr>
          <p:cNvSpPr/>
          <p:nvPr/>
        </p:nvSpPr>
        <p:spPr>
          <a:xfrm>
            <a:off x="3695661" y="833602"/>
            <a:ext cx="2903757" cy="5464262"/>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25">
            <a:extLst>
              <a:ext uri="{FF2B5EF4-FFF2-40B4-BE49-F238E27FC236}">
                <a16:creationId xmlns:a16="http://schemas.microsoft.com/office/drawing/2014/main" xmlns="" id="{4A2AE1CA-A021-4941-8D77-7B2B6BB8934E}"/>
              </a:ext>
            </a:extLst>
          </p:cNvPr>
          <p:cNvSpPr/>
          <p:nvPr/>
        </p:nvSpPr>
        <p:spPr>
          <a:xfrm>
            <a:off x="535866" y="833602"/>
            <a:ext cx="2831178" cy="5464262"/>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nvGrpSpPr>
          <p:cNvPr id="10" name="Group 9">
            <a:extLst>
              <a:ext uri="{FF2B5EF4-FFF2-40B4-BE49-F238E27FC236}">
                <a16:creationId xmlns:a16="http://schemas.microsoft.com/office/drawing/2014/main" xmlns="" id="{3BBC03AA-169F-4419-A126-F4E1BD180237}"/>
              </a:ext>
            </a:extLst>
          </p:cNvPr>
          <p:cNvGrpSpPr/>
          <p:nvPr/>
        </p:nvGrpSpPr>
        <p:grpSpPr>
          <a:xfrm>
            <a:off x="373496" y="1090015"/>
            <a:ext cx="3155917" cy="716651"/>
            <a:chOff x="3214327" y="801406"/>
            <a:chExt cx="2578672" cy="689413"/>
          </a:xfrm>
        </p:grpSpPr>
        <p:sp>
          <p:nvSpPr>
            <p:cNvPr id="11" name="TextBox 10">
              <a:extLst>
                <a:ext uri="{FF2B5EF4-FFF2-40B4-BE49-F238E27FC236}">
                  <a16:creationId xmlns:a16="http://schemas.microsoft.com/office/drawing/2014/main" xmlns="" id="{DC5F150D-6EE3-441C-96E9-7206FB7FDF52}"/>
                </a:ext>
              </a:extLst>
            </p:cNvPr>
            <p:cNvSpPr txBox="1"/>
            <p:nvPr/>
          </p:nvSpPr>
          <p:spPr>
            <a:xfrm>
              <a:off x="3214327" y="801406"/>
              <a:ext cx="2578672" cy="325686"/>
            </a:xfrm>
            <a:prstGeom prst="rect">
              <a:avLst/>
            </a:prstGeom>
            <a:noFill/>
          </p:spPr>
          <p:txBody>
            <a:bodyPr wrap="square" rtlCol="0">
              <a:spAutoFit/>
            </a:bodyPr>
            <a:lstStyle/>
            <a:p>
              <a:pPr algn="ctr"/>
              <a:r>
                <a:rPr lang="en-US" sz="1600" b="1" dirty="0" smtClean="0">
                  <a:solidFill>
                    <a:schemeClr val="accent1"/>
                  </a:solidFill>
                </a:rPr>
                <a:t>3.Asynchronous eLearning</a:t>
              </a:r>
              <a:r>
                <a:rPr lang="en-US" sz="1600" b="1" dirty="0">
                  <a:solidFill>
                    <a:schemeClr val="accent1"/>
                  </a:solidFill>
                </a:rPr>
                <a:t> </a:t>
              </a:r>
              <a:endParaRPr lang="ko-KR" altLang="en-US" sz="1600" b="1" dirty="0">
                <a:solidFill>
                  <a:schemeClr val="accent1"/>
                </a:solidFill>
                <a:cs typeface="Arial" pitchFamily="34" charset="0"/>
              </a:endParaRPr>
            </a:p>
          </p:txBody>
        </p:sp>
        <p:sp>
          <p:nvSpPr>
            <p:cNvPr id="12" name="TextBox 11">
              <a:extLst>
                <a:ext uri="{FF2B5EF4-FFF2-40B4-BE49-F238E27FC236}">
                  <a16:creationId xmlns:a16="http://schemas.microsoft.com/office/drawing/2014/main" xmlns="" id="{E986E8B7-E435-44A5-A987-101218C90CD7}"/>
                </a:ext>
              </a:extLst>
            </p:cNvPr>
            <p:cNvSpPr txBox="1"/>
            <p:nvPr/>
          </p:nvSpPr>
          <p:spPr>
            <a:xfrm>
              <a:off x="3689635" y="1046700"/>
              <a:ext cx="1975714" cy="444119"/>
            </a:xfrm>
            <a:prstGeom prst="rect">
              <a:avLst/>
            </a:prstGeom>
            <a:noFill/>
          </p:spPr>
          <p:txBody>
            <a:bodyPr wrap="square" rtlCol="0">
              <a:spAutoFit/>
            </a:bodyPr>
            <a:lstStyle/>
            <a:p>
              <a:pPr algn="ctr"/>
              <a:r>
                <a:rPr lang="mn-MN" sz="1200" dirty="0" smtClean="0">
                  <a:solidFill>
                    <a:schemeClr val="bg1"/>
                  </a:solidFill>
                </a:rPr>
                <a:t>Суралцагч өөрөө бие даан суралцах</a:t>
              </a:r>
              <a:endParaRPr lang="en-US" altLang="ko-KR" sz="1200"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xmlns="" id="{A79B6115-46D6-4692-BC93-2E915541226B}"/>
              </a:ext>
            </a:extLst>
          </p:cNvPr>
          <p:cNvGrpSpPr/>
          <p:nvPr/>
        </p:nvGrpSpPr>
        <p:grpSpPr>
          <a:xfrm>
            <a:off x="3695660" y="1109787"/>
            <a:ext cx="2979460" cy="4708165"/>
            <a:chOff x="3453183" y="819053"/>
            <a:chExt cx="2434490" cy="4529223"/>
          </a:xfrm>
        </p:grpSpPr>
        <p:sp>
          <p:nvSpPr>
            <p:cNvPr id="14" name="TextBox 13">
              <a:extLst>
                <a:ext uri="{FF2B5EF4-FFF2-40B4-BE49-F238E27FC236}">
                  <a16:creationId xmlns:a16="http://schemas.microsoft.com/office/drawing/2014/main" xmlns="" id="{C8F85693-37E8-4A8E-BE1F-1A6E23876296}"/>
                </a:ext>
              </a:extLst>
            </p:cNvPr>
            <p:cNvSpPr txBox="1"/>
            <p:nvPr/>
          </p:nvSpPr>
          <p:spPr>
            <a:xfrm>
              <a:off x="3453183" y="819053"/>
              <a:ext cx="2434490" cy="325687"/>
            </a:xfrm>
            <a:prstGeom prst="rect">
              <a:avLst/>
            </a:prstGeom>
            <a:noFill/>
          </p:spPr>
          <p:txBody>
            <a:bodyPr wrap="square" rtlCol="0">
              <a:spAutoFit/>
            </a:bodyPr>
            <a:lstStyle/>
            <a:p>
              <a:pPr algn="ctr"/>
              <a:r>
                <a:rPr lang="en-US" sz="1600" b="1" dirty="0" smtClean="0">
                  <a:solidFill>
                    <a:schemeClr val="accent1"/>
                  </a:solidFill>
                </a:rPr>
                <a:t>4.Synchronous </a:t>
              </a:r>
              <a:r>
                <a:rPr lang="en-US" sz="1600" b="1" dirty="0">
                  <a:solidFill>
                    <a:schemeClr val="accent1"/>
                  </a:solidFill>
                </a:rPr>
                <a:t>eLearning</a:t>
              </a:r>
              <a:endParaRPr lang="ko-KR" altLang="en-US" sz="1600" b="1" dirty="0">
                <a:solidFill>
                  <a:schemeClr val="accent1"/>
                </a:solidFill>
                <a:cs typeface="Arial" pitchFamily="34" charset="0"/>
              </a:endParaRPr>
            </a:p>
          </p:txBody>
        </p:sp>
        <p:sp>
          <p:nvSpPr>
            <p:cNvPr id="15" name="TextBox 14">
              <a:extLst>
                <a:ext uri="{FF2B5EF4-FFF2-40B4-BE49-F238E27FC236}">
                  <a16:creationId xmlns:a16="http://schemas.microsoft.com/office/drawing/2014/main" xmlns="" id="{9A544F46-45E1-4419-8977-2C2947D9935F}"/>
                </a:ext>
              </a:extLst>
            </p:cNvPr>
            <p:cNvSpPr txBox="1"/>
            <p:nvPr/>
          </p:nvSpPr>
          <p:spPr>
            <a:xfrm>
              <a:off x="3651643" y="1736113"/>
              <a:ext cx="1975714" cy="3612163"/>
            </a:xfrm>
            <a:prstGeom prst="rect">
              <a:avLst/>
            </a:prstGeom>
            <a:noFill/>
          </p:spPr>
          <p:txBody>
            <a:bodyPr wrap="square" rtlCol="0">
              <a:spAutoFit/>
            </a:bodyPr>
            <a:lstStyle/>
            <a:p>
              <a:pPr algn="ctr"/>
              <a:r>
                <a:rPr lang="mn-MN" sz="1400" dirty="0">
                  <a:solidFill>
                    <a:schemeClr val="bg1"/>
                  </a:solidFill>
                </a:rPr>
                <a:t>С</a:t>
              </a:r>
              <a:r>
                <a:rPr lang="mn-MN" sz="1400" dirty="0" smtClean="0">
                  <a:solidFill>
                    <a:schemeClr val="bg1"/>
                  </a:solidFill>
                </a:rPr>
                <a:t>уралцагч </a:t>
              </a:r>
              <a:r>
                <a:rPr lang="mn-MN" sz="1400" dirty="0">
                  <a:solidFill>
                    <a:schemeClr val="bg1"/>
                  </a:solidFill>
                </a:rPr>
                <a:t>ба багш нь онлайнаар холбогддог бөгөөд өөр өөр газраас нэгэн зэрэг харилцдаг. Тэд сургалтын нөөцийг гар утас, видео хурал, интернет эсвэл чатаар дамжуулан хүлээн авч, хүлээн авдаг. Энэ төрлийн сургалтанд оролцогчид хуралдааны үеэр санал бодлоо хуваалцаж, харилцан бие биетэйгээ харьцах боломжтой бөгөөд нарийвчилсан асуулт, шийдлийг олж авах боломжтой. </a:t>
              </a:r>
              <a:endParaRPr lang="en-US" altLang="ko-KR" sz="1400" dirty="0">
                <a:solidFill>
                  <a:schemeClr val="bg1"/>
                </a:solidFill>
                <a:cs typeface="Arial" pitchFamily="34" charset="0"/>
              </a:endParaRPr>
            </a:p>
          </p:txBody>
        </p:sp>
      </p:grpSp>
      <p:sp>
        <p:nvSpPr>
          <p:cNvPr id="18" name="TextBox 17">
            <a:extLst>
              <a:ext uri="{FF2B5EF4-FFF2-40B4-BE49-F238E27FC236}">
                <a16:creationId xmlns:a16="http://schemas.microsoft.com/office/drawing/2014/main" xmlns="" id="{E986E8B7-E435-44A5-A987-101218C90CD7}"/>
              </a:ext>
            </a:extLst>
          </p:cNvPr>
          <p:cNvSpPr txBox="1"/>
          <p:nvPr/>
        </p:nvSpPr>
        <p:spPr>
          <a:xfrm>
            <a:off x="742463" y="2063079"/>
            <a:ext cx="2417984" cy="1600438"/>
          </a:xfrm>
          <a:prstGeom prst="rect">
            <a:avLst/>
          </a:prstGeom>
          <a:noFill/>
        </p:spPr>
        <p:txBody>
          <a:bodyPr wrap="square" rtlCol="0">
            <a:spAutoFit/>
          </a:bodyPr>
          <a:lstStyle/>
          <a:p>
            <a:pPr algn="ctr"/>
            <a:r>
              <a:rPr lang="mn-MN" sz="1400" dirty="0">
                <a:solidFill>
                  <a:schemeClr val="bg1"/>
                </a:solidFill>
              </a:rPr>
              <a:t>С</a:t>
            </a:r>
            <a:r>
              <a:rPr lang="mn-MN" sz="1400" dirty="0" smtClean="0">
                <a:solidFill>
                  <a:schemeClr val="bg1"/>
                </a:solidFill>
              </a:rPr>
              <a:t>уралцагчид </a:t>
            </a:r>
            <a:r>
              <a:rPr lang="mn-MN" sz="1400" dirty="0">
                <a:solidFill>
                  <a:schemeClr val="bg1"/>
                </a:solidFill>
              </a:rPr>
              <a:t>бие даан онлайн сургалтанд хамрагдах явдал юм. Энэ тохиолдолд суралцагч, багш хоёр нэгэн зэрэг онлайнаар </a:t>
            </a:r>
            <a:r>
              <a:rPr lang="mn-MN" sz="1400" dirty="0" smtClean="0">
                <a:solidFill>
                  <a:schemeClr val="bg1"/>
                </a:solidFill>
              </a:rPr>
              <a:t>холбогдох шаардлагагүй.</a:t>
            </a:r>
            <a:endParaRPr lang="en-US" altLang="ko-KR" sz="1400" dirty="0">
              <a:solidFill>
                <a:schemeClr val="bg1"/>
              </a:solidFill>
              <a:cs typeface="Arial" pitchFamily="34" charset="0"/>
            </a:endParaRPr>
          </a:p>
        </p:txBody>
      </p:sp>
      <p:sp>
        <p:nvSpPr>
          <p:cNvPr id="19" name="TextBox 18">
            <a:extLst>
              <a:ext uri="{FF2B5EF4-FFF2-40B4-BE49-F238E27FC236}">
                <a16:creationId xmlns:a16="http://schemas.microsoft.com/office/drawing/2014/main" xmlns="" id="{E986E8B7-E435-44A5-A987-101218C90CD7}"/>
              </a:ext>
            </a:extLst>
          </p:cNvPr>
          <p:cNvSpPr txBox="1"/>
          <p:nvPr/>
        </p:nvSpPr>
        <p:spPr>
          <a:xfrm>
            <a:off x="742463" y="3802015"/>
            <a:ext cx="2417984" cy="2246769"/>
          </a:xfrm>
          <a:prstGeom prst="rect">
            <a:avLst/>
          </a:prstGeom>
          <a:noFill/>
        </p:spPr>
        <p:txBody>
          <a:bodyPr wrap="square" rtlCol="0">
            <a:spAutoFit/>
          </a:bodyPr>
          <a:lstStyle/>
          <a:p>
            <a:pPr algn="ctr"/>
            <a:r>
              <a:rPr lang="mn-MN" sz="1400" dirty="0">
                <a:solidFill>
                  <a:schemeClr val="bg1"/>
                </a:solidFill>
              </a:rPr>
              <a:t>Х</a:t>
            </a:r>
            <a:r>
              <a:rPr lang="mn-MN" sz="1400" dirty="0" smtClean="0">
                <a:solidFill>
                  <a:schemeClr val="bg1"/>
                </a:solidFill>
              </a:rPr>
              <a:t>үмүүст </a:t>
            </a:r>
            <a:r>
              <a:rPr lang="mn-MN" sz="1400" dirty="0">
                <a:solidFill>
                  <a:schemeClr val="bg1"/>
                </a:solidFill>
              </a:rPr>
              <a:t>шинэ ур чадвар эзэмшиж, амьдралын хэв маягаа тойрсон шинэ сэдвүүдийг сурах боломжийг олгодог. Энэ төрлийн цахим сургалтын нэг том жишээ бол </a:t>
            </a:r>
            <a:r>
              <a:rPr lang="en-US" sz="1400" dirty="0" err="1">
                <a:solidFill>
                  <a:schemeClr val="bg1"/>
                </a:solidFill>
              </a:rPr>
              <a:t>Udemy</a:t>
            </a:r>
            <a:r>
              <a:rPr lang="en-US" sz="1400" dirty="0">
                <a:solidFill>
                  <a:schemeClr val="bg1"/>
                </a:solidFill>
              </a:rPr>
              <a:t>, Coursera </a:t>
            </a:r>
            <a:r>
              <a:rPr lang="mn-MN" sz="1400" dirty="0">
                <a:solidFill>
                  <a:schemeClr val="bg1"/>
                </a:solidFill>
              </a:rPr>
              <a:t>зэрэг олон платформ дээр байдаг онлайн дамжаа юм.</a:t>
            </a:r>
            <a:endParaRPr lang="en-US" altLang="ko-KR" sz="1400" dirty="0">
              <a:solidFill>
                <a:schemeClr val="bg1"/>
              </a:solidFill>
              <a:cs typeface="Arial" pitchFamily="34" charset="0"/>
            </a:endParaRPr>
          </a:p>
        </p:txBody>
      </p:sp>
      <p:sp>
        <p:nvSpPr>
          <p:cNvPr id="22" name="TextBox 21">
            <a:extLst>
              <a:ext uri="{FF2B5EF4-FFF2-40B4-BE49-F238E27FC236}">
                <a16:creationId xmlns:a16="http://schemas.microsoft.com/office/drawing/2014/main" xmlns="" id="{9A544F46-45E1-4419-8977-2C2947D9935F}"/>
              </a:ext>
            </a:extLst>
          </p:cNvPr>
          <p:cNvSpPr txBox="1"/>
          <p:nvPr/>
        </p:nvSpPr>
        <p:spPr>
          <a:xfrm>
            <a:off x="3938545" y="1399041"/>
            <a:ext cx="2417985" cy="461665"/>
          </a:xfrm>
          <a:prstGeom prst="rect">
            <a:avLst/>
          </a:prstGeom>
          <a:noFill/>
        </p:spPr>
        <p:txBody>
          <a:bodyPr wrap="square" rtlCol="0">
            <a:spAutoFit/>
          </a:bodyPr>
          <a:lstStyle/>
          <a:p>
            <a:pPr algn="ctr"/>
            <a:r>
              <a:rPr lang="mn-MN" altLang="ko-KR" sz="1200" dirty="0" smtClean="0">
                <a:solidFill>
                  <a:schemeClr val="bg1"/>
                </a:solidFill>
                <a:cs typeface="Arial" pitchFamily="34" charset="0"/>
              </a:rPr>
              <a:t>Товлосон цагт цугларан суралцах</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940709" y="857098"/>
            <a:ext cx="10251291" cy="142356"/>
          </a:xfrm>
        </p:spPr>
        <p:txBody>
          <a:bodyPr/>
          <a:lstStyle/>
          <a:p>
            <a:r>
              <a:rPr lang="en-US" sz="4400" dirty="0"/>
              <a:t>5.Adaptive e-Learning</a:t>
            </a:r>
          </a:p>
          <a:p>
            <a:endParaRPr lang="en-US" sz="4400" dirty="0">
              <a:solidFill>
                <a:schemeClr val="tx1"/>
              </a:solidFill>
            </a:endParaRPr>
          </a:p>
        </p:txBody>
      </p:sp>
      <p:grpSp>
        <p:nvGrpSpPr>
          <p:cNvPr id="3" name="Group 2">
            <a:extLst>
              <a:ext uri="{FF2B5EF4-FFF2-40B4-BE49-F238E27FC236}">
                <a16:creationId xmlns:a16="http://schemas.microsoft.com/office/drawing/2014/main" xmlns="" id="{F6915FD2-D0E6-4DEB-B1C9-9340552A3344}"/>
              </a:ext>
            </a:extLst>
          </p:cNvPr>
          <p:cNvGrpSpPr/>
          <p:nvPr/>
        </p:nvGrpSpPr>
        <p:grpSpPr>
          <a:xfrm>
            <a:off x="760492" y="361883"/>
            <a:ext cx="2564080" cy="6496117"/>
            <a:chOff x="896897" y="372794"/>
            <a:chExt cx="2425766" cy="6145697"/>
          </a:xfrm>
        </p:grpSpPr>
        <p:sp>
          <p:nvSpPr>
            <p:cNvPr id="4" name="Freeform: Shape 3">
              <a:extLst>
                <a:ext uri="{FF2B5EF4-FFF2-40B4-BE49-F238E27FC236}">
                  <a16:creationId xmlns:a16="http://schemas.microsoft.com/office/drawing/2014/main" xmlns=""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xmlns=""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xmlns="" id="{E5F9C0EC-A17E-433A-8DA0-F9E36EE2B618}"/>
                </a:ext>
              </a:extLst>
            </p:cNvPr>
            <p:cNvGrpSpPr/>
            <p:nvPr/>
          </p:nvGrpSpPr>
          <p:grpSpPr>
            <a:xfrm>
              <a:off x="1314164" y="2864343"/>
              <a:ext cx="1013391" cy="285088"/>
              <a:chOff x="8963351" y="2835327"/>
              <a:chExt cx="1121835" cy="315595"/>
            </a:xfrm>
          </p:grpSpPr>
          <p:sp>
            <p:nvSpPr>
              <p:cNvPr id="16" name="Freeform: Shape 15">
                <a:extLst>
                  <a:ext uri="{FF2B5EF4-FFF2-40B4-BE49-F238E27FC236}">
                    <a16:creationId xmlns:a16="http://schemas.microsoft.com/office/drawing/2014/main" xmlns=""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xmlns=""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xmlns=""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cxnSp>
        <p:nvCxnSpPr>
          <p:cNvPr id="23" name="Straight Connector 22">
            <a:extLst>
              <a:ext uri="{FF2B5EF4-FFF2-40B4-BE49-F238E27FC236}">
                <a16:creationId xmlns:a16="http://schemas.microsoft.com/office/drawing/2014/main" xmlns="" id="{A646A5DF-7051-4C18-B094-C43D66612CBC}"/>
              </a:ext>
            </a:extLst>
          </p:cNvPr>
          <p:cNvCxnSpPr>
            <a:cxnSpLocks/>
          </p:cNvCxnSpPr>
          <p:nvPr/>
        </p:nvCxnSpPr>
        <p:spPr>
          <a:xfrm flipH="1">
            <a:off x="4005832" y="4317898"/>
            <a:ext cx="1" cy="977375"/>
          </a:xfrm>
          <a:prstGeom prst="line">
            <a:avLst/>
          </a:prstGeom>
          <a:ln w="317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5F1CB0C-008D-4D93-912A-EB0C7B258BFC}"/>
              </a:ext>
            </a:extLst>
          </p:cNvPr>
          <p:cNvCxnSpPr>
            <a:cxnSpLocks/>
          </p:cNvCxnSpPr>
          <p:nvPr/>
        </p:nvCxnSpPr>
        <p:spPr>
          <a:xfrm flipH="1">
            <a:off x="9749200" y="4290762"/>
            <a:ext cx="1" cy="977375"/>
          </a:xfrm>
          <a:prstGeom prst="line">
            <a:avLst/>
          </a:prstGeom>
          <a:ln w="3175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9B583191-69B8-463E-8E8A-295A73BDD1DC}"/>
              </a:ext>
            </a:extLst>
          </p:cNvPr>
          <p:cNvSpPr txBox="1"/>
          <p:nvPr/>
        </p:nvSpPr>
        <p:spPr>
          <a:xfrm>
            <a:off x="3820033" y="1320496"/>
            <a:ext cx="7001183" cy="1815882"/>
          </a:xfrm>
          <a:prstGeom prst="rect">
            <a:avLst/>
          </a:prstGeom>
          <a:noFill/>
        </p:spPr>
        <p:txBody>
          <a:bodyPr wrap="square" lIns="0" rtlCol="0">
            <a:spAutoFit/>
          </a:bodyPr>
          <a:lstStyle/>
          <a:p>
            <a:pPr algn="ctr"/>
            <a:r>
              <a:rPr lang="mn-MN" sz="1600" dirty="0"/>
              <a:t>Дасан зохицох цахим сургалт нь шинэ, шинэлэг хэлбэрийн цахим сургалтын хэлбэр бөгөөд энэ нь суралцагч бүрт тохируулан сургалтын материалыг өөрчлөх, өөрчлөх боломжийг олгодог. Оюутны гүйцэтгэл, зорилго, чадвар, ур чадвар, онцлог шинж чанар зэрэг олон параметрүүдийг харгалзан дасан зохицох цахим сургалтын хэрэгслүүд нь боловсролыг урьд урьдынхаас илүү хувь хүн болгож, сурагч төвтэй болгох боломжийг олгодог.</a:t>
            </a:r>
            <a:endParaRPr lang="en-US" altLang="ko-KR" sz="16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xmlns="" id="{9B583191-69B8-463E-8E8A-295A73BDD1DC}"/>
              </a:ext>
            </a:extLst>
          </p:cNvPr>
          <p:cNvSpPr txBox="1"/>
          <p:nvPr/>
        </p:nvSpPr>
        <p:spPr>
          <a:xfrm>
            <a:off x="4238972" y="3836073"/>
            <a:ext cx="7001183" cy="2062103"/>
          </a:xfrm>
          <a:prstGeom prst="rect">
            <a:avLst/>
          </a:prstGeom>
          <a:noFill/>
        </p:spPr>
        <p:txBody>
          <a:bodyPr wrap="square" lIns="0" rtlCol="0">
            <a:spAutoFit/>
          </a:bodyPr>
          <a:lstStyle/>
          <a:p>
            <a:pPr lvl="1"/>
            <a:r>
              <a:rPr lang="mn-MN" sz="1600" dirty="0"/>
              <a:t>Оюутнууд хамгийн оновчтой түвшинд </a:t>
            </a:r>
            <a:r>
              <a:rPr lang="mn-MN" sz="1600" dirty="0" smtClean="0"/>
              <a:t>сурдаг</a:t>
            </a:r>
            <a:endParaRPr lang="en-US" sz="1600" dirty="0" smtClean="0"/>
          </a:p>
          <a:p>
            <a:pPr lvl="1"/>
            <a:endParaRPr lang="mn-MN" sz="1600" dirty="0"/>
          </a:p>
          <a:p>
            <a:pPr lvl="1"/>
            <a:r>
              <a:rPr lang="mn-MN" sz="1600" dirty="0"/>
              <a:t>Удаан суралцагчдад илүү их анхаарал </a:t>
            </a:r>
            <a:r>
              <a:rPr lang="mn-MN" sz="1600" dirty="0" smtClean="0"/>
              <a:t>хандуулдаг</a:t>
            </a:r>
            <a:endParaRPr lang="en-US" sz="1600" dirty="0" smtClean="0"/>
          </a:p>
          <a:p>
            <a:pPr lvl="1"/>
            <a:endParaRPr lang="mn-MN" sz="1600" dirty="0"/>
          </a:p>
          <a:p>
            <a:pPr lvl="1"/>
            <a:r>
              <a:rPr lang="mn-MN" sz="1600" dirty="0"/>
              <a:t>Хэцүү байдлын түвшинг өөрчилж </a:t>
            </a:r>
            <a:r>
              <a:rPr lang="mn-MN" sz="1600" dirty="0" smtClean="0"/>
              <a:t>болно</a:t>
            </a:r>
            <a:endParaRPr lang="en-US" sz="1600" dirty="0" smtClean="0"/>
          </a:p>
          <a:p>
            <a:pPr lvl="1"/>
            <a:endParaRPr lang="en-US" sz="1600" dirty="0"/>
          </a:p>
          <a:p>
            <a:pPr lvl="1"/>
            <a:r>
              <a:rPr lang="mn-MN" sz="1600" dirty="0" smtClean="0"/>
              <a:t>Багш </a:t>
            </a:r>
            <a:r>
              <a:rPr lang="mn-MN" sz="1600" dirty="0"/>
              <a:t>нарын оролцоог бууруулж (цаг хэмнэнэ)</a:t>
            </a:r>
          </a:p>
          <a:p>
            <a:pPr lvl="1" algn="ctr"/>
            <a:endParaRPr lang="en-US" altLang="ko-KR" sz="1600" dirty="0">
              <a:solidFill>
                <a:schemeClr val="tx1">
                  <a:lumMod val="75000"/>
                  <a:lumOff val="25000"/>
                </a:schemeClr>
              </a:solidFill>
              <a:cs typeface="Arial" pitchFamily="34" charset="0"/>
            </a:endParaRPr>
          </a:p>
        </p:txBody>
      </p:sp>
      <p:sp>
        <p:nvSpPr>
          <p:cNvPr id="37" name="Oval 36">
            <a:extLst>
              <a:ext uri="{FF2B5EF4-FFF2-40B4-BE49-F238E27FC236}">
                <a16:creationId xmlns:a16="http://schemas.microsoft.com/office/drawing/2014/main" xmlns="" id="{5FB91B80-9011-453D-A115-78BA400A6D83}"/>
              </a:ext>
            </a:extLst>
          </p:cNvPr>
          <p:cNvSpPr/>
          <p:nvPr/>
        </p:nvSpPr>
        <p:spPr>
          <a:xfrm>
            <a:off x="4344689" y="3904488"/>
            <a:ext cx="191260" cy="19761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Oval 37">
            <a:extLst>
              <a:ext uri="{FF2B5EF4-FFF2-40B4-BE49-F238E27FC236}">
                <a16:creationId xmlns:a16="http://schemas.microsoft.com/office/drawing/2014/main" xmlns="" id="{A56274B4-2BA8-4E38-8AB1-655EFF18FA6E}"/>
              </a:ext>
            </a:extLst>
          </p:cNvPr>
          <p:cNvSpPr/>
          <p:nvPr/>
        </p:nvSpPr>
        <p:spPr>
          <a:xfrm>
            <a:off x="4344689" y="4381531"/>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Oval 38">
            <a:extLst>
              <a:ext uri="{FF2B5EF4-FFF2-40B4-BE49-F238E27FC236}">
                <a16:creationId xmlns:a16="http://schemas.microsoft.com/office/drawing/2014/main" xmlns="" id="{5FB91B80-9011-453D-A115-78BA400A6D83}"/>
              </a:ext>
            </a:extLst>
          </p:cNvPr>
          <p:cNvSpPr/>
          <p:nvPr/>
        </p:nvSpPr>
        <p:spPr>
          <a:xfrm>
            <a:off x="4338038" y="4912392"/>
            <a:ext cx="197911" cy="19639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Oval 39">
            <a:extLst>
              <a:ext uri="{FF2B5EF4-FFF2-40B4-BE49-F238E27FC236}">
                <a16:creationId xmlns:a16="http://schemas.microsoft.com/office/drawing/2014/main" xmlns="" id="{A56274B4-2BA8-4E38-8AB1-655EFF18FA6E}"/>
              </a:ext>
            </a:extLst>
          </p:cNvPr>
          <p:cNvSpPr/>
          <p:nvPr/>
        </p:nvSpPr>
        <p:spPr>
          <a:xfrm>
            <a:off x="4344689" y="5388215"/>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624695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656</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 Unicode MS</vt:lpstr>
      <vt:lpstr>맑은 고딕</vt:lpstr>
      <vt:lpstr>Arial</vt:lpstr>
      <vt:lpstr>Calibri</vt:lpstr>
      <vt:lpstr>Calibri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211</cp:revision>
  <dcterms:created xsi:type="dcterms:W3CDTF">2020-01-20T05:08:25Z</dcterms:created>
  <dcterms:modified xsi:type="dcterms:W3CDTF">2020-12-02T18:28:27Z</dcterms:modified>
</cp:coreProperties>
</file>