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99" r:id="rId3"/>
    <p:sldId id="297" r:id="rId4"/>
    <p:sldId id="298" r:id="rId5"/>
    <p:sldId id="291" r:id="rId6"/>
    <p:sldId id="293" r:id="rId7"/>
    <p:sldId id="295" r:id="rId8"/>
    <p:sldId id="296" r:id="rId9"/>
    <p:sldId id="282" r:id="rId10"/>
    <p:sldId id="283" r:id="rId11"/>
    <p:sldId id="284" r:id="rId12"/>
    <p:sldId id="285" r:id="rId13"/>
    <p:sldId id="286" r:id="rId14"/>
    <p:sldId id="287" r:id="rId15"/>
    <p:sldId id="267" r:id="rId16"/>
    <p:sldId id="292" r:id="rId17"/>
    <p:sldId id="266"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7" autoAdjust="0"/>
    <p:restoredTop sz="94599" autoAdjust="0"/>
  </p:normalViewPr>
  <p:slideViewPr>
    <p:cSldViewPr>
      <p:cViewPr varScale="1">
        <p:scale>
          <a:sx n="38" d="100"/>
          <a:sy n="38" d="100"/>
        </p:scale>
        <p:origin x="56" y="74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A922-4424-B2DD-C859DF438FD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A922-4424-B2DD-C859DF438FD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A922-4424-B2DD-C859DF438FDA}"/>
            </c:ext>
          </c:extLst>
        </c:ser>
        <c:dLbls>
          <c:showLegendKey val="0"/>
          <c:showVal val="0"/>
          <c:showCatName val="0"/>
          <c:showSerName val="0"/>
          <c:showPercent val="0"/>
          <c:showBubbleSize val="0"/>
        </c:dLbls>
        <c:gapWidth val="219"/>
        <c:overlap val="-27"/>
        <c:axId val="475283240"/>
        <c:axId val="475287552"/>
      </c:barChart>
      <c:catAx>
        <c:axId val="475283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287552"/>
        <c:crosses val="autoZero"/>
        <c:auto val="1"/>
        <c:lblAlgn val="ctr"/>
        <c:lblOffset val="100"/>
        <c:noMultiLvlLbl val="0"/>
      </c:catAx>
      <c:valAx>
        <c:axId val="475287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5283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2570F-2E3A-4282-AAD9-26891688D5EF}" type="doc">
      <dgm:prSet loTypeId="urn:microsoft.com/office/officeart/2011/layout/HexagonRadial" loCatId="cycle" qsTypeId="urn:microsoft.com/office/officeart/2005/8/quickstyle/3d2" qsCatId="3D" csTypeId="urn:microsoft.com/office/officeart/2005/8/colors/accent0_2" csCatId="mainScheme" phldr="1"/>
      <dgm:spPr/>
      <dgm:t>
        <a:bodyPr/>
        <a:lstStyle/>
        <a:p>
          <a:endParaRPr lang="en-US"/>
        </a:p>
      </dgm:t>
    </dgm:pt>
    <dgm:pt modelId="{371FB508-5B53-45F6-A16E-ADDD11B00141}">
      <dgm:prSet phldrT="[Text]"/>
      <dgm:spPr/>
      <dgm:t>
        <a:bodyPr/>
        <a:lstStyle/>
        <a:p>
          <a:r>
            <a:rPr lang="mn-MN" dirty="0" smtClean="0"/>
            <a:t>Комьютерийн  програмчлал</a:t>
          </a:r>
          <a:endParaRPr lang="en-US" dirty="0"/>
        </a:p>
      </dgm:t>
    </dgm:pt>
    <dgm:pt modelId="{DABA65D7-9EDB-4C4A-881D-44725110D483}" type="parTrans" cxnId="{9E815B67-947D-4586-BBC6-474D00C657F5}">
      <dgm:prSet/>
      <dgm:spPr/>
      <dgm:t>
        <a:bodyPr/>
        <a:lstStyle/>
        <a:p>
          <a:endParaRPr lang="en-US"/>
        </a:p>
      </dgm:t>
    </dgm:pt>
    <dgm:pt modelId="{117F7680-B9C4-4D77-B211-2D06C67571F4}" type="sibTrans" cxnId="{9E815B67-947D-4586-BBC6-474D00C657F5}">
      <dgm:prSet/>
      <dgm:spPr/>
      <dgm:t>
        <a:bodyPr/>
        <a:lstStyle/>
        <a:p>
          <a:endParaRPr lang="en-US"/>
        </a:p>
      </dgm:t>
    </dgm:pt>
    <dgm:pt modelId="{D8DEB4AB-440F-4785-9614-97D683917B96}">
      <dgm:prSet phldrT="[Text]"/>
      <dgm:spPr/>
      <dgm:t>
        <a:bodyPr/>
        <a:lstStyle/>
        <a:p>
          <a:r>
            <a:rPr lang="en-US" dirty="0" err="1" smtClean="0"/>
            <a:t>Javascript</a:t>
          </a:r>
          <a:r>
            <a:rPr lang="mn-MN" dirty="0" smtClean="0"/>
            <a:t>-тэй танилцах</a:t>
          </a:r>
          <a:endParaRPr lang="en-US" dirty="0"/>
        </a:p>
      </dgm:t>
    </dgm:pt>
    <dgm:pt modelId="{3F78F4D2-A9E6-48E9-9284-F7316C94B476}" type="parTrans" cxnId="{6EA466BF-E75A-486D-B2AD-5E38589B040B}">
      <dgm:prSet/>
      <dgm:spPr/>
      <dgm:t>
        <a:bodyPr/>
        <a:lstStyle/>
        <a:p>
          <a:endParaRPr lang="en-US"/>
        </a:p>
      </dgm:t>
    </dgm:pt>
    <dgm:pt modelId="{83CAB213-9FAE-46B0-A0E3-E6224B9A345E}" type="sibTrans" cxnId="{6EA466BF-E75A-486D-B2AD-5E38589B040B}">
      <dgm:prSet/>
      <dgm:spPr/>
      <dgm:t>
        <a:bodyPr/>
        <a:lstStyle/>
        <a:p>
          <a:endParaRPr lang="en-US"/>
        </a:p>
      </dgm:t>
    </dgm:pt>
    <dgm:pt modelId="{E18BFEAE-92B8-4D2E-96E2-181ECEEDC0CA}">
      <dgm:prSet phldrT="[Text]"/>
      <dgm:spPr/>
      <dgm:t>
        <a:bodyPr/>
        <a:lstStyle/>
        <a:p>
          <a:r>
            <a:rPr lang="en-US" dirty="0" smtClean="0"/>
            <a:t>Intro to HTML/CSS</a:t>
          </a:r>
          <a:endParaRPr lang="en-US" dirty="0"/>
        </a:p>
      </dgm:t>
    </dgm:pt>
    <dgm:pt modelId="{3392545E-7E2A-4D71-886F-D65AE96FE4B9}" type="parTrans" cxnId="{AFDBDD6B-2EE1-47F1-95D9-E1211D624864}">
      <dgm:prSet/>
      <dgm:spPr/>
      <dgm:t>
        <a:bodyPr/>
        <a:lstStyle/>
        <a:p>
          <a:endParaRPr lang="en-US"/>
        </a:p>
      </dgm:t>
    </dgm:pt>
    <dgm:pt modelId="{2E3B3D97-95A0-4D04-8ADE-C5B5F448588A}" type="sibTrans" cxnId="{AFDBDD6B-2EE1-47F1-95D9-E1211D624864}">
      <dgm:prSet/>
      <dgm:spPr/>
      <dgm:t>
        <a:bodyPr/>
        <a:lstStyle/>
        <a:p>
          <a:endParaRPr lang="en-US"/>
        </a:p>
      </dgm:t>
    </dgm:pt>
    <dgm:pt modelId="{E9031D60-2987-47CE-A898-00E14F5AD53F}">
      <dgm:prSet phldrT="[Text]"/>
      <dgm:spPr/>
      <dgm:t>
        <a:bodyPr/>
        <a:lstStyle/>
        <a:p>
          <a:r>
            <a:rPr lang="en-US" dirty="0" smtClean="0"/>
            <a:t>SQL database</a:t>
          </a:r>
          <a:endParaRPr lang="en-US" dirty="0"/>
        </a:p>
      </dgm:t>
    </dgm:pt>
    <dgm:pt modelId="{B4F1B1D5-D09E-4D19-B2C9-50A68D2CE79C}" type="parTrans" cxnId="{B054B371-9E4C-4397-889A-E506106119F3}">
      <dgm:prSet/>
      <dgm:spPr/>
      <dgm:t>
        <a:bodyPr/>
        <a:lstStyle/>
        <a:p>
          <a:endParaRPr lang="en-US"/>
        </a:p>
      </dgm:t>
    </dgm:pt>
    <dgm:pt modelId="{F809413A-096B-4EBF-8F89-B27C6E56F9CE}" type="sibTrans" cxnId="{B054B371-9E4C-4397-889A-E506106119F3}">
      <dgm:prSet/>
      <dgm:spPr/>
      <dgm:t>
        <a:bodyPr/>
        <a:lstStyle/>
        <a:p>
          <a:endParaRPr lang="en-US"/>
        </a:p>
      </dgm:t>
    </dgm:pt>
    <dgm:pt modelId="{8565EE53-CC34-4C34-B216-031DF2F56BA5}">
      <dgm:prSet phldrT="[Text]"/>
      <dgm:spPr/>
      <dgm:t>
        <a:bodyPr/>
        <a:lstStyle/>
        <a:p>
          <a:r>
            <a:rPr lang="en-US" dirty="0" smtClean="0"/>
            <a:t>3D graphic, Games using JS</a:t>
          </a:r>
          <a:endParaRPr lang="en-US" dirty="0"/>
        </a:p>
      </dgm:t>
    </dgm:pt>
    <dgm:pt modelId="{093D0B19-ED81-4571-904A-CF9271EDB36F}" type="parTrans" cxnId="{C50F8203-A756-4DA3-ABEC-C069434FD549}">
      <dgm:prSet/>
      <dgm:spPr/>
      <dgm:t>
        <a:bodyPr/>
        <a:lstStyle/>
        <a:p>
          <a:endParaRPr lang="en-US"/>
        </a:p>
      </dgm:t>
    </dgm:pt>
    <dgm:pt modelId="{A43ABD7D-E390-48D9-8614-50893634FAF2}" type="sibTrans" cxnId="{C50F8203-A756-4DA3-ABEC-C069434FD549}">
      <dgm:prSet/>
      <dgm:spPr/>
      <dgm:t>
        <a:bodyPr/>
        <a:lstStyle/>
        <a:p>
          <a:endParaRPr lang="en-US"/>
        </a:p>
      </dgm:t>
    </dgm:pt>
    <dgm:pt modelId="{64FA131C-2BE5-41B4-B01C-1B88ADAF87B4}">
      <dgm:prSet phldrT="[Text]"/>
      <dgm:spPr/>
      <dgm:t>
        <a:bodyPr/>
        <a:lstStyle/>
        <a:p>
          <a:r>
            <a:rPr lang="en-US" dirty="0" smtClean="0"/>
            <a:t>jQuery</a:t>
          </a:r>
          <a:endParaRPr lang="en-US" dirty="0"/>
        </a:p>
      </dgm:t>
    </dgm:pt>
    <dgm:pt modelId="{8ED73110-444C-48A1-9695-6BFF837FA2D4}" type="parTrans" cxnId="{59DBE721-2B35-43FD-9780-1A1318D31BEB}">
      <dgm:prSet/>
      <dgm:spPr/>
      <dgm:t>
        <a:bodyPr/>
        <a:lstStyle/>
        <a:p>
          <a:endParaRPr lang="en-US"/>
        </a:p>
      </dgm:t>
    </dgm:pt>
    <dgm:pt modelId="{502D94E6-700A-4359-86D8-12194DE467B3}" type="sibTrans" cxnId="{59DBE721-2B35-43FD-9780-1A1318D31BEB}">
      <dgm:prSet/>
      <dgm:spPr/>
      <dgm:t>
        <a:bodyPr/>
        <a:lstStyle/>
        <a:p>
          <a:endParaRPr lang="en-US"/>
        </a:p>
      </dgm:t>
    </dgm:pt>
    <dgm:pt modelId="{3DBD639A-FB1F-43E4-A5A9-01E015CB85BF}">
      <dgm:prSet phldrT="[Text]"/>
      <dgm:spPr/>
      <dgm:t>
        <a:bodyPr/>
        <a:lstStyle/>
        <a:p>
          <a:r>
            <a:rPr lang="en-US" dirty="0" smtClean="0"/>
            <a:t>Advanced </a:t>
          </a:r>
          <a:r>
            <a:rPr lang="en-US" dirty="0" err="1" smtClean="0"/>
            <a:t>Javascript</a:t>
          </a:r>
          <a:endParaRPr lang="en-US" dirty="0"/>
        </a:p>
      </dgm:t>
    </dgm:pt>
    <dgm:pt modelId="{C54125D4-6414-4BC9-B8A9-E6933B45ACF7}" type="parTrans" cxnId="{3DCA29CB-9B17-4675-A769-B303CACFF56A}">
      <dgm:prSet/>
      <dgm:spPr/>
      <dgm:t>
        <a:bodyPr/>
        <a:lstStyle/>
        <a:p>
          <a:endParaRPr lang="en-US"/>
        </a:p>
      </dgm:t>
    </dgm:pt>
    <dgm:pt modelId="{2DFE66E9-0025-455E-BBB5-1A0BF9A48F0B}" type="sibTrans" cxnId="{3DCA29CB-9B17-4675-A769-B303CACFF56A}">
      <dgm:prSet/>
      <dgm:spPr/>
      <dgm:t>
        <a:bodyPr/>
        <a:lstStyle/>
        <a:p>
          <a:endParaRPr lang="en-US"/>
        </a:p>
      </dgm:t>
    </dgm:pt>
    <dgm:pt modelId="{B847B8E4-93A1-480E-A1A8-3B47630FA02F}" type="pres">
      <dgm:prSet presAssocID="{5032570F-2E3A-4282-AAD9-26891688D5EF}" presName="Name0" presStyleCnt="0">
        <dgm:presLayoutVars>
          <dgm:chMax val="1"/>
          <dgm:chPref val="1"/>
          <dgm:dir/>
          <dgm:animOne val="branch"/>
          <dgm:animLvl val="lvl"/>
        </dgm:presLayoutVars>
      </dgm:prSet>
      <dgm:spPr/>
      <dgm:t>
        <a:bodyPr/>
        <a:lstStyle/>
        <a:p>
          <a:endParaRPr lang="en-US"/>
        </a:p>
      </dgm:t>
    </dgm:pt>
    <dgm:pt modelId="{F5DBC9C0-BCB2-463C-989F-27BB438AE738}" type="pres">
      <dgm:prSet presAssocID="{371FB508-5B53-45F6-A16E-ADDD11B00141}" presName="Parent" presStyleLbl="node0" presStyleIdx="0" presStyleCnt="1">
        <dgm:presLayoutVars>
          <dgm:chMax val="6"/>
          <dgm:chPref val="6"/>
        </dgm:presLayoutVars>
      </dgm:prSet>
      <dgm:spPr/>
      <dgm:t>
        <a:bodyPr/>
        <a:lstStyle/>
        <a:p>
          <a:endParaRPr lang="en-US"/>
        </a:p>
      </dgm:t>
    </dgm:pt>
    <dgm:pt modelId="{53CD3396-728D-4E01-9A5A-FB4F445C6281}" type="pres">
      <dgm:prSet presAssocID="{D8DEB4AB-440F-4785-9614-97D683917B96}" presName="Accent1" presStyleCnt="0"/>
      <dgm:spPr/>
    </dgm:pt>
    <dgm:pt modelId="{87634BF0-671C-4CA0-A884-FCA348C81B4F}" type="pres">
      <dgm:prSet presAssocID="{D8DEB4AB-440F-4785-9614-97D683917B96}" presName="Accent" presStyleLbl="bgShp" presStyleIdx="0" presStyleCnt="6"/>
      <dgm:spPr/>
    </dgm:pt>
    <dgm:pt modelId="{287801C1-9D1E-408A-A8C4-AAB950FB89FD}" type="pres">
      <dgm:prSet presAssocID="{D8DEB4AB-440F-4785-9614-97D683917B96}" presName="Child1" presStyleLbl="node1" presStyleIdx="0" presStyleCnt="6">
        <dgm:presLayoutVars>
          <dgm:chMax val="0"/>
          <dgm:chPref val="0"/>
          <dgm:bulletEnabled val="1"/>
        </dgm:presLayoutVars>
      </dgm:prSet>
      <dgm:spPr/>
      <dgm:t>
        <a:bodyPr/>
        <a:lstStyle/>
        <a:p>
          <a:endParaRPr lang="en-US"/>
        </a:p>
      </dgm:t>
    </dgm:pt>
    <dgm:pt modelId="{BADB607B-F6AF-4B90-9A32-E4D3722A4B98}" type="pres">
      <dgm:prSet presAssocID="{E18BFEAE-92B8-4D2E-96E2-181ECEEDC0CA}" presName="Accent2" presStyleCnt="0"/>
      <dgm:spPr/>
    </dgm:pt>
    <dgm:pt modelId="{280F3E22-B6D2-469B-B72D-BB0BBF696F46}" type="pres">
      <dgm:prSet presAssocID="{E18BFEAE-92B8-4D2E-96E2-181ECEEDC0CA}" presName="Accent" presStyleLbl="bgShp" presStyleIdx="1" presStyleCnt="6" custLinFactNeighborX="-14809" custLinFactNeighborY="-20930"/>
      <dgm:spPr/>
    </dgm:pt>
    <dgm:pt modelId="{5C837CB3-DFC0-4504-BC3A-801F55312D8C}" type="pres">
      <dgm:prSet presAssocID="{E18BFEAE-92B8-4D2E-96E2-181ECEEDC0CA}" presName="Child2" presStyleLbl="node1" presStyleIdx="1" presStyleCnt="6" custLinFactNeighborX="-5484" custLinFactNeighborY="-5344">
        <dgm:presLayoutVars>
          <dgm:chMax val="0"/>
          <dgm:chPref val="0"/>
          <dgm:bulletEnabled val="1"/>
        </dgm:presLayoutVars>
      </dgm:prSet>
      <dgm:spPr/>
      <dgm:t>
        <a:bodyPr/>
        <a:lstStyle/>
        <a:p>
          <a:endParaRPr lang="en-US"/>
        </a:p>
      </dgm:t>
    </dgm:pt>
    <dgm:pt modelId="{4349405C-2A88-480B-BE8F-4ADEBE19B014}" type="pres">
      <dgm:prSet presAssocID="{3DBD639A-FB1F-43E4-A5A9-01E015CB85BF}" presName="Accent3" presStyleCnt="0"/>
      <dgm:spPr/>
    </dgm:pt>
    <dgm:pt modelId="{17975129-7472-4017-997D-C4F5E598E98B}" type="pres">
      <dgm:prSet presAssocID="{3DBD639A-FB1F-43E4-A5A9-01E015CB85BF}" presName="Accent" presStyleLbl="bgShp" presStyleIdx="2" presStyleCnt="6"/>
      <dgm:spPr/>
    </dgm:pt>
    <dgm:pt modelId="{7BC5DCDF-9578-4761-9665-AF06E7064A2F}" type="pres">
      <dgm:prSet presAssocID="{3DBD639A-FB1F-43E4-A5A9-01E015CB85BF}" presName="Child3" presStyleLbl="node1" presStyleIdx="2" presStyleCnt="6" custLinFactNeighborX="590" custLinFactNeighborY="7128">
        <dgm:presLayoutVars>
          <dgm:chMax val="0"/>
          <dgm:chPref val="0"/>
          <dgm:bulletEnabled val="1"/>
        </dgm:presLayoutVars>
      </dgm:prSet>
      <dgm:spPr/>
      <dgm:t>
        <a:bodyPr/>
        <a:lstStyle/>
        <a:p>
          <a:endParaRPr lang="en-US"/>
        </a:p>
      </dgm:t>
    </dgm:pt>
    <dgm:pt modelId="{0141D2EE-E10E-4AAD-8405-31D712ECE394}" type="pres">
      <dgm:prSet presAssocID="{E9031D60-2987-47CE-A898-00E14F5AD53F}" presName="Accent4" presStyleCnt="0"/>
      <dgm:spPr/>
    </dgm:pt>
    <dgm:pt modelId="{6E5C6B78-57F8-4537-86BA-128820F80852}" type="pres">
      <dgm:prSet presAssocID="{E9031D60-2987-47CE-A898-00E14F5AD53F}" presName="Accent" presStyleLbl="bgShp" presStyleIdx="3" presStyleCnt="6"/>
      <dgm:spPr/>
    </dgm:pt>
    <dgm:pt modelId="{E052AF89-68B5-4A65-916E-6CD645690DF2}" type="pres">
      <dgm:prSet presAssocID="{E9031D60-2987-47CE-A898-00E14F5AD53F}" presName="Child4" presStyleLbl="node1" presStyleIdx="3" presStyleCnt="6">
        <dgm:presLayoutVars>
          <dgm:chMax val="0"/>
          <dgm:chPref val="0"/>
          <dgm:bulletEnabled val="1"/>
        </dgm:presLayoutVars>
      </dgm:prSet>
      <dgm:spPr/>
      <dgm:t>
        <a:bodyPr/>
        <a:lstStyle/>
        <a:p>
          <a:endParaRPr lang="en-US"/>
        </a:p>
      </dgm:t>
    </dgm:pt>
    <dgm:pt modelId="{497834B6-B60C-4542-A552-ADD9411E0F2A}" type="pres">
      <dgm:prSet presAssocID="{8565EE53-CC34-4C34-B216-031DF2F56BA5}" presName="Accent5" presStyleCnt="0"/>
      <dgm:spPr/>
    </dgm:pt>
    <dgm:pt modelId="{CF38BB3D-606E-4219-AD72-FA988E383F91}" type="pres">
      <dgm:prSet presAssocID="{8565EE53-CC34-4C34-B216-031DF2F56BA5}" presName="Accent" presStyleLbl="bgShp" presStyleIdx="4" presStyleCnt="6" custLinFactNeighborX="13335" custLinFactNeighborY="1265"/>
      <dgm:spPr/>
    </dgm:pt>
    <dgm:pt modelId="{BB2BD77C-8965-4FC9-977F-18564710CC9A}" type="pres">
      <dgm:prSet presAssocID="{8565EE53-CC34-4C34-B216-031DF2F56BA5}" presName="Child5" presStyleLbl="node1" presStyleIdx="4" presStyleCnt="6">
        <dgm:presLayoutVars>
          <dgm:chMax val="0"/>
          <dgm:chPref val="0"/>
          <dgm:bulletEnabled val="1"/>
        </dgm:presLayoutVars>
      </dgm:prSet>
      <dgm:spPr/>
      <dgm:t>
        <a:bodyPr/>
        <a:lstStyle/>
        <a:p>
          <a:endParaRPr lang="en-US"/>
        </a:p>
      </dgm:t>
    </dgm:pt>
    <dgm:pt modelId="{E0AAB979-25A2-420E-9609-62F8F341F1E5}" type="pres">
      <dgm:prSet presAssocID="{64FA131C-2BE5-41B4-B01C-1B88ADAF87B4}" presName="Accent6" presStyleCnt="0"/>
      <dgm:spPr/>
    </dgm:pt>
    <dgm:pt modelId="{B46F44A1-4FD2-4018-941A-B7E13D8F7B24}" type="pres">
      <dgm:prSet presAssocID="{64FA131C-2BE5-41B4-B01C-1B88ADAF87B4}" presName="Accent" presStyleLbl="bgShp" presStyleIdx="5" presStyleCnt="6" custLinFactNeighborX="13230" custLinFactNeighborY="19727"/>
      <dgm:spPr/>
    </dgm:pt>
    <dgm:pt modelId="{B024FD8C-E67B-40E0-BDD9-B4DDC69AFF08}" type="pres">
      <dgm:prSet presAssocID="{64FA131C-2BE5-41B4-B01C-1B88ADAF87B4}" presName="Child6" presStyleLbl="node1" presStyleIdx="5" presStyleCnt="6">
        <dgm:presLayoutVars>
          <dgm:chMax val="0"/>
          <dgm:chPref val="0"/>
          <dgm:bulletEnabled val="1"/>
        </dgm:presLayoutVars>
      </dgm:prSet>
      <dgm:spPr/>
      <dgm:t>
        <a:bodyPr/>
        <a:lstStyle/>
        <a:p>
          <a:endParaRPr lang="en-US"/>
        </a:p>
      </dgm:t>
    </dgm:pt>
  </dgm:ptLst>
  <dgm:cxnLst>
    <dgm:cxn modelId="{AFDBDD6B-2EE1-47F1-95D9-E1211D624864}" srcId="{371FB508-5B53-45F6-A16E-ADDD11B00141}" destId="{E18BFEAE-92B8-4D2E-96E2-181ECEEDC0CA}" srcOrd="1" destOrd="0" parTransId="{3392545E-7E2A-4D71-886F-D65AE96FE4B9}" sibTransId="{2E3B3D97-95A0-4D04-8ADE-C5B5F448588A}"/>
    <dgm:cxn modelId="{5BD505E7-B4A6-41CA-BC9F-614D63F94A81}" type="presOf" srcId="{371FB508-5B53-45F6-A16E-ADDD11B00141}" destId="{F5DBC9C0-BCB2-463C-989F-27BB438AE738}" srcOrd="0" destOrd="0" presId="urn:microsoft.com/office/officeart/2011/layout/HexagonRadial"/>
    <dgm:cxn modelId="{33E36B3D-C6ED-46BB-B717-23CD95121E33}" type="presOf" srcId="{5032570F-2E3A-4282-AAD9-26891688D5EF}" destId="{B847B8E4-93A1-480E-A1A8-3B47630FA02F}" srcOrd="0" destOrd="0" presId="urn:microsoft.com/office/officeart/2011/layout/HexagonRadial"/>
    <dgm:cxn modelId="{45F3F270-08D0-4270-B61D-9524F8799477}" type="presOf" srcId="{D8DEB4AB-440F-4785-9614-97D683917B96}" destId="{287801C1-9D1E-408A-A8C4-AAB950FB89FD}" srcOrd="0" destOrd="0" presId="urn:microsoft.com/office/officeart/2011/layout/HexagonRadial"/>
    <dgm:cxn modelId="{3DCA29CB-9B17-4675-A769-B303CACFF56A}" srcId="{371FB508-5B53-45F6-A16E-ADDD11B00141}" destId="{3DBD639A-FB1F-43E4-A5A9-01E015CB85BF}" srcOrd="2" destOrd="0" parTransId="{C54125D4-6414-4BC9-B8A9-E6933B45ACF7}" sibTransId="{2DFE66E9-0025-455E-BBB5-1A0BF9A48F0B}"/>
    <dgm:cxn modelId="{40BB63EB-4236-4E7C-AAD5-F3BECE4C53F0}" type="presOf" srcId="{3DBD639A-FB1F-43E4-A5A9-01E015CB85BF}" destId="{7BC5DCDF-9578-4761-9665-AF06E7064A2F}" srcOrd="0" destOrd="0" presId="urn:microsoft.com/office/officeart/2011/layout/HexagonRadial"/>
    <dgm:cxn modelId="{22B183E5-C51A-4814-AE5B-567D15FA46F0}" type="presOf" srcId="{8565EE53-CC34-4C34-B216-031DF2F56BA5}" destId="{BB2BD77C-8965-4FC9-977F-18564710CC9A}" srcOrd="0" destOrd="0" presId="urn:microsoft.com/office/officeart/2011/layout/HexagonRadial"/>
    <dgm:cxn modelId="{B054B371-9E4C-4397-889A-E506106119F3}" srcId="{371FB508-5B53-45F6-A16E-ADDD11B00141}" destId="{E9031D60-2987-47CE-A898-00E14F5AD53F}" srcOrd="3" destOrd="0" parTransId="{B4F1B1D5-D09E-4D19-B2C9-50A68D2CE79C}" sibTransId="{F809413A-096B-4EBF-8F89-B27C6E56F9CE}"/>
    <dgm:cxn modelId="{B8962FFD-A56C-4C5A-805D-ABD470DD367E}" type="presOf" srcId="{E9031D60-2987-47CE-A898-00E14F5AD53F}" destId="{E052AF89-68B5-4A65-916E-6CD645690DF2}" srcOrd="0" destOrd="0" presId="urn:microsoft.com/office/officeart/2011/layout/HexagonRadial"/>
    <dgm:cxn modelId="{6EA466BF-E75A-486D-B2AD-5E38589B040B}" srcId="{371FB508-5B53-45F6-A16E-ADDD11B00141}" destId="{D8DEB4AB-440F-4785-9614-97D683917B96}" srcOrd="0" destOrd="0" parTransId="{3F78F4D2-A9E6-48E9-9284-F7316C94B476}" sibTransId="{83CAB213-9FAE-46B0-A0E3-E6224B9A345E}"/>
    <dgm:cxn modelId="{B86FA6B4-ED08-4893-AEB7-52B6F93C20B3}" type="presOf" srcId="{64FA131C-2BE5-41B4-B01C-1B88ADAF87B4}" destId="{B024FD8C-E67B-40E0-BDD9-B4DDC69AFF08}" srcOrd="0" destOrd="0" presId="urn:microsoft.com/office/officeart/2011/layout/HexagonRadial"/>
    <dgm:cxn modelId="{8CFAA27F-0B1A-4E94-BD45-48F8ED7F1568}" type="presOf" srcId="{E18BFEAE-92B8-4D2E-96E2-181ECEEDC0CA}" destId="{5C837CB3-DFC0-4504-BC3A-801F55312D8C}" srcOrd="0" destOrd="0" presId="urn:microsoft.com/office/officeart/2011/layout/HexagonRadial"/>
    <dgm:cxn modelId="{9E815B67-947D-4586-BBC6-474D00C657F5}" srcId="{5032570F-2E3A-4282-AAD9-26891688D5EF}" destId="{371FB508-5B53-45F6-A16E-ADDD11B00141}" srcOrd="0" destOrd="0" parTransId="{DABA65D7-9EDB-4C4A-881D-44725110D483}" sibTransId="{117F7680-B9C4-4D77-B211-2D06C67571F4}"/>
    <dgm:cxn modelId="{C50F8203-A756-4DA3-ABEC-C069434FD549}" srcId="{371FB508-5B53-45F6-A16E-ADDD11B00141}" destId="{8565EE53-CC34-4C34-B216-031DF2F56BA5}" srcOrd="4" destOrd="0" parTransId="{093D0B19-ED81-4571-904A-CF9271EDB36F}" sibTransId="{A43ABD7D-E390-48D9-8614-50893634FAF2}"/>
    <dgm:cxn modelId="{59DBE721-2B35-43FD-9780-1A1318D31BEB}" srcId="{371FB508-5B53-45F6-A16E-ADDD11B00141}" destId="{64FA131C-2BE5-41B4-B01C-1B88ADAF87B4}" srcOrd="5" destOrd="0" parTransId="{8ED73110-444C-48A1-9695-6BFF837FA2D4}" sibTransId="{502D94E6-700A-4359-86D8-12194DE467B3}"/>
    <dgm:cxn modelId="{563EE9B0-0DB2-48F5-8991-6D63D1A48177}" type="presParOf" srcId="{B847B8E4-93A1-480E-A1A8-3B47630FA02F}" destId="{F5DBC9C0-BCB2-463C-989F-27BB438AE738}" srcOrd="0" destOrd="0" presId="urn:microsoft.com/office/officeart/2011/layout/HexagonRadial"/>
    <dgm:cxn modelId="{029506C6-F7CA-4AF5-828E-2BCFC2CEF583}" type="presParOf" srcId="{B847B8E4-93A1-480E-A1A8-3B47630FA02F}" destId="{53CD3396-728D-4E01-9A5A-FB4F445C6281}" srcOrd="1" destOrd="0" presId="urn:microsoft.com/office/officeart/2011/layout/HexagonRadial"/>
    <dgm:cxn modelId="{EB048A7A-1870-41C4-B3A8-460AABC44337}" type="presParOf" srcId="{53CD3396-728D-4E01-9A5A-FB4F445C6281}" destId="{87634BF0-671C-4CA0-A884-FCA348C81B4F}" srcOrd="0" destOrd="0" presId="urn:microsoft.com/office/officeart/2011/layout/HexagonRadial"/>
    <dgm:cxn modelId="{1AC7AEBA-F7CF-4F8C-99F9-D9BE58E617CB}" type="presParOf" srcId="{B847B8E4-93A1-480E-A1A8-3B47630FA02F}" destId="{287801C1-9D1E-408A-A8C4-AAB950FB89FD}" srcOrd="2" destOrd="0" presId="urn:microsoft.com/office/officeart/2011/layout/HexagonRadial"/>
    <dgm:cxn modelId="{2D52244A-CA02-492F-AF39-C12DEFBF0A5E}" type="presParOf" srcId="{B847B8E4-93A1-480E-A1A8-3B47630FA02F}" destId="{BADB607B-F6AF-4B90-9A32-E4D3722A4B98}" srcOrd="3" destOrd="0" presId="urn:microsoft.com/office/officeart/2011/layout/HexagonRadial"/>
    <dgm:cxn modelId="{931ADEB6-3543-4CB4-8B0A-DBF183EECEBF}" type="presParOf" srcId="{BADB607B-F6AF-4B90-9A32-E4D3722A4B98}" destId="{280F3E22-B6D2-469B-B72D-BB0BBF696F46}" srcOrd="0" destOrd="0" presId="urn:microsoft.com/office/officeart/2011/layout/HexagonRadial"/>
    <dgm:cxn modelId="{66890F9E-4A60-4192-9F05-74579F763941}" type="presParOf" srcId="{B847B8E4-93A1-480E-A1A8-3B47630FA02F}" destId="{5C837CB3-DFC0-4504-BC3A-801F55312D8C}" srcOrd="4" destOrd="0" presId="urn:microsoft.com/office/officeart/2011/layout/HexagonRadial"/>
    <dgm:cxn modelId="{57567186-F834-45AC-91F9-DECFC79A21A8}" type="presParOf" srcId="{B847B8E4-93A1-480E-A1A8-3B47630FA02F}" destId="{4349405C-2A88-480B-BE8F-4ADEBE19B014}" srcOrd="5" destOrd="0" presId="urn:microsoft.com/office/officeart/2011/layout/HexagonRadial"/>
    <dgm:cxn modelId="{C30668BE-79FF-4818-8426-3BC1780B8E11}" type="presParOf" srcId="{4349405C-2A88-480B-BE8F-4ADEBE19B014}" destId="{17975129-7472-4017-997D-C4F5E598E98B}" srcOrd="0" destOrd="0" presId="urn:microsoft.com/office/officeart/2011/layout/HexagonRadial"/>
    <dgm:cxn modelId="{D3E4EDD7-403A-48C3-AF88-4BD19C06F04A}" type="presParOf" srcId="{B847B8E4-93A1-480E-A1A8-3B47630FA02F}" destId="{7BC5DCDF-9578-4761-9665-AF06E7064A2F}" srcOrd="6" destOrd="0" presId="urn:microsoft.com/office/officeart/2011/layout/HexagonRadial"/>
    <dgm:cxn modelId="{FB8403F7-8510-4476-8AC9-453FA03D8F0B}" type="presParOf" srcId="{B847B8E4-93A1-480E-A1A8-3B47630FA02F}" destId="{0141D2EE-E10E-4AAD-8405-31D712ECE394}" srcOrd="7" destOrd="0" presId="urn:microsoft.com/office/officeart/2011/layout/HexagonRadial"/>
    <dgm:cxn modelId="{03E3CBCA-7532-422C-BFB0-399562E533BF}" type="presParOf" srcId="{0141D2EE-E10E-4AAD-8405-31D712ECE394}" destId="{6E5C6B78-57F8-4537-86BA-128820F80852}" srcOrd="0" destOrd="0" presId="urn:microsoft.com/office/officeart/2011/layout/HexagonRadial"/>
    <dgm:cxn modelId="{80A7D189-D028-417E-BB82-82DA2F9D6515}" type="presParOf" srcId="{B847B8E4-93A1-480E-A1A8-3B47630FA02F}" destId="{E052AF89-68B5-4A65-916E-6CD645690DF2}" srcOrd="8" destOrd="0" presId="urn:microsoft.com/office/officeart/2011/layout/HexagonRadial"/>
    <dgm:cxn modelId="{FD876C9B-4768-4EE3-8B1E-9169933EAB63}" type="presParOf" srcId="{B847B8E4-93A1-480E-A1A8-3B47630FA02F}" destId="{497834B6-B60C-4542-A552-ADD9411E0F2A}" srcOrd="9" destOrd="0" presId="urn:microsoft.com/office/officeart/2011/layout/HexagonRadial"/>
    <dgm:cxn modelId="{D2EEFD69-9896-4EA4-A4D6-225193E42020}" type="presParOf" srcId="{497834B6-B60C-4542-A552-ADD9411E0F2A}" destId="{CF38BB3D-606E-4219-AD72-FA988E383F91}" srcOrd="0" destOrd="0" presId="urn:microsoft.com/office/officeart/2011/layout/HexagonRadial"/>
    <dgm:cxn modelId="{4A7CCB36-54EA-4770-9528-EA2E9C549DC4}" type="presParOf" srcId="{B847B8E4-93A1-480E-A1A8-3B47630FA02F}" destId="{BB2BD77C-8965-4FC9-977F-18564710CC9A}" srcOrd="10" destOrd="0" presId="urn:microsoft.com/office/officeart/2011/layout/HexagonRadial"/>
    <dgm:cxn modelId="{4924D537-03E2-4F07-ACD0-B22E90AB368A}" type="presParOf" srcId="{B847B8E4-93A1-480E-A1A8-3B47630FA02F}" destId="{E0AAB979-25A2-420E-9609-62F8F341F1E5}" srcOrd="11" destOrd="0" presId="urn:microsoft.com/office/officeart/2011/layout/HexagonRadial"/>
    <dgm:cxn modelId="{BADBF73C-5E7F-4D41-97F9-BB73154907D1}" type="presParOf" srcId="{E0AAB979-25A2-420E-9609-62F8F341F1E5}" destId="{B46F44A1-4FD2-4018-941A-B7E13D8F7B24}" srcOrd="0" destOrd="0" presId="urn:microsoft.com/office/officeart/2011/layout/HexagonRadial"/>
    <dgm:cxn modelId="{D8469A27-AC61-4D80-B44D-6850FE96A93A}" type="presParOf" srcId="{B847B8E4-93A1-480E-A1A8-3B47630FA02F}" destId="{B024FD8C-E67B-40E0-BDD9-B4DDC69AFF0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hand-touching-tablet_926560.htm#page=1&amp;query=DIGITAL%20LOCK&amp;position=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page=1&amp;query=cyber%20security&amp;position=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page=1&amp;query=cyber%20security&amp;position=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https://www.freepik.com/free-photo/hand-touching-tablet_926560.htm#page=1&amp;query=DIGITAL%20LOCK&amp;position=0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5</a:t>
            </a:fld>
            <a:endParaRPr lang="en-US"/>
          </a:p>
        </p:txBody>
      </p:sp>
    </p:spTree>
    <p:extLst>
      <p:ext uri="{BB962C8B-B14F-4D97-AF65-F5344CB8AC3E}">
        <p14:creationId xmlns:p14="http://schemas.microsoft.com/office/powerpoint/2010/main" val="184380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6</a:t>
            </a:fld>
            <a:endParaRPr lang="en-US"/>
          </a:p>
        </p:txBody>
      </p:sp>
    </p:spTree>
    <p:extLst>
      <p:ext uri="{BB962C8B-B14F-4D97-AF65-F5344CB8AC3E}">
        <p14:creationId xmlns:p14="http://schemas.microsoft.com/office/powerpoint/2010/main" val="265929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7</a:t>
            </a:fld>
            <a:endParaRPr lang="en-US"/>
          </a:p>
        </p:txBody>
      </p:sp>
    </p:spTree>
    <p:extLst>
      <p:ext uri="{BB962C8B-B14F-4D97-AF65-F5344CB8AC3E}">
        <p14:creationId xmlns:p14="http://schemas.microsoft.com/office/powerpoint/2010/main" val="9913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t>16</a:t>
            </a:fld>
            <a:endParaRPr lang="en-US"/>
          </a:p>
        </p:txBody>
      </p:sp>
    </p:spTree>
    <p:extLst>
      <p:ext uri="{BB962C8B-B14F-4D97-AF65-F5344CB8AC3E}">
        <p14:creationId xmlns:p14="http://schemas.microsoft.com/office/powerpoint/2010/main" val="410712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38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3495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64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1/1/2021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1/1/2021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1/1/2021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1/1/2021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1/1/2021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1/1/2021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skoll.org/organization/khan-academy/" TargetMode="External"/><Relationship Id="rId2" Type="http://schemas.openxmlformats.org/officeDocument/2006/relationships/hyperlink" Target="https://2muchcoffee.com/blog/top-10-online-learning-platforms-you-can-use-in-20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investopedia.com/terms/c/customer.asp" TargetMode="External"/><Relationship Id="rId13" Type="http://schemas.openxmlformats.org/officeDocument/2006/relationships/hyperlink" Target="https://nationalcybersecuritysociety.org/#:~:text=The%20National%20Cybersecurity%20Society%20(NCSS,through%20education%2C%20awareness%20and%20advocacy" TargetMode="External"/><Relationship Id="rId18" Type="http://schemas.openxmlformats.org/officeDocument/2006/relationships/hyperlink" Target="https://computerforensicslab.co.uk/examples-of-computer-forensics-services/#:~:text=Computer%20Forensics%20Lab%20experts%20forensically,a%20phone%20owner%20has%20been" TargetMode="External"/><Relationship Id="rId3" Type="http://schemas.openxmlformats.org/officeDocument/2006/relationships/hyperlink" Target="http://www.e-mongolia.mn/" TargetMode="External"/><Relationship Id="rId21" Type="http://schemas.openxmlformats.org/officeDocument/2006/relationships/hyperlink" Target="https://www.kirkland.com/news/in-the-news/2020/01/4-copyright-cases-to-watch-in-2020" TargetMode="External"/><Relationship Id="rId7" Type="http://schemas.openxmlformats.org/officeDocument/2006/relationships/hyperlink" Target="https://www.ncjrs.gov/App/Publications/abstract.aspx?ID=183468" TargetMode="External"/><Relationship Id="rId12" Type="http://schemas.openxmlformats.org/officeDocument/2006/relationships/hyperlink" Target="https://www.khanacademy.&#1092;org/about/impact" TargetMode="External"/><Relationship Id="rId17" Type="http://schemas.openxmlformats.org/officeDocument/2006/relationships/hyperlink" Target="https://computerforensicslab.co.uk/case-studies/" TargetMode="External"/><Relationship Id="rId2" Type="http://schemas.openxmlformats.org/officeDocument/2006/relationships/hyperlink" Target="http://www.news.mn/" TargetMode="External"/><Relationship Id="rId16" Type="http://schemas.openxmlformats.org/officeDocument/2006/relationships/hyperlink" Target="https://searchsecurity.techtarget.com/definition/computer-forensics" TargetMode="External"/><Relationship Id="rId20" Type="http://schemas.openxmlformats.org/officeDocument/2006/relationships/hyperlink" Target="https://copyrightalliance.org/copyright-law/copyright-cases/oracle-america-v-google/#:~:text=Oracle%20America%20sued%20Google%20for,the%20Northern%20District%20of%20California.&amp;text=In%20May%202016%2C%20a%20jury,Java%20API%20was%20fair%20use" TargetMode="External"/><Relationship Id="rId1" Type="http://schemas.openxmlformats.org/officeDocument/2006/relationships/slideLayout" Target="../slideLayouts/slideLayout9.xml"/><Relationship Id="rId6" Type="http://schemas.openxmlformats.org/officeDocument/2006/relationships/hyperlink" Target="https://whatis.techtarget.com/definition/government-to-government-G2G#:~:text=Government%20to%20government%20(G2G)%20is,data%20access%20and%20data%20sharing" TargetMode="External"/><Relationship Id="rId11" Type="http://schemas.openxmlformats.org/officeDocument/2006/relationships/hyperlink" Target="https://2muchcoffee.com/blog/top-10-online-learning-platforms-you-can-use-in-2019/" TargetMode="External"/><Relationship Id="rId5" Type="http://schemas.openxmlformats.org/officeDocument/2006/relationships/hyperlink" Target="https://able.tog.mn/" TargetMode="External"/><Relationship Id="rId15" Type="http://schemas.openxmlformats.org/officeDocument/2006/relationships/hyperlink" Target="https://www.bluevoyant.com/blog/top-5-cybercrimes-and-prevention-tips" TargetMode="External"/><Relationship Id="rId10" Type="http://schemas.openxmlformats.org/officeDocument/2006/relationships/hyperlink" Target="https://www.khanacademy.org/computing/computer-programming" TargetMode="External"/><Relationship Id="rId19" Type="http://schemas.openxmlformats.org/officeDocument/2006/relationships/hyperlink" Target="https://www.datarecovery.co.nz/forensic-investigation/what-is-computer-forensics/" TargetMode="External"/><Relationship Id="rId4" Type="http://schemas.openxmlformats.org/officeDocument/2006/relationships/hyperlink" Target="http://www.tutsmashin.gov.mn/" TargetMode="External"/><Relationship Id="rId9" Type="http://schemas.openxmlformats.org/officeDocument/2006/relationships/hyperlink" Target="https://dimoco.eu/mobile-payment/" TargetMode="External"/><Relationship Id="rId14" Type="http://schemas.openxmlformats.org/officeDocument/2006/relationships/hyperlink" Target="https://www.kaspersky.com/resource-center/definitions/what-is-ransom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hyperlink" Target="https://www.bluevoyant.com/blog/top-5-cybercrimes-and-prevention-tip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3429000"/>
            <a:ext cx="5486399" cy="1143000"/>
          </a:xfrm>
        </p:spPr>
        <p:txBody>
          <a:bodyPr/>
          <a:lstStyle/>
          <a:p>
            <a:r>
              <a:rPr lang="mn-MN" dirty="0" smtClean="0">
                <a:latin typeface="Calibri" panose="020F0502020204030204" pitchFamily="34" charset="0"/>
                <a:cs typeface="Calibri" panose="020F0502020204030204" pitchFamily="34" charset="0"/>
              </a:rPr>
              <a:t>Улирлын шалгалт</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656012" y="4876800"/>
            <a:ext cx="7391400" cy="609600"/>
          </a:xfrm>
        </p:spPr>
        <p:txBody>
          <a:bodyPr>
            <a:normAutofit/>
          </a:bodyPr>
          <a:lstStyle/>
          <a:p>
            <a:pPr algn="ctr"/>
            <a:r>
              <a:rPr lang="mn-MN" dirty="0" smtClean="0">
                <a:latin typeface="Calibri" panose="020F0502020204030204" pitchFamily="34" charset="0"/>
                <a:cs typeface="Calibri" panose="020F0502020204030204" pitchFamily="34" charset="0"/>
              </a:rPr>
              <a:t>Б.Пүрэвбаяр </a:t>
            </a:r>
            <a:r>
              <a:rPr lang="en-US" dirty="0" smtClean="0">
                <a:latin typeface="Calibri" panose="020F0502020204030204" pitchFamily="34" charset="0"/>
                <a:cs typeface="Calibri" panose="020F0502020204030204" pitchFamily="34" charset="0"/>
              </a:rPr>
              <a:t>18B1NUM2947 </a:t>
            </a:r>
            <a:r>
              <a:rPr lang="mn-MN" dirty="0" smtClean="0">
                <a:latin typeface="Calibri" panose="020F0502020204030204" pitchFamily="34" charset="0"/>
                <a:cs typeface="Calibri" panose="020F0502020204030204" pitchFamily="34" charset="0"/>
              </a:rPr>
              <a:t>Програм хангамж-3</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2"/>
          <p:cNvSpPr txBox="1">
            <a:spLocks/>
          </p:cNvSpPr>
          <p:nvPr/>
        </p:nvSpPr>
        <p:spPr>
          <a:xfrm>
            <a:off x="379412" y="533400"/>
            <a:ext cx="11582400" cy="5791200"/>
          </a:xfrm>
          <a:prstGeom prst="rect">
            <a:avLst/>
          </a:prstGeom>
        </p:spPr>
        <p:txBody>
          <a:bodyPr vert="horz" lIns="91440" tIns="45720" rIns="91440" bIns="45720" rtlCol="0">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gn="ctr">
              <a:buNone/>
            </a:pPr>
            <a:r>
              <a:rPr lang="en-US" dirty="0" smtClean="0">
                <a:latin typeface="Calibri" panose="020F0502020204030204" pitchFamily="34" charset="0"/>
                <a:cs typeface="Calibri" panose="020F0502020204030204" pitchFamily="34" charset="0"/>
              </a:rPr>
              <a:t>Khan Academy</a:t>
            </a:r>
            <a:r>
              <a:rPr lang="mn-MN" dirty="0" smtClean="0">
                <a:latin typeface="Calibri" panose="020F0502020204030204" pitchFamily="34" charset="0"/>
                <a:cs typeface="Calibri" panose="020F0502020204030204" pitchFamily="34" charset="0"/>
              </a:rPr>
              <a:t> нь </a:t>
            </a:r>
            <a:r>
              <a:rPr lang="en-US" dirty="0" smtClean="0">
                <a:solidFill>
                  <a:schemeClr val="accent2">
                    <a:lumMod val="75000"/>
                  </a:schemeClr>
                </a:solidFill>
                <a:latin typeface="Calibri" panose="020F0502020204030204" pitchFamily="34" charset="0"/>
                <a:cs typeface="Calibri" panose="020F0502020204030204" pitchFamily="34" charset="0"/>
              </a:rPr>
              <a:t>Asynchronous e-Learning &amp; </a:t>
            </a:r>
            <a:r>
              <a:rPr lang="en-US" dirty="0">
                <a:solidFill>
                  <a:schemeClr val="accent2">
                    <a:lumMod val="75000"/>
                  </a:schemeClr>
                </a:solidFill>
                <a:latin typeface="Calibri" panose="020F0502020204030204" pitchFamily="34" charset="0"/>
                <a:cs typeface="Calibri" panose="020F0502020204030204" pitchFamily="34" charset="0"/>
              </a:rPr>
              <a:t>Individual Online Learning</a:t>
            </a:r>
            <a:r>
              <a:rPr lang="mn-MN" dirty="0" smtClean="0">
                <a:solidFill>
                  <a:schemeClr val="accent2">
                    <a:lumMod val="75000"/>
                  </a:schemeClr>
                </a:solidFill>
                <a:latin typeface="Calibri" panose="020F0502020204030204" pitchFamily="34" charset="0"/>
                <a:cs typeface="Calibri" panose="020F0502020204030204" pitchFamily="34" charset="0"/>
              </a:rPr>
              <a:t> </a:t>
            </a:r>
            <a:r>
              <a:rPr lang="mn-MN" dirty="0" smtClean="0">
                <a:latin typeface="Calibri" panose="020F0502020204030204" pitchFamily="34" charset="0"/>
                <a:cs typeface="Calibri" panose="020F0502020204030204" pitchFamily="34" charset="0"/>
              </a:rPr>
              <a:t>буюу суралцагч өөрөө бие даан суралцах, боломжийг хангасан вэбд суурилсан сургалтын платформ юм.</a:t>
            </a:r>
          </a:p>
          <a:p>
            <a:pPr marL="0" indent="0">
              <a:buFont typeface="Arial" pitchFamily="34" charset="0"/>
              <a:buNone/>
            </a:pPr>
            <a:r>
              <a:rPr lang="mn-MN" dirty="0" smtClean="0">
                <a:latin typeface="Calibri" panose="020F0502020204030204" pitchFamily="34" charset="0"/>
                <a:cs typeface="Calibri" panose="020F0502020204030204" pitchFamily="34" charset="0"/>
              </a:rPr>
              <a:t>Суралцагчид бие даан шинэ ур чадвар эзэмшиж, амьдралын хэв маягаа тойрсон шинэ сэдвүүдийг сурах боломжийг олгодог онлайн сургалт юм.Дараах чиглэлүүдээр сургалт явуулдаг байна.Үүнд:</a:t>
            </a:r>
          </a:p>
          <a:p>
            <a:pPr lvl="2"/>
            <a:r>
              <a:rPr lang="mn-MN" sz="2400" dirty="0" smtClean="0">
                <a:latin typeface="Calibri" panose="020F0502020204030204" pitchFamily="34" charset="0"/>
                <a:cs typeface="Calibri" panose="020F0502020204030204" pitchFamily="34" charset="0"/>
              </a:rPr>
              <a:t>Шинжлэх ухаан</a:t>
            </a:r>
            <a:r>
              <a:rPr lang="en-US" sz="2400" dirty="0" smtClean="0">
                <a:latin typeface="Calibri" panose="020F0502020204030204" pitchFamily="34" charset="0"/>
                <a:cs typeface="Calibri" panose="020F0502020204030204" pitchFamily="34" charset="0"/>
              </a:rPr>
              <a:t> (Biology, Chemistry, Physic)</a:t>
            </a:r>
            <a:endParaRPr lang="mn-MN" sz="2400" dirty="0" smtClean="0">
              <a:latin typeface="Calibri" panose="020F0502020204030204" pitchFamily="34" charset="0"/>
              <a:cs typeface="Calibri" panose="020F0502020204030204" pitchFamily="34" charset="0"/>
            </a:endParaRPr>
          </a:p>
          <a:p>
            <a:pPr lvl="2"/>
            <a:r>
              <a:rPr lang="mn-MN" sz="2400" dirty="0" smtClean="0">
                <a:latin typeface="Calibri" panose="020F0502020204030204" pitchFamily="34" charset="0"/>
                <a:cs typeface="Calibri" panose="020F0502020204030204" pitchFamily="34" charset="0"/>
              </a:rPr>
              <a:t>Тооцоолох </a:t>
            </a:r>
            <a:r>
              <a:rPr lang="en-US" sz="2400" dirty="0" smtClean="0">
                <a:latin typeface="Calibri" panose="020F0502020204030204" pitchFamily="34" charset="0"/>
                <a:cs typeface="Calibri" panose="020F0502020204030204" pitchFamily="34" charset="0"/>
              </a:rPr>
              <a:t>(computer programming, computer science)</a:t>
            </a:r>
          </a:p>
          <a:p>
            <a:pPr lvl="2"/>
            <a:r>
              <a:rPr lang="mn-MN" sz="2400" dirty="0" smtClean="0">
                <a:latin typeface="Calibri" panose="020F0502020204030204" pitchFamily="34" charset="0"/>
                <a:cs typeface="Calibri" panose="020F0502020204030204" pitchFamily="34" charset="0"/>
              </a:rPr>
              <a:t>Их сургуулийн, коллежийн, бүрэн дунд боловсролын гэх мэт бүх түвшний математикийн хичээл</a:t>
            </a:r>
          </a:p>
          <a:p>
            <a:pPr lvl="2"/>
            <a:r>
              <a:rPr lang="mn-MN" sz="2400" dirty="0" smtClean="0">
                <a:latin typeface="Calibri" panose="020F0502020204030204" pitchFamily="34" charset="0"/>
                <a:cs typeface="Calibri" panose="020F0502020204030204" pitchFamily="34" charset="0"/>
              </a:rPr>
              <a:t>Урлаг болон хүмүүнлэг</a:t>
            </a:r>
          </a:p>
          <a:p>
            <a:pPr lvl="2"/>
            <a:r>
              <a:rPr lang="mn-MN" sz="2400" dirty="0" smtClean="0">
                <a:latin typeface="Calibri" panose="020F0502020204030204" pitchFamily="34" charset="0"/>
                <a:cs typeface="Calibri" panose="020F0502020204030204" pitchFamily="34" charset="0"/>
              </a:rPr>
              <a:t>Түүх, Гадаад хэл</a:t>
            </a:r>
          </a:p>
          <a:p>
            <a:pPr lvl="2"/>
            <a:r>
              <a:rPr lang="en-US" sz="2400" dirty="0" smtClean="0">
                <a:latin typeface="Calibri" panose="020F0502020204030204" pitchFamily="34" charset="0"/>
                <a:cs typeface="Calibri" panose="020F0502020204030204" pitchFamily="34" charset="0"/>
              </a:rPr>
              <a:t>Life skills </a:t>
            </a:r>
            <a:r>
              <a:rPr lang="mn-MN" sz="2400" dirty="0" smtClean="0">
                <a:latin typeface="Calibri" panose="020F0502020204030204" pitchFamily="34" charset="0"/>
                <a:cs typeface="Calibri" panose="020F0502020204030204" pitchFamily="34" charset="0"/>
              </a:rPr>
              <a:t>буюу амьдралын ур чадвар</a:t>
            </a:r>
          </a:p>
          <a:p>
            <a:pPr lvl="2"/>
            <a:r>
              <a:rPr lang="en-US" sz="2400" dirty="0" smtClean="0">
                <a:latin typeface="Calibri" panose="020F0502020204030204" pitchFamily="34" charset="0"/>
                <a:cs typeface="Calibri" panose="020F0502020204030204" pitchFamily="34" charset="0"/>
              </a:rPr>
              <a:t>Economics </a:t>
            </a:r>
            <a:r>
              <a:rPr lang="mn-MN" sz="2400" dirty="0" smtClean="0">
                <a:latin typeface="Calibri" panose="020F0502020204030204" pitchFamily="34" charset="0"/>
                <a:cs typeface="Calibri" panose="020F0502020204030204" pitchFamily="34" charset="0"/>
              </a:rPr>
              <a:t>буюу эдийн засаг	</a:t>
            </a:r>
            <a:endParaRPr lang="en-US" sz="2400" dirty="0" smtClean="0">
              <a:latin typeface="Calibri" panose="020F0502020204030204" pitchFamily="34" charset="0"/>
              <a:cs typeface="Calibri" panose="020F0502020204030204" pitchFamily="34" charset="0"/>
            </a:endParaRPr>
          </a:p>
          <a:p>
            <a:pPr lvl="2"/>
            <a:r>
              <a:rPr lang="en-US" sz="2400" dirty="0" smtClean="0">
                <a:latin typeface="Calibri" panose="020F0502020204030204" pitchFamily="34" charset="0"/>
                <a:cs typeface="Calibri" panose="020F0502020204030204" pitchFamily="34" charset="0"/>
              </a:rPr>
              <a:t>Test prep </a:t>
            </a:r>
            <a:r>
              <a:rPr lang="mn-MN" sz="2400" dirty="0" smtClean="0">
                <a:latin typeface="Calibri" panose="020F0502020204030204" pitchFamily="34" charset="0"/>
                <a:cs typeface="Calibri" panose="020F0502020204030204" pitchFamily="34" charset="0"/>
              </a:rPr>
              <a:t>буюу дадлага, туршилтын дасгалууд</a:t>
            </a:r>
          </a:p>
        </p:txBody>
      </p:sp>
      <p:sp>
        <p:nvSpPr>
          <p:cNvPr id="20" name="TextBox 19"/>
          <p:cNvSpPr txBox="1"/>
          <p:nvPr/>
        </p:nvSpPr>
        <p:spPr>
          <a:xfrm>
            <a:off x="5173789" y="6477000"/>
            <a:ext cx="7010400" cy="258532"/>
          </a:xfrm>
          <a:prstGeom prst="rect">
            <a:avLst/>
          </a:prstGeom>
          <a:noFill/>
        </p:spPr>
        <p:txBody>
          <a:bodyPr wrap="square" rtlCol="0">
            <a:spAutoFit/>
          </a:bodyPr>
          <a:lstStyle/>
          <a:p>
            <a:pPr>
              <a:lnSpc>
                <a:spcPct val="90000"/>
              </a:lnSpc>
            </a:pPr>
            <a:r>
              <a:rPr lang="mn-MN" sz="1200" dirty="0" smtClean="0">
                <a:latin typeface="Calibri" panose="020F0502020204030204" pitchFamily="34" charset="0"/>
                <a:cs typeface="Calibri" panose="020F0502020204030204" pitchFamily="34" charset="0"/>
              </a:rPr>
              <a:t>Эх сурвалж: </a:t>
            </a:r>
            <a:r>
              <a:rPr lang="en-US" sz="1200" dirty="0" smtClean="0">
                <a:latin typeface="Calibri" panose="020F0502020204030204" pitchFamily="34" charset="0"/>
                <a:cs typeface="Calibri" panose="020F0502020204030204" pitchFamily="34" charset="0"/>
              </a:rPr>
              <a:t>https</a:t>
            </a:r>
            <a:r>
              <a:rPr lang="en-US" sz="1200" dirty="0">
                <a:latin typeface="Calibri" panose="020F0502020204030204" pitchFamily="34" charset="0"/>
                <a:cs typeface="Calibri" panose="020F0502020204030204" pitchFamily="34" charset="0"/>
              </a:rPr>
              <a:t>://www.khanacademy.org/profile/kaid_468446354915587532547116/courses?learn=1</a:t>
            </a:r>
          </a:p>
        </p:txBody>
      </p:sp>
    </p:spTree>
    <p:extLst>
      <p:ext uri="{BB962C8B-B14F-4D97-AF65-F5344CB8AC3E}">
        <p14:creationId xmlns:p14="http://schemas.microsoft.com/office/powerpoint/2010/main" val="3399853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BDD088C-C363-4BC7-B5A2-DA6D3232600F}"/>
              </a:ext>
            </a:extLst>
          </p:cNvPr>
          <p:cNvSpPr txBox="1"/>
          <p:nvPr/>
        </p:nvSpPr>
        <p:spPr>
          <a:xfrm>
            <a:off x="4037012" y="152400"/>
            <a:ext cx="4307222" cy="720522"/>
          </a:xfrm>
          <a:prstGeom prst="rect">
            <a:avLst/>
          </a:prstGeom>
          <a:noFill/>
        </p:spPr>
        <p:txBody>
          <a:bodyPr wrap="square" lIns="107972" rIns="107972" rtlCol="0" anchor="ctr">
            <a:spAutoFit/>
          </a:bodyPr>
          <a:lstStyle/>
          <a:p>
            <a:pPr algn="ctr">
              <a:lnSpc>
                <a:spcPts val="4899"/>
              </a:lnSpc>
            </a:pPr>
            <a:r>
              <a:rPr lang="en-US" sz="3999" b="1" dirty="0" smtClean="0">
                <a:solidFill>
                  <a:schemeClr val="accent2">
                    <a:lumMod val="75000"/>
                  </a:schemeClr>
                </a:solidFill>
                <a:cs typeface="Arial" pitchFamily="34" charset="0"/>
              </a:rPr>
              <a:t>Khan Academy</a:t>
            </a:r>
            <a:endParaRPr lang="en-US" sz="3999" b="1" dirty="0">
              <a:solidFill>
                <a:schemeClr val="accent2">
                  <a:lumMod val="75000"/>
                </a:schemeClr>
              </a:solidFill>
            </a:endParaRPr>
          </a:p>
        </p:txBody>
      </p:sp>
      <p:cxnSp>
        <p:nvCxnSpPr>
          <p:cNvPr id="3" name="Straight Connector 2">
            <a:extLst>
              <a:ext uri="{FF2B5EF4-FFF2-40B4-BE49-F238E27FC236}">
                <a16:creationId xmlns:a16="http://schemas.microsoft.com/office/drawing/2014/main" xmlns="" id="{093B9DA0-D59C-4979-B937-BB01E02E6CD3}"/>
              </a:ext>
            </a:extLst>
          </p:cNvPr>
          <p:cNvCxnSpPr>
            <a:cxnSpLocks/>
          </p:cNvCxnSpPr>
          <p:nvPr/>
        </p:nvCxnSpPr>
        <p:spPr>
          <a:xfrm>
            <a:off x="3646915" y="840135"/>
            <a:ext cx="5087416" cy="32787"/>
          </a:xfrm>
          <a:prstGeom prst="line">
            <a:avLst/>
          </a:prstGeom>
          <a:ln w="22225"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5" name="Content Placeholder 2"/>
          <p:cNvSpPr txBox="1">
            <a:spLocks/>
          </p:cNvSpPr>
          <p:nvPr/>
        </p:nvSpPr>
        <p:spPr>
          <a:xfrm>
            <a:off x="455612" y="1066800"/>
            <a:ext cx="11049000" cy="1447800"/>
          </a:xfrm>
          <a:prstGeom prst="rect">
            <a:avLst/>
          </a:prstGeom>
        </p:spPr>
        <p:txBody>
          <a:bodyPr>
            <a:normAutofit fontScale="925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mn-MN" sz="2000" dirty="0" smtClean="0">
                <a:latin typeface="Calibri" panose="020F0502020204030204" pitchFamily="34" charset="0"/>
                <a:cs typeface="Calibri" panose="020F0502020204030204" pitchFamily="34" charset="0"/>
              </a:rPr>
              <a:t>Та</a:t>
            </a:r>
            <a:r>
              <a:rPr lang="en-US" sz="2000" dirty="0" smtClean="0">
                <a:latin typeface="Calibri" panose="020F0502020204030204" pitchFamily="34" charset="0"/>
                <a:cs typeface="Calibri" panose="020F0502020204030204" pitchFamily="34" charset="0"/>
              </a:rPr>
              <a:t> </a:t>
            </a:r>
            <a:r>
              <a:rPr lang="mn-MN" sz="2000" dirty="0" smtClean="0">
                <a:latin typeface="Calibri" panose="020F0502020204030204" pitchFamily="34" charset="0"/>
                <a:cs typeface="Calibri" panose="020F0502020204030204" pitchFamily="34" charset="0"/>
              </a:rPr>
              <a:t>и-мэйл хаягаараа бүртгүүлж нэвтрэн орон өөрийн сурахыг хүссэн хичээлээ сонгон авч үнэ төлбөргүй үзэх боломжтой.Хичээл нь видео болон аудио хэлбэрээр платформ дээр тавигдсан бөгөөд интернет, төхөөрөмж байхад л хангалттай.Дан ганц видео хичээл үзээд зогмохгүй, тус мэдлэг дээрээ тулгуурлаж практик туршилт хийх, сорилгуудыг хийж болно. Мэдэхгүй, ойлгохгүй байгаа зүйлээ асуух, бусдаас зөв хариултыг авах боломжтой.Доорх зураг дээр видео хичээл гарч байна.</a:t>
            </a:r>
            <a:endParaRPr lang="en-US" sz="20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1979612" y="2493264"/>
            <a:ext cx="8191629" cy="3571602"/>
          </a:xfrm>
          <a:prstGeom prst="rect">
            <a:avLst/>
          </a:prstGeom>
        </p:spPr>
      </p:pic>
      <p:sp>
        <p:nvSpPr>
          <p:cNvPr id="7" name="TextBox 6"/>
          <p:cNvSpPr txBox="1"/>
          <p:nvPr/>
        </p:nvSpPr>
        <p:spPr>
          <a:xfrm>
            <a:off x="6399212" y="6400800"/>
            <a:ext cx="5562600" cy="258532"/>
          </a:xfrm>
          <a:prstGeom prst="rect">
            <a:avLst/>
          </a:prstGeom>
          <a:noFill/>
        </p:spPr>
        <p:txBody>
          <a:bodyPr wrap="square" rtlCol="0">
            <a:spAutoFit/>
          </a:bodyPr>
          <a:lstStyle/>
          <a:p>
            <a:pPr>
              <a:lnSpc>
                <a:spcPct val="90000"/>
              </a:lnSpc>
            </a:pPr>
            <a:r>
              <a:rPr lang="mn-MN" sz="1200" dirty="0" smtClean="0">
                <a:latin typeface="Calibri" panose="020F0502020204030204" pitchFamily="34" charset="0"/>
                <a:cs typeface="Calibri" panose="020F0502020204030204" pitchFamily="34" charset="0"/>
              </a:rPr>
              <a:t>Эх сурвалж: </a:t>
            </a:r>
            <a:r>
              <a:rPr lang="en-US" sz="1200" dirty="0">
                <a:latin typeface="Calibri" panose="020F0502020204030204" pitchFamily="34" charset="0"/>
                <a:cs typeface="Calibri" panose="020F0502020204030204" pitchFamily="34" charset="0"/>
              </a:rPr>
              <a:t>https://www.khanacademy.org/computing/computer-programming</a:t>
            </a:r>
          </a:p>
        </p:txBody>
      </p:sp>
    </p:spTree>
    <p:extLst>
      <p:ext uri="{BB962C8B-B14F-4D97-AF65-F5344CB8AC3E}">
        <p14:creationId xmlns:p14="http://schemas.microsoft.com/office/powerpoint/2010/main" val="709814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smtClean="0">
                <a:latin typeface="Calibri" panose="020F0502020204030204" pitchFamily="34" charset="0"/>
                <a:cs typeface="Calibri" panose="020F0502020204030204" pitchFamily="34" charset="0"/>
              </a:rPr>
              <a:t>Өөрийн сонгож авсан курсын жишээ:</a:t>
            </a:r>
            <a:endParaRPr lang="en-US" dirty="0">
              <a:latin typeface="Calibri" panose="020F0502020204030204" pitchFamily="34" charset="0"/>
              <a:cs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8860991"/>
              </p:ext>
            </p:extLst>
          </p:nvPr>
        </p:nvGraphicFramePr>
        <p:xfrm>
          <a:off x="760413" y="2819400"/>
          <a:ext cx="53340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379412" y="1752600"/>
            <a:ext cx="6400800" cy="1219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gn="ctr">
              <a:buFont typeface="Arial" pitchFamily="34" charset="0"/>
              <a:buNone/>
            </a:pPr>
            <a:r>
              <a:rPr lang="mn-MN" dirty="0" smtClean="0">
                <a:latin typeface="Calibri" panose="020F0502020204030204" pitchFamily="34" charset="0"/>
                <a:cs typeface="Calibri" panose="020F0502020204030204" pitchFamily="34" charset="0"/>
              </a:rPr>
              <a:t>Нэгэн курс болох компьютерийн програмчлал хичээл нь</a:t>
            </a:r>
            <a:r>
              <a:rPr lang="en-US" dirty="0" smtClean="0">
                <a:latin typeface="Calibri" panose="020F0502020204030204" pitchFamily="34" charset="0"/>
                <a:cs typeface="Calibri" panose="020F0502020204030204" pitchFamily="34" charset="0"/>
              </a:rPr>
              <a:t> </a:t>
            </a:r>
            <a:r>
              <a:rPr lang="mn-MN" dirty="0" smtClean="0">
                <a:latin typeface="Calibri" panose="020F0502020204030204" pitchFamily="34" charset="0"/>
                <a:cs typeface="Calibri" panose="020F0502020204030204" pitchFamily="34" charset="0"/>
              </a:rPr>
              <a:t>дотроо 8 сэдвийн дагуу задран хичээлүүд нь бэлтгэгдсэн байна. </a:t>
            </a:r>
            <a:endParaRPr lang="mn-MN" sz="2400" dirty="0" smtClean="0">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6018212" y="3105912"/>
            <a:ext cx="4953000" cy="9144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gn="ctr">
              <a:buFont typeface="Arial" pitchFamily="34" charset="0"/>
              <a:buNone/>
            </a:pPr>
            <a:r>
              <a:rPr lang="mn-MN" dirty="0" smtClean="0">
                <a:latin typeface="Calibri" panose="020F0502020204030204" pitchFamily="34" charset="0"/>
                <a:cs typeface="Calibri" panose="020F0502020204030204" pitchFamily="34" charset="0"/>
              </a:rPr>
              <a:t>Жишээ нэг сэдэв нь дотроо дараах агуулгатай.</a:t>
            </a:r>
            <a:endParaRPr lang="mn-MN" sz="2400" dirty="0" smtClean="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7"/>
          <a:stretch>
            <a:fillRect/>
          </a:stretch>
        </p:blipFill>
        <p:spPr>
          <a:xfrm>
            <a:off x="6187281" y="4020312"/>
            <a:ext cx="4691062" cy="1862705"/>
          </a:xfrm>
          <a:prstGeom prst="rect">
            <a:avLst/>
          </a:prstGeom>
        </p:spPr>
      </p:pic>
      <p:sp>
        <p:nvSpPr>
          <p:cNvPr id="8" name="TextBox 7"/>
          <p:cNvSpPr txBox="1"/>
          <p:nvPr/>
        </p:nvSpPr>
        <p:spPr>
          <a:xfrm>
            <a:off x="6626225" y="6505357"/>
            <a:ext cx="5562600" cy="258532"/>
          </a:xfrm>
          <a:prstGeom prst="rect">
            <a:avLst/>
          </a:prstGeom>
          <a:noFill/>
        </p:spPr>
        <p:txBody>
          <a:bodyPr wrap="square" rtlCol="0">
            <a:spAutoFit/>
          </a:bodyPr>
          <a:lstStyle/>
          <a:p>
            <a:pPr>
              <a:lnSpc>
                <a:spcPct val="90000"/>
              </a:lnSpc>
            </a:pPr>
            <a:r>
              <a:rPr lang="mn-MN" sz="1200" dirty="0" smtClean="0">
                <a:latin typeface="Calibri" panose="020F0502020204030204" pitchFamily="34" charset="0"/>
                <a:cs typeface="Calibri" panose="020F0502020204030204" pitchFamily="34" charset="0"/>
              </a:rPr>
              <a:t>Эх сурвалж: </a:t>
            </a:r>
            <a:r>
              <a:rPr lang="en-US" sz="1200" dirty="0">
                <a:latin typeface="Calibri" panose="020F0502020204030204" pitchFamily="34" charset="0"/>
                <a:cs typeface="Calibri" panose="020F0502020204030204" pitchFamily="34" charset="0"/>
              </a:rPr>
              <a:t>https://www.khanacademy.org/computing/computer-programming</a:t>
            </a:r>
          </a:p>
        </p:txBody>
      </p:sp>
    </p:spTree>
    <p:extLst>
      <p:ext uri="{BB962C8B-B14F-4D97-AF65-F5344CB8AC3E}">
        <p14:creationId xmlns:p14="http://schemas.microsoft.com/office/powerpoint/2010/main" val="117826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cs typeface="Calibri" panose="020F0502020204030204" pitchFamily="34" charset="0"/>
              </a:rPr>
              <a:t>2019</a:t>
            </a:r>
            <a:r>
              <a:rPr lang="mn-MN" dirty="0" smtClean="0">
                <a:latin typeface="Calibri" panose="020F0502020204030204" pitchFamily="34" charset="0"/>
                <a:cs typeface="Calibri" panose="020F0502020204030204" pitchFamily="34" charset="0"/>
              </a:rPr>
              <a:t> оны шилдэг 10 онлайн сургалтын платформ</a:t>
            </a:r>
            <a:r>
              <a:rPr lang="en-US" dirty="0" smtClean="0">
                <a:latin typeface="Calibri" panose="020F0502020204030204" pitchFamily="34" charset="0"/>
                <a:cs typeface="Calibri" panose="020F0502020204030204" pitchFamily="34" charset="0"/>
              </a:rPr>
              <a:t> </a:t>
            </a:r>
            <a:r>
              <a:rPr lang="mn-MN" dirty="0" smtClean="0">
                <a:latin typeface="Calibri" panose="020F0502020204030204" pitchFamily="34" charset="0"/>
                <a:cs typeface="Calibri" panose="020F0502020204030204" pitchFamily="34" charset="0"/>
              </a:rPr>
              <a:t>ба </a:t>
            </a:r>
            <a:r>
              <a:rPr lang="en-US" dirty="0" smtClean="0">
                <a:latin typeface="Calibri" panose="020F0502020204030204" pitchFamily="34" charset="0"/>
                <a:cs typeface="Calibri" panose="020F0502020204030204" pitchFamily="34" charset="0"/>
              </a:rPr>
              <a:t>Khan academy-</a:t>
            </a:r>
            <a:r>
              <a:rPr lang="mn-MN" dirty="0" smtClean="0">
                <a:latin typeface="Calibri" panose="020F0502020204030204" pitchFamily="34" charset="0"/>
                <a:cs typeface="Calibri" panose="020F0502020204030204" pitchFamily="34" charset="0"/>
              </a:rPr>
              <a:t>н талаарх </a:t>
            </a:r>
            <a:r>
              <a:rPr lang="mn-MN" dirty="0">
                <a:latin typeface="Calibri" panose="020F0502020204030204" pitchFamily="34" charset="0"/>
                <a:cs typeface="Calibri" panose="020F0502020204030204" pitchFamily="34" charset="0"/>
              </a:rPr>
              <a:t>бяцхан</a:t>
            </a:r>
            <a:r>
              <a:rPr lang="mn-MN" dirty="0" smtClean="0">
                <a:latin typeface="Calibri" panose="020F0502020204030204" pitchFamily="34" charset="0"/>
                <a:cs typeface="Calibri" panose="020F0502020204030204" pitchFamily="34" charset="0"/>
              </a:rPr>
              <a:t> судалгаа</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22414" y="1714500"/>
            <a:ext cx="2285998" cy="4267200"/>
          </a:xfrm>
        </p:spPr>
        <p:txBody>
          <a:bodyPr>
            <a:normAutofit fontScale="92500" lnSpcReduction="10000"/>
          </a:bodyPr>
          <a:lstStyle/>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BitDegree</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Pluralsight</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Datacamp</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Udemy</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Thinkful</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Skillshare</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smtClean="0">
                <a:solidFill>
                  <a:schemeClr val="accent2">
                    <a:lumMod val="75000"/>
                  </a:schemeClr>
                </a:solidFill>
                <a:latin typeface="Calibri" panose="020F0502020204030204" pitchFamily="34" charset="0"/>
                <a:cs typeface="Calibri" panose="020F0502020204030204" pitchFamily="34" charset="0"/>
              </a:rPr>
              <a:t>Khan Academy</a:t>
            </a: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Codeademy</a:t>
            </a:r>
            <a:endParaRPr lang="en-US" sz="1800" dirty="0" smtClean="0">
              <a:latin typeface="Calibri" panose="020F0502020204030204" pitchFamily="34" charset="0"/>
              <a:cs typeface="Calibri" panose="020F0502020204030204" pitchFamily="34" charset="0"/>
            </a:endParaRPr>
          </a:p>
          <a:p>
            <a:pPr marL="457200" indent="-457200">
              <a:buFont typeface="+mj-lt"/>
              <a:buAutoNum type="arabicPeriod"/>
            </a:pPr>
            <a:r>
              <a:rPr lang="en-US" sz="1800" dirty="0" smtClean="0">
                <a:latin typeface="Calibri" panose="020F0502020204030204" pitchFamily="34" charset="0"/>
                <a:cs typeface="Calibri" panose="020F0502020204030204" pitchFamily="34" charset="0"/>
              </a:rPr>
              <a:t>Coursera</a:t>
            </a:r>
          </a:p>
          <a:p>
            <a:pPr marL="457200" indent="-457200">
              <a:buFont typeface="+mj-lt"/>
              <a:buAutoNum type="arabicPeriod"/>
            </a:pPr>
            <a:r>
              <a:rPr lang="en-US" sz="1800" dirty="0" err="1" smtClean="0">
                <a:latin typeface="Calibri" panose="020F0502020204030204" pitchFamily="34" charset="0"/>
                <a:cs typeface="Calibri" panose="020F0502020204030204" pitchFamily="34" charset="0"/>
              </a:rPr>
              <a:t>edX</a:t>
            </a:r>
            <a:endParaRPr lang="en-US" sz="1800" dirty="0">
              <a:latin typeface="Calibri" panose="020F0502020204030204" pitchFamily="34" charset="0"/>
              <a:cs typeface="Calibri" panose="020F0502020204030204" pitchFamily="34" charset="0"/>
            </a:endParaRPr>
          </a:p>
        </p:txBody>
      </p:sp>
      <p:sp>
        <p:nvSpPr>
          <p:cNvPr id="4" name="TextBox 3"/>
          <p:cNvSpPr txBox="1"/>
          <p:nvPr/>
        </p:nvSpPr>
        <p:spPr>
          <a:xfrm>
            <a:off x="5484812" y="6234985"/>
            <a:ext cx="6553200" cy="590931"/>
          </a:xfrm>
          <a:prstGeom prst="rect">
            <a:avLst/>
          </a:prstGeom>
          <a:noFill/>
        </p:spPr>
        <p:txBody>
          <a:bodyPr wrap="square" rtlCol="0">
            <a:spAutoFit/>
          </a:bodyPr>
          <a:lstStyle/>
          <a:p>
            <a:pPr>
              <a:lnSpc>
                <a:spcPct val="90000"/>
              </a:lnSpc>
            </a:pPr>
            <a:r>
              <a:rPr lang="mn-MN" sz="1200" dirty="0" smtClean="0">
                <a:latin typeface="Calibri" panose="020F0502020204030204" pitchFamily="34" charset="0"/>
                <a:cs typeface="Calibri" panose="020F0502020204030204" pitchFamily="34" charset="0"/>
              </a:rPr>
              <a:t>Эх сурвалж:</a:t>
            </a:r>
            <a:r>
              <a:rPr lang="en-US" sz="1200" dirty="0" smtClean="0">
                <a:latin typeface="Calibri" panose="020F0502020204030204" pitchFamily="34" charset="0"/>
                <a:cs typeface="Calibri" panose="020F0502020204030204" pitchFamily="34" charset="0"/>
              </a:rPr>
              <a:t> </a:t>
            </a:r>
            <a:r>
              <a:rPr lang="mn-MN" sz="1200" dirty="0" smtClean="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hlinkClick r:id="rId2"/>
              </a:rPr>
              <a:t>https</a:t>
            </a:r>
            <a:r>
              <a:rPr lang="en-US" sz="1200" dirty="0">
                <a:latin typeface="Calibri" panose="020F0502020204030204" pitchFamily="34" charset="0"/>
                <a:cs typeface="Calibri" panose="020F0502020204030204" pitchFamily="34" charset="0"/>
                <a:hlinkClick r:id="rId2"/>
              </a:rPr>
              <a:t>://2muchcoffee.com/blog/top-10-online-learning-platforms-you-can-use-in-2019</a:t>
            </a:r>
            <a:r>
              <a:rPr lang="en-US" sz="1200" dirty="0" smtClean="0">
                <a:latin typeface="Calibri" panose="020F0502020204030204" pitchFamily="34" charset="0"/>
                <a:cs typeface="Calibri" panose="020F0502020204030204" pitchFamily="34" charset="0"/>
                <a:hlinkClick r:id="rId2"/>
              </a:rPr>
              <a:t>/</a:t>
            </a:r>
            <a:endParaRPr lang="mn-MN" sz="1200" dirty="0" smtClean="0">
              <a:latin typeface="Calibri" panose="020F0502020204030204" pitchFamily="34" charset="0"/>
              <a:cs typeface="Calibri" panose="020F0502020204030204" pitchFamily="34" charset="0"/>
            </a:endParaRPr>
          </a:p>
          <a:p>
            <a:pPr>
              <a:lnSpc>
                <a:spcPct val="90000"/>
              </a:lnSpc>
            </a:pPr>
            <a:r>
              <a:rPr lang="mn-MN" sz="120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hlinkClick r:id="rId3"/>
              </a:rPr>
              <a:t>https://skoll.org/organization/khan-academy</a:t>
            </a:r>
            <a:r>
              <a:rPr lang="en-US" sz="1200" dirty="0" smtClean="0">
                <a:latin typeface="Calibri" panose="020F0502020204030204" pitchFamily="34" charset="0"/>
                <a:cs typeface="Calibri" panose="020F0502020204030204" pitchFamily="34" charset="0"/>
                <a:hlinkClick r:id="rId3"/>
              </a:rPr>
              <a:t>/</a:t>
            </a:r>
            <a:endParaRPr lang="mn-MN" sz="1200" dirty="0" smtClean="0">
              <a:latin typeface="Calibri" panose="020F0502020204030204" pitchFamily="34" charset="0"/>
              <a:cs typeface="Calibri" panose="020F0502020204030204" pitchFamily="34" charset="0"/>
            </a:endParaRPr>
          </a:p>
          <a:p>
            <a:pPr>
              <a:lnSpc>
                <a:spcPct val="90000"/>
              </a:lnSpc>
            </a:pPr>
            <a:endParaRPr lang="en-US" sz="1200" dirty="0">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3808412" y="1714500"/>
            <a:ext cx="76962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mn-MN" sz="2000" dirty="0" smtClean="0">
                <a:latin typeface="Calibri" panose="020F0502020204030204" pitchFamily="34" charset="0"/>
                <a:cs typeface="Calibri" panose="020F0502020204030204" pitchFamily="34" charset="0"/>
              </a:rPr>
              <a:t>АНУ-ын </a:t>
            </a:r>
            <a:r>
              <a:rPr lang="en-US" sz="2000" dirty="0" smtClean="0">
                <a:latin typeface="Calibri" panose="020F0502020204030204" pitchFamily="34" charset="0"/>
                <a:cs typeface="Calibri" panose="020F0502020204030204" pitchFamily="34" charset="0"/>
              </a:rPr>
              <a:t>SAT</a:t>
            </a:r>
            <a:r>
              <a:rPr lang="mn-MN" sz="2000" dirty="0" smtClean="0">
                <a:latin typeface="Calibri" panose="020F0502020204030204" pitchFamily="34" charset="0"/>
                <a:cs typeface="Calibri" panose="020F0502020204030204" pitchFamily="34" charset="0"/>
              </a:rPr>
              <a:t> шалгалтанд хамрагдагсдын 50 орчим хувь нь </a:t>
            </a:r>
            <a:r>
              <a:rPr lang="en-US" sz="2000" dirty="0" smtClean="0">
                <a:latin typeface="Calibri" panose="020F0502020204030204" pitchFamily="34" charset="0"/>
                <a:cs typeface="Calibri" panose="020F0502020204030204" pitchFamily="34" charset="0"/>
              </a:rPr>
              <a:t>Khan Academy</a:t>
            </a:r>
            <a:r>
              <a:rPr lang="mn-MN" sz="2000" dirty="0" smtClean="0">
                <a:latin typeface="Calibri" panose="020F0502020204030204" pitchFamily="34" charset="0"/>
                <a:cs typeface="Calibri" panose="020F0502020204030204" pitchFamily="34" charset="0"/>
              </a:rPr>
              <a:t>-г шалгалтанд бэлдэхэд ашигладаг.</a:t>
            </a:r>
          </a:p>
          <a:p>
            <a:r>
              <a:rPr lang="mn-MN" sz="1800" dirty="0" smtClean="0">
                <a:latin typeface="Calibri" panose="020F0502020204030204" pitchFamily="34" charset="0"/>
                <a:cs typeface="Calibri" panose="020F0502020204030204" pitchFamily="34" charset="0"/>
              </a:rPr>
              <a:t>АНУ-ын шилдэг их дээд сургуулийн оюутнуудын 64</a:t>
            </a:r>
            <a:r>
              <a:rPr lang="en-US" sz="1800" dirty="0" smtClean="0">
                <a:latin typeface="Calibri" panose="020F0502020204030204" pitchFamily="34" charset="0"/>
                <a:cs typeface="Calibri" panose="020F0502020204030204" pitchFamily="34" charset="0"/>
              </a:rPr>
              <a:t>%</a:t>
            </a:r>
            <a:r>
              <a:rPr lang="mn-MN" sz="1800" dirty="0" smtClean="0">
                <a:latin typeface="Calibri" panose="020F0502020204030204" pitchFamily="34" charset="0"/>
                <a:cs typeface="Calibri" panose="020F0502020204030204" pitchFamily="34" charset="0"/>
              </a:rPr>
              <a:t> нь тус академи нь тэдний боловсролд ач холбогдолтой хэсэг гэж үздэг.</a:t>
            </a:r>
          </a:p>
          <a:p>
            <a:r>
              <a:rPr lang="mn-MN" sz="1800" dirty="0" smtClean="0">
                <a:latin typeface="Calibri" panose="020F0502020204030204" pitchFamily="34" charset="0"/>
                <a:cs typeface="Calibri" panose="020F0502020204030204" pitchFamily="34" charset="0"/>
              </a:rPr>
              <a:t>Нийт 999 сая видео хичээлтэй.</a:t>
            </a:r>
          </a:p>
          <a:p>
            <a:r>
              <a:rPr lang="mn-MN" sz="1800" dirty="0" smtClean="0">
                <a:latin typeface="Calibri" panose="020F0502020204030204" pitchFamily="34" charset="0"/>
                <a:cs typeface="Calibri" panose="020F0502020204030204" pitchFamily="34" charset="0"/>
              </a:rPr>
              <a:t>10000 орчим видео, 3000 орчим нийтлэл, 50000 орчим дасгал ажлуудыг багтаасан ба эдгээрийг үнэгүй ашиглах боломжтой.</a:t>
            </a:r>
          </a:p>
          <a:p>
            <a:r>
              <a:rPr lang="mn-MN" sz="1800" dirty="0" smtClean="0">
                <a:latin typeface="Calibri" panose="020F0502020204030204" pitchFamily="34" charset="0"/>
                <a:cs typeface="Calibri" panose="020F0502020204030204" pitchFamily="34" charset="0"/>
              </a:rPr>
              <a:t>190 орны суралцагчтай.</a:t>
            </a:r>
          </a:p>
        </p:txBody>
      </p:sp>
    </p:spTree>
    <p:extLst>
      <p:ext uri="{BB962C8B-B14F-4D97-AF65-F5344CB8AC3E}">
        <p14:creationId xmlns:p14="http://schemas.microsoft.com/office/powerpoint/2010/main" val="276284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31812" y="838200"/>
            <a:ext cx="7696200" cy="4267200"/>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r>
              <a:rPr lang="en-US" dirty="0" smtClean="0">
                <a:latin typeface="Calibri" panose="020F0502020204030204" pitchFamily="34" charset="0"/>
                <a:cs typeface="Calibri" panose="020F0502020204030204" pitchFamily="34" charset="0"/>
              </a:rPr>
              <a:t>Khan Academy-</a:t>
            </a:r>
            <a:r>
              <a:rPr lang="mn-MN" dirty="0" smtClean="0">
                <a:latin typeface="Calibri" panose="020F0502020204030204" pitchFamily="34" charset="0"/>
                <a:cs typeface="Calibri" panose="020F0502020204030204" pitchFamily="34" charset="0"/>
              </a:rPr>
              <a:t>д математикийн ангийнхаа 60</a:t>
            </a:r>
            <a:r>
              <a:rPr lang="en-US" dirty="0" smtClean="0">
                <a:latin typeface="Calibri" panose="020F0502020204030204" pitchFamily="34" charset="0"/>
                <a:cs typeface="Calibri" panose="020F0502020204030204" pitchFamily="34" charset="0"/>
              </a:rPr>
              <a:t>% </a:t>
            </a:r>
            <a:r>
              <a:rPr lang="mn-MN" dirty="0" smtClean="0">
                <a:latin typeface="Calibri" panose="020F0502020204030204" pitchFamily="34" charset="0"/>
                <a:cs typeface="Calibri" panose="020F0502020204030204" pitchFamily="34" charset="0"/>
              </a:rPr>
              <a:t> ба түүнээс дээш хувийг эзэмшсэн оюутнууд өргөн хэрэглэгддэг темт болох </a:t>
            </a:r>
            <a:r>
              <a:rPr lang="en-US" dirty="0" smtClean="0">
                <a:latin typeface="Calibri" panose="020F0502020204030204" pitchFamily="34" charset="0"/>
                <a:cs typeface="Calibri" panose="020F0502020204030204" pitchFamily="34" charset="0"/>
              </a:rPr>
              <a:t>NWEA MAP Growth Assessment</a:t>
            </a:r>
            <a:r>
              <a:rPr lang="mn-MN" dirty="0" smtClean="0">
                <a:latin typeface="Calibri" panose="020F0502020204030204" pitchFamily="34" charset="0"/>
                <a:cs typeface="Calibri" panose="020F0502020204030204" pitchFamily="34" charset="0"/>
              </a:rPr>
              <a:t>-ийн математикийн хэсэгт тооцолсон өсөлтөөсөө 1.8 дахин их туршлагтай байсан.</a:t>
            </a:r>
          </a:p>
          <a:p>
            <a:endParaRPr lang="mn-MN" dirty="0">
              <a:latin typeface="Calibri" panose="020F0502020204030204" pitchFamily="34" charset="0"/>
              <a:cs typeface="Calibri" panose="020F0502020204030204" pitchFamily="34" charset="0"/>
            </a:endParaRPr>
          </a:p>
          <a:p>
            <a:r>
              <a:rPr lang="mn-MN" dirty="0" smtClean="0">
                <a:latin typeface="Calibri" panose="020F0502020204030204" pitchFamily="34" charset="0"/>
                <a:cs typeface="Calibri" panose="020F0502020204030204" pitchFamily="34" charset="0"/>
              </a:rPr>
              <a:t>Дээрх бүх судалгаанаас үзхэд </a:t>
            </a:r>
            <a:r>
              <a:rPr lang="en-US" dirty="0" smtClean="0">
                <a:latin typeface="Calibri" panose="020F0502020204030204" pitchFamily="34" charset="0"/>
                <a:cs typeface="Calibri" panose="020F0502020204030204" pitchFamily="34" charset="0"/>
              </a:rPr>
              <a:t>Khan Academy </a:t>
            </a:r>
            <a:r>
              <a:rPr lang="mn-MN" dirty="0" smtClean="0">
                <a:latin typeface="Calibri" panose="020F0502020204030204" pitchFamily="34" charset="0"/>
                <a:cs typeface="Calibri" panose="020F0502020204030204" pitchFamily="34" charset="0"/>
              </a:rPr>
              <a:t>нь шилдэг сургалтын платформуудын нэг болох нь нотлогдож байна </a:t>
            </a:r>
          </a:p>
        </p:txBody>
      </p:sp>
      <p:sp>
        <p:nvSpPr>
          <p:cNvPr id="4" name="TextBox 3"/>
          <p:cNvSpPr txBox="1"/>
          <p:nvPr/>
        </p:nvSpPr>
        <p:spPr>
          <a:xfrm>
            <a:off x="836612" y="6019800"/>
            <a:ext cx="6553200" cy="424732"/>
          </a:xfrm>
          <a:prstGeom prst="rect">
            <a:avLst/>
          </a:prstGeom>
          <a:noFill/>
        </p:spPr>
        <p:txBody>
          <a:bodyPr wrap="square" rtlCol="0">
            <a:spAutoFit/>
          </a:bodyPr>
          <a:lstStyle/>
          <a:p>
            <a:pPr>
              <a:lnSpc>
                <a:spcPct val="90000"/>
              </a:lnSpc>
            </a:pPr>
            <a:r>
              <a:rPr lang="mn-MN" sz="1200" dirty="0" smtClean="0">
                <a:latin typeface="Calibri" panose="020F0502020204030204" pitchFamily="34" charset="0"/>
                <a:cs typeface="Calibri" panose="020F0502020204030204" pitchFamily="34" charset="0"/>
              </a:rPr>
              <a:t>Эх сурвалж:</a:t>
            </a:r>
            <a:r>
              <a:rPr lang="en-US" sz="1200" dirty="0" smtClean="0">
                <a:latin typeface="Calibri" panose="020F0502020204030204" pitchFamily="34" charset="0"/>
                <a:cs typeface="Calibri" panose="020F0502020204030204" pitchFamily="34" charset="0"/>
              </a:rPr>
              <a:t> </a:t>
            </a:r>
            <a:r>
              <a:rPr lang="mn-MN" sz="1200" dirty="0" smtClean="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https://www.khanacademy.org/about/impact</a:t>
            </a:r>
            <a:endParaRPr lang="mn-MN" sz="1200" dirty="0" smtClean="0">
              <a:latin typeface="Calibri" panose="020F0502020204030204" pitchFamily="34" charset="0"/>
              <a:cs typeface="Calibri" panose="020F0502020204030204" pitchFamily="34" charset="0"/>
            </a:endParaRPr>
          </a:p>
          <a:p>
            <a:pPr>
              <a:lnSpc>
                <a:spcPct val="90000"/>
              </a:lnSpc>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316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p:cNvGraphicFramePr>
            <a:graphicFrameLocks noGrp="1"/>
          </p:cNvGraphicFramePr>
          <p:nvPr>
            <p:ph idx="1"/>
            <p:extLst>
              <p:ext uri="{D42A27DB-BD31-4B8C-83A1-F6EECF244321}">
                <p14:modId xmlns:p14="http://schemas.microsoft.com/office/powerpoint/2010/main" val="1422257493"/>
              </p:ext>
            </p:extLst>
          </p:nvPr>
        </p:nvGraphicFramePr>
        <p:xfrm>
          <a:off x="1522413" y="1905000"/>
          <a:ext cx="91440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a:extLst>
              <a:ext uri="{FF2B5EF4-FFF2-40B4-BE49-F238E27FC236}">
                <a16:creationId xmlns="" xmlns:a16="http://schemas.microsoft.com/office/drawing/2014/main" id="{6C4D1E73-1855-4938-A776-09A4676D6DAF}"/>
              </a:ext>
            </a:extLst>
          </p:cNvPr>
          <p:cNvSpPr/>
          <p:nvPr/>
        </p:nvSpPr>
        <p:spPr>
          <a:xfrm flipH="1">
            <a:off x="9000055" y="3670237"/>
            <a:ext cx="3188769" cy="318687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33" name="Rectangle 32">
            <a:extLst>
              <a:ext uri="{FF2B5EF4-FFF2-40B4-BE49-F238E27FC236}">
                <a16:creationId xmlns="" xmlns:a16="http://schemas.microsoft.com/office/drawing/2014/main" id="{4C358AB8-2F14-4DF8-842B-74BE63C33492}"/>
              </a:ext>
            </a:extLst>
          </p:cNvPr>
          <p:cNvSpPr/>
          <p:nvPr/>
        </p:nvSpPr>
        <p:spPr>
          <a:xfrm rot="10800000">
            <a:off x="1" y="893"/>
            <a:ext cx="5002496" cy="6856214"/>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5" name="Right Triangle 34">
            <a:extLst>
              <a:ext uri="{FF2B5EF4-FFF2-40B4-BE49-F238E27FC236}">
                <a16:creationId xmlns="" xmlns:a16="http://schemas.microsoft.com/office/drawing/2014/main" id="{C81E30FB-57D3-40D4-A29E-F24F707F51D8}"/>
              </a:ext>
            </a:extLst>
          </p:cNvPr>
          <p:cNvSpPr/>
          <p:nvPr/>
        </p:nvSpPr>
        <p:spPr>
          <a:xfrm flipH="1" flipV="1">
            <a:off x="7822922" y="0"/>
            <a:ext cx="4380357" cy="5421493"/>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a:extLst>
              <a:ext uri="{FF2B5EF4-FFF2-40B4-BE49-F238E27FC236}">
                <a16:creationId xmlns="" xmlns:a16="http://schemas.microsoft.com/office/drawing/2014/main" id="{72A0FD99-A133-4DDF-B7C5-04CA58D32AF2}"/>
              </a:ext>
            </a:extLst>
          </p:cNvPr>
          <p:cNvSpPr>
            <a:spLocks noGrp="1"/>
          </p:cNvSpPr>
          <p:nvPr>
            <p:ph type="title"/>
          </p:nvPr>
        </p:nvSpPr>
        <p:spPr>
          <a:xfrm>
            <a:off x="3563392" y="1791195"/>
            <a:ext cx="7558555" cy="2898737"/>
          </a:xfrm>
        </p:spPr>
        <p:txBody>
          <a:bodyPr anchor="ctr">
            <a:normAutofit fontScale="90000"/>
          </a:bodyPr>
          <a:lstStyle/>
          <a:p>
            <a:pPr>
              <a:lnSpc>
                <a:spcPct val="80000"/>
              </a:lnSpc>
            </a:pPr>
            <a:r>
              <a:rPr lang="mn-MN" sz="9597" i="1" dirty="0" smtClean="0">
                <a:latin typeface="Calibri" panose="020F0502020204030204" pitchFamily="34" charset="0"/>
                <a:cs typeface="Calibri" panose="020F0502020204030204" pitchFamily="34" charset="0"/>
              </a:rPr>
              <a:t>Анхаарал хандуулсан баярлалаа</a:t>
            </a:r>
            <a:endParaRPr lang="en-US" sz="9597" i="1" dirty="0">
              <a:latin typeface="Calibri" panose="020F0502020204030204" pitchFamily="34" charset="0"/>
              <a:cs typeface="Calibri" panose="020F0502020204030204" pitchFamily="34" charset="0"/>
            </a:endParaRPr>
          </a:p>
        </p:txBody>
      </p:sp>
      <p:grpSp>
        <p:nvGrpSpPr>
          <p:cNvPr id="13" name="Group 12">
            <a:extLst>
              <a:ext uri="{FF2B5EF4-FFF2-40B4-BE49-F238E27FC236}">
                <a16:creationId xmlns="" xmlns:a16="http://schemas.microsoft.com/office/drawing/2014/main" id="{5BF09152-57F0-4C56-B151-C0D20612B96E}"/>
              </a:ext>
            </a:extLst>
          </p:cNvPr>
          <p:cNvGrpSpPr/>
          <p:nvPr/>
        </p:nvGrpSpPr>
        <p:grpSpPr>
          <a:xfrm rot="10800000">
            <a:off x="474600" y="891"/>
            <a:ext cx="3896844" cy="1098045"/>
            <a:chOff x="4203700" y="5759669"/>
            <a:chExt cx="3567824" cy="1098331"/>
          </a:xfrm>
        </p:grpSpPr>
        <p:cxnSp>
          <p:nvCxnSpPr>
            <p:cNvPr id="14" name="Straight Connector 13">
              <a:extLst>
                <a:ext uri="{FF2B5EF4-FFF2-40B4-BE49-F238E27FC236}">
                  <a16:creationId xmlns="" xmlns:a16="http://schemas.microsoft.com/office/drawing/2014/main"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 xmlns:a16="http://schemas.microsoft.com/office/drawing/2014/main" id="{CE029A6B-73CF-40BA-85BD-075276F00A3A}"/>
              </a:ext>
            </a:extLst>
          </p:cNvPr>
          <p:cNvGrpSpPr/>
          <p:nvPr/>
        </p:nvGrpSpPr>
        <p:grpSpPr>
          <a:xfrm>
            <a:off x="4815253" y="4879938"/>
            <a:ext cx="4341914" cy="1"/>
            <a:chOff x="1523994" y="3509963"/>
            <a:chExt cx="16178966" cy="1"/>
          </a:xfrm>
        </p:grpSpPr>
        <p:cxnSp>
          <p:nvCxnSpPr>
            <p:cNvPr id="28" name="Straight Connector 27">
              <a:extLst>
                <a:ext uri="{FF2B5EF4-FFF2-40B4-BE49-F238E27FC236}">
                  <a16:creationId xmlns=""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 xmlns:a16="http://schemas.microsoft.com/office/drawing/2014/main" id="{4570BDB4-B01F-4A41-A05F-100B1357D121}"/>
              </a:ext>
            </a:extLst>
          </p:cNvPr>
          <p:cNvGrpSpPr/>
          <p:nvPr/>
        </p:nvGrpSpPr>
        <p:grpSpPr>
          <a:xfrm>
            <a:off x="1268421" y="2633738"/>
            <a:ext cx="1735812" cy="1590524"/>
            <a:chOff x="2676525" y="1463676"/>
            <a:chExt cx="360363" cy="330200"/>
          </a:xfrm>
          <a:solidFill>
            <a:schemeClr val="accent4"/>
          </a:solidFill>
        </p:grpSpPr>
        <p:sp>
          <p:nvSpPr>
            <p:cNvPr id="51" name="Freeform 170">
              <a:extLst>
                <a:ext uri="{FF2B5EF4-FFF2-40B4-BE49-F238E27FC236}">
                  <a16:creationId xmlns="" xmlns:a16="http://schemas.microsoft.com/office/drawing/2014/main"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 xmlns:a16="http://schemas.microsoft.com/office/drawing/2014/main"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 xmlns:a16="http://schemas.microsoft.com/office/drawing/2014/main"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val="221105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4772" y="0"/>
            <a:ext cx="9143998" cy="685800"/>
          </a:xfrm>
        </p:spPr>
        <p:txBody>
          <a:bodyPr/>
          <a:lstStyle/>
          <a:p>
            <a:r>
              <a:rPr lang="mn-MN" dirty="0" smtClean="0"/>
              <a:t>Ашигласан эх сурвалжууд:</a:t>
            </a:r>
            <a:endParaRPr lang="en-US" dirty="0"/>
          </a:p>
        </p:txBody>
      </p:sp>
      <p:sp>
        <p:nvSpPr>
          <p:cNvPr id="3" name="TextBox 2"/>
          <p:cNvSpPr txBox="1"/>
          <p:nvPr/>
        </p:nvSpPr>
        <p:spPr>
          <a:xfrm>
            <a:off x="303211" y="554567"/>
            <a:ext cx="11734800" cy="692982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1600" dirty="0" smtClean="0">
                <a:latin typeface="Calibri" panose="020F0502020204030204" pitchFamily="34" charset="0"/>
                <a:cs typeface="Calibri" panose="020F0502020204030204" pitchFamily="34" charset="0"/>
                <a:hlinkClick r:id="rId2"/>
              </a:rPr>
              <a:t>www.news.mn</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smtClean="0">
                <a:latin typeface="Calibri" panose="020F0502020204030204" pitchFamily="34" charset="0"/>
                <a:cs typeface="Calibri" panose="020F0502020204030204" pitchFamily="34" charset="0"/>
                <a:hlinkClick r:id="rId3"/>
              </a:rPr>
              <a:t>www.e-Mongolia.mn</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smtClean="0">
                <a:latin typeface="Calibri" panose="020F0502020204030204" pitchFamily="34" charset="0"/>
                <a:cs typeface="Calibri" panose="020F0502020204030204" pitchFamily="34" charset="0"/>
                <a:hlinkClick r:id="rId4"/>
              </a:rPr>
              <a:t>www.tutsmashin.gov.mn</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5"/>
              </a:rPr>
              <a:t>https://able.tog.mn</a:t>
            </a:r>
            <a:r>
              <a:rPr lang="en-US" sz="1600" dirty="0" smtClean="0">
                <a:latin typeface="Calibri" panose="020F0502020204030204" pitchFamily="34" charset="0"/>
                <a:cs typeface="Calibri" panose="020F0502020204030204" pitchFamily="34" charset="0"/>
                <a:hlinkClick r:id="rId5"/>
              </a:rPr>
              <a:t>/</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6"/>
              </a:rPr>
              <a:t>https://whatis.techtarget.com/definition/government-to-government-G2G#:~:text=Government%20to%20government%20(G2G)%</a:t>
            </a:r>
            <a:r>
              <a:rPr lang="en-US" sz="1600" dirty="0" smtClean="0">
                <a:latin typeface="Calibri" panose="020F0502020204030204" pitchFamily="34" charset="0"/>
                <a:cs typeface="Calibri" panose="020F0502020204030204" pitchFamily="34" charset="0"/>
                <a:hlinkClick r:id="rId6"/>
              </a:rPr>
              <a:t>20is,data%20access%20and%20data%20sharing</a:t>
            </a:r>
            <a:r>
              <a:rPr lang="en-US" sz="1600" dirty="0" smtClean="0">
                <a:latin typeface="Calibri" panose="020F0502020204030204" pitchFamily="34" charset="0"/>
                <a:cs typeface="Calibri" panose="020F0502020204030204" pitchFamily="34" charset="0"/>
              </a:rPr>
              <a:t>.</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7"/>
              </a:rPr>
              <a:t>https://</a:t>
            </a:r>
            <a:r>
              <a:rPr lang="en-US" sz="1600" dirty="0" smtClean="0">
                <a:latin typeface="Calibri" panose="020F0502020204030204" pitchFamily="34" charset="0"/>
                <a:cs typeface="Calibri" panose="020F0502020204030204" pitchFamily="34" charset="0"/>
                <a:hlinkClick r:id="rId7"/>
              </a:rPr>
              <a:t>www.ncjrs.gov/App/Publications/abstract.aspx?ID=183468</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8"/>
              </a:rPr>
              <a:t>https://</a:t>
            </a:r>
            <a:r>
              <a:rPr lang="en-US" sz="1600" dirty="0" smtClean="0">
                <a:latin typeface="Calibri" panose="020F0502020204030204" pitchFamily="34" charset="0"/>
                <a:cs typeface="Calibri" panose="020F0502020204030204" pitchFamily="34" charset="0"/>
                <a:hlinkClick r:id="rId8"/>
              </a:rPr>
              <a:t>www.investopedia.com/terms/c/customer.asp</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9"/>
              </a:rPr>
              <a:t>https://dimoco.eu/mobile-payment</a:t>
            </a:r>
            <a:r>
              <a:rPr lang="en-US" sz="1600" dirty="0" smtClean="0">
                <a:latin typeface="Calibri" panose="020F0502020204030204" pitchFamily="34" charset="0"/>
                <a:cs typeface="Calibri" panose="020F0502020204030204" pitchFamily="34" charset="0"/>
                <a:hlinkClick r:id="rId9"/>
              </a:rPr>
              <a:t>/</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altLang="ko-KR" sz="1600" b="1" dirty="0">
                <a:solidFill>
                  <a:schemeClr val="accent1"/>
                </a:solidFill>
                <a:latin typeface="Calibri" panose="020F0502020204030204" pitchFamily="34" charset="0"/>
                <a:cs typeface="Calibri" panose="020F0502020204030204" pitchFamily="34" charset="0"/>
              </a:rPr>
              <a:t>https://www.khanacademy.org</a:t>
            </a:r>
            <a:r>
              <a:rPr lang="en-US" altLang="ko-KR" sz="1600" b="1" dirty="0" smtClean="0">
                <a:solidFill>
                  <a:schemeClr val="accent1"/>
                </a:solidFill>
                <a:latin typeface="Calibri" panose="020F0502020204030204" pitchFamily="34" charset="0"/>
                <a:cs typeface="Calibri" panose="020F0502020204030204" pitchFamily="34" charset="0"/>
              </a:rPr>
              <a:t>/</a:t>
            </a:r>
            <a:endParaRPr lang="mn-MN" sz="1600" dirty="0" smtClean="0">
              <a:solidFill>
                <a:schemeClr val="accent1"/>
              </a:solidFill>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0"/>
              </a:rPr>
              <a:t>https://</a:t>
            </a:r>
            <a:r>
              <a:rPr lang="en-US" sz="1600" dirty="0" smtClean="0">
                <a:latin typeface="Calibri" panose="020F0502020204030204" pitchFamily="34" charset="0"/>
                <a:cs typeface="Calibri" panose="020F0502020204030204" pitchFamily="34" charset="0"/>
                <a:hlinkClick r:id="rId10"/>
              </a:rPr>
              <a:t>www.khanacademy.org/computing/computer-programming</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1"/>
              </a:rPr>
              <a:t>https://2muchcoffee.com/blog/top-10-online-learning-platforms-you-can-use-in-2019</a:t>
            </a:r>
            <a:r>
              <a:rPr lang="en-US" sz="1600" dirty="0" smtClean="0">
                <a:latin typeface="Calibri" panose="020F0502020204030204" pitchFamily="34" charset="0"/>
                <a:cs typeface="Calibri" panose="020F0502020204030204" pitchFamily="34" charset="0"/>
                <a:hlinkClick r:id="rId11"/>
              </a:rPr>
              <a:t>/</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2"/>
              </a:rPr>
              <a:t>https://</a:t>
            </a:r>
            <a:r>
              <a:rPr lang="en-US" sz="1600" dirty="0" smtClean="0">
                <a:latin typeface="Calibri" panose="020F0502020204030204" pitchFamily="34" charset="0"/>
                <a:cs typeface="Calibri" panose="020F0502020204030204" pitchFamily="34" charset="0"/>
                <a:hlinkClick r:id="rId12"/>
              </a:rPr>
              <a:t>www.khanacademy.</a:t>
            </a:r>
            <a:r>
              <a:rPr lang="mn-MN" sz="1600" dirty="0" smtClean="0">
                <a:latin typeface="Calibri" panose="020F0502020204030204" pitchFamily="34" charset="0"/>
                <a:cs typeface="Calibri" panose="020F0502020204030204" pitchFamily="34" charset="0"/>
                <a:hlinkClick r:id="rId12"/>
              </a:rPr>
              <a:t>Ф</a:t>
            </a:r>
            <a:r>
              <a:rPr lang="en-US" sz="1600" dirty="0" smtClean="0">
                <a:latin typeface="Calibri" panose="020F0502020204030204" pitchFamily="34" charset="0"/>
                <a:cs typeface="Calibri" panose="020F0502020204030204" pitchFamily="34" charset="0"/>
                <a:hlinkClick r:id="rId12"/>
              </a:rPr>
              <a:t>org/about/impact</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3"/>
              </a:rPr>
              <a:t>https://nationalcybersecuritysociety.org/#:~:text=The%20National%20Cybersecurity%20Society%20(NCSS,through%20education%2C%20awareness%20and%20advocacy</a:t>
            </a:r>
            <a:r>
              <a:rPr lang="en-US" sz="1600" dirty="0" smtClean="0">
                <a:latin typeface="Calibri" panose="020F0502020204030204" pitchFamily="34" charset="0"/>
                <a:cs typeface="Calibri" panose="020F0502020204030204" pitchFamily="34" charset="0"/>
              </a:rPr>
              <a:t>.</a:t>
            </a: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4"/>
              </a:rPr>
              <a:t>https://</a:t>
            </a:r>
            <a:r>
              <a:rPr lang="en-US" sz="1600" dirty="0" smtClean="0">
                <a:latin typeface="Calibri" panose="020F0502020204030204" pitchFamily="34" charset="0"/>
                <a:cs typeface="Calibri" panose="020F0502020204030204" pitchFamily="34" charset="0"/>
                <a:hlinkClick r:id="rId14"/>
              </a:rPr>
              <a:t>www.kaspersky.com/resource-center/definitions/what-is-ransomware</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5"/>
              </a:rPr>
              <a:t>https://</a:t>
            </a:r>
            <a:r>
              <a:rPr lang="en-US" sz="1600" dirty="0" smtClean="0">
                <a:latin typeface="Calibri" panose="020F0502020204030204" pitchFamily="34" charset="0"/>
                <a:cs typeface="Calibri" panose="020F0502020204030204" pitchFamily="34" charset="0"/>
                <a:hlinkClick r:id="rId15"/>
              </a:rPr>
              <a:t>www.bluevoyant.com/blog/top-5-cybercrimes-and-prevention-tips</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6"/>
              </a:rPr>
              <a:t>https://</a:t>
            </a:r>
            <a:r>
              <a:rPr lang="en-US" sz="1600" dirty="0" smtClean="0">
                <a:latin typeface="Calibri" panose="020F0502020204030204" pitchFamily="34" charset="0"/>
                <a:cs typeface="Calibri" panose="020F0502020204030204" pitchFamily="34" charset="0"/>
                <a:hlinkClick r:id="rId16"/>
              </a:rPr>
              <a:t>searchsecurity.techtarget.com/definition/computer-forensics</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7"/>
              </a:rPr>
              <a:t>https://computerforensicslab.co.uk/case-studies</a:t>
            </a:r>
            <a:r>
              <a:rPr lang="en-US" sz="1600" dirty="0" smtClean="0">
                <a:latin typeface="Calibri" panose="020F0502020204030204" pitchFamily="34" charset="0"/>
                <a:cs typeface="Calibri" panose="020F0502020204030204" pitchFamily="34" charset="0"/>
                <a:hlinkClick r:id="rId17"/>
              </a:rPr>
              <a:t>/</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8"/>
              </a:rPr>
              <a:t>https://computerforensicslab.co.uk/examples-of-computer-forensics-services/#:~:text=Computer%20Forensics%20Lab%20experts%20forensically,a%20phone%20owner%20has%20been</a:t>
            </a:r>
            <a:r>
              <a:rPr lang="en-US" sz="1600" dirty="0" smtClean="0">
                <a:latin typeface="Calibri" panose="020F0502020204030204" pitchFamily="34" charset="0"/>
                <a:cs typeface="Calibri" panose="020F0502020204030204" pitchFamily="34" charset="0"/>
              </a:rPr>
              <a:t>.</a:t>
            </a:r>
          </a:p>
          <a:p>
            <a:pPr marL="342900" indent="-342900">
              <a:lnSpc>
                <a:spcPct val="90000"/>
              </a:lnSpc>
              <a:buFont typeface="Arial" panose="020B0604020202020204" pitchFamily="34" charset="0"/>
              <a:buChar char="•"/>
            </a:pPr>
            <a:r>
              <a:rPr lang="mn-MN" sz="1600" dirty="0" smtClean="0">
                <a:latin typeface="Calibri" panose="020F0502020204030204" pitchFamily="34" charset="0"/>
                <a:cs typeface="Calibri" panose="020F0502020204030204" pitchFamily="34" charset="0"/>
              </a:rPr>
              <a:t>Хичээлийн лецкийн материал</a:t>
            </a: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19"/>
              </a:rPr>
              <a:t>https://www.datarecovery.co.nz/forensic-investigation/what-is-computer-forensics</a:t>
            </a:r>
            <a:r>
              <a:rPr lang="en-US" sz="1600" dirty="0" smtClean="0">
                <a:latin typeface="Calibri" panose="020F0502020204030204" pitchFamily="34" charset="0"/>
                <a:cs typeface="Calibri" panose="020F0502020204030204" pitchFamily="34" charset="0"/>
                <a:hlinkClick r:id="rId19"/>
              </a:rPr>
              <a:t>/</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20"/>
              </a:rPr>
              <a:t>https://copyrightalliance.org/copyright-law/copyright-cases/oracle-america-v-google/#:~:text=Oracle%20America%20sued%20Google%20for,the%20Northern%20District%20of%20California.&amp;text=In%20May%202016%2C%20a%20jury,Java%20API%20was%20fair%20use</a:t>
            </a:r>
            <a:r>
              <a:rPr lang="en-US" sz="1600" dirty="0" smtClean="0">
                <a:latin typeface="Calibri" panose="020F0502020204030204" pitchFamily="34" charset="0"/>
                <a:cs typeface="Calibri" panose="020F0502020204030204" pitchFamily="34" charset="0"/>
              </a:rPr>
              <a:t>.</a:t>
            </a: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hlinkClick r:id="rId21"/>
              </a:rPr>
              <a:t>https://</a:t>
            </a:r>
            <a:r>
              <a:rPr lang="en-US" sz="1600" dirty="0" smtClean="0">
                <a:latin typeface="Calibri" panose="020F0502020204030204" pitchFamily="34" charset="0"/>
                <a:cs typeface="Calibri" panose="020F0502020204030204" pitchFamily="34" charset="0"/>
                <a:hlinkClick r:id="rId21"/>
              </a:rPr>
              <a:t>www.kirkland.com/news/in-the-news/2020/01/4-copyright-cases-to-watch-in-2020</a:t>
            </a:r>
            <a:endParaRPr lang="en-US"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https://en.wikipedia.org/wiki/Google_LLC_v._Oracle_America,_Inc.</a:t>
            </a: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endParaRPr lang="mn-MN" sz="1600" dirty="0" smtClean="0">
              <a:latin typeface="Calibri" panose="020F0502020204030204" pitchFamily="34" charset="0"/>
              <a:cs typeface="Calibri" panose="020F0502020204030204" pitchFamily="34" charset="0"/>
            </a:endParaRPr>
          </a:p>
          <a:p>
            <a:pPr marL="342900" indent="-342900">
              <a:lnSpc>
                <a:spcPct val="90000"/>
              </a:lnSpc>
              <a:buFont typeface="Arial" panose="020B0604020202020204" pitchFamily="34" charset="0"/>
              <a:buChar char="•"/>
            </a:pP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95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Knuth-Morris-Path </a:t>
            </a:r>
            <a:r>
              <a:rPr lang="mn-MN" dirty="0" smtClean="0"/>
              <a:t>алгоритм</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46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3505200"/>
            <a:ext cx="9144000" cy="1066800"/>
          </a:xfrm>
        </p:spPr>
        <p:txBody>
          <a:bodyPr/>
          <a:lstStyle/>
          <a:p>
            <a:r>
              <a:rPr lang="en-US" b="1" dirty="0" smtClean="0"/>
              <a:t>Computer Forensic</a:t>
            </a:r>
            <a:endParaRPr lang="en-US"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51009" cy="3357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85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cs typeface="Calibri" panose="020F0502020204030204" pitchFamily="34" charset="0"/>
              </a:rPr>
              <a:t>Computer Forensic </a:t>
            </a:r>
            <a:r>
              <a:rPr lang="mn-MN" dirty="0" smtClean="0">
                <a:latin typeface="Calibri" panose="020F0502020204030204" pitchFamily="34" charset="0"/>
                <a:cs typeface="Calibri" panose="020F0502020204030204" pitchFamily="34" charset="0"/>
              </a:rPr>
              <a:t>буюу Компьютерийн шинжилгээ</a:t>
            </a:r>
            <a:endParaRPr lang="en-US" dirty="0">
              <a:latin typeface="Calibri" panose="020F0502020204030204" pitchFamily="34" charset="0"/>
              <a:cs typeface="Calibri" panose="020F0502020204030204" pitchFamily="34" charset="0"/>
            </a:endParaRP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6292" r="6292"/>
          <a:stretch>
            <a:fillRect/>
          </a:stretch>
        </p:blipFill>
        <p:spPr>
          <a:xfrm>
            <a:off x="1827212" y="1884311"/>
            <a:ext cx="5669280" cy="4041648"/>
          </a:xfrm>
        </p:spPr>
      </p:pic>
      <p:sp>
        <p:nvSpPr>
          <p:cNvPr id="3" name="Content Placeholder 2"/>
          <p:cNvSpPr>
            <a:spLocks noGrp="1"/>
          </p:cNvSpPr>
          <p:nvPr>
            <p:ph type="body" sz="half" idx="2"/>
          </p:nvPr>
        </p:nvSpPr>
        <p:spPr>
          <a:xfrm>
            <a:off x="7905958" y="1884311"/>
            <a:ext cx="3674853" cy="4270637"/>
          </a:xfrm>
        </p:spPr>
        <p:txBody>
          <a:bodyPr>
            <a:noAutofit/>
          </a:bodyPr>
          <a:lstStyle/>
          <a:p>
            <a:r>
              <a:rPr lang="mn-MN" sz="2000" dirty="0">
                <a:latin typeface="Calibri" panose="020F0502020204030204" pitchFamily="34" charset="0"/>
                <a:cs typeface="Calibri" panose="020F0502020204030204" pitchFamily="34" charset="0"/>
              </a:rPr>
              <a:t>Компьютерийн </a:t>
            </a:r>
            <a:r>
              <a:rPr lang="mn-MN" sz="2000" dirty="0" smtClean="0">
                <a:latin typeface="Calibri" panose="020F0502020204030204" pitchFamily="34" charset="0"/>
                <a:cs typeface="Calibri" panose="020F0502020204030204" pitchFamily="34" charset="0"/>
              </a:rPr>
              <a:t>шинжилгээ</a:t>
            </a:r>
            <a:r>
              <a:rPr lang="en-US" sz="2000" dirty="0" smtClean="0">
                <a:latin typeface="Calibri" panose="020F0502020204030204" pitchFamily="34" charset="0"/>
                <a:cs typeface="Calibri" panose="020F0502020204030204" pitchFamily="34" charset="0"/>
              </a:rPr>
              <a:t> </a:t>
            </a:r>
            <a:r>
              <a:rPr lang="mn-MN" sz="2000" dirty="0" smtClean="0">
                <a:latin typeface="Calibri" panose="020F0502020204030204" pitchFamily="34" charset="0"/>
                <a:cs typeface="Calibri" panose="020F0502020204030204" pitchFamily="34" charset="0"/>
              </a:rPr>
              <a:t>гэдэг нь шүүхэд таницуулахад тохиромжтой байдлаар тодорхой компьютер, мэдээллийн төхөөрөмжүүдэд хадгалсан өгөгдлөөс нотлох баримт цуглуулах, хадгалах, мөрдөн байцаах, дүн шинжилгээ хийх тоон шинжилгээний нэг төрөл юм.</a:t>
            </a:r>
            <a:endParaRPr lang="en-US" sz="2000" dirty="0" smtClean="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mn-MN" sz="2000" dirty="0" smtClean="0">
                <a:latin typeface="Calibri" panose="020F0502020204030204" pitchFamily="34" charset="0"/>
                <a:cs typeface="Calibri" panose="020F0502020204030204" pitchFamily="34" charset="0"/>
              </a:rPr>
              <a:t>Цахим гэмт хэрэгтэй тэмцэх салшгүй, шаардлагатай хэрэгсэл </a:t>
            </a:r>
          </a:p>
          <a:p>
            <a:endParaRPr lang="en-US" sz="2000" dirty="0"/>
          </a:p>
        </p:txBody>
      </p:sp>
    </p:spTree>
    <p:extLst>
      <p:ext uri="{BB962C8B-B14F-4D97-AF65-F5344CB8AC3E}">
        <p14:creationId xmlns:p14="http://schemas.microsoft.com/office/powerpoint/2010/main" val="356152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picture containing table, sitting, holding, keyboard&#10;&#10;Description automatically generated">
            <a:extLst>
              <a:ext uri="{FF2B5EF4-FFF2-40B4-BE49-F238E27FC236}">
                <a16:creationId xmlns="" xmlns:a16="http://schemas.microsoft.com/office/drawing/2014/main" id="{B15FFE87-48D9-4BBE-B0F6-43AA3EE9EA2A}"/>
              </a:ext>
            </a:extLst>
          </p:cNvPr>
          <p:cNvPicPr>
            <a:picLocks noChangeAspect="1"/>
          </p:cNvPicPr>
          <p:nvPr/>
        </p:nvPicPr>
        <p:blipFill rotWithShape="1">
          <a:blip r:embed="rId3" cstate="screen">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3" y="893"/>
            <a:ext cx="5659093" cy="6856214"/>
          </a:xfrm>
          <a:custGeom>
            <a:avLst/>
            <a:gdLst>
              <a:gd name="connsiteX0" fmla="*/ 0 w 5660567"/>
              <a:gd name="connsiteY0" fmla="*/ 0 h 6858000"/>
              <a:gd name="connsiteX1" fmla="*/ 5660567 w 5660567"/>
              <a:gd name="connsiteY1" fmla="*/ 0 h 6858000"/>
              <a:gd name="connsiteX2" fmla="*/ 2225866 w 5660567"/>
              <a:gd name="connsiteY2" fmla="*/ 6858000 h 6858000"/>
              <a:gd name="connsiteX3" fmla="*/ 0 w 566056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60567" h="6858000">
                <a:moveTo>
                  <a:pt x="0" y="0"/>
                </a:moveTo>
                <a:lnTo>
                  <a:pt x="5660567" y="0"/>
                </a:lnTo>
                <a:lnTo>
                  <a:pt x="2225866" y="6858000"/>
                </a:lnTo>
                <a:lnTo>
                  <a:pt x="0" y="6858000"/>
                </a:lnTo>
                <a:close/>
              </a:path>
            </a:pathLst>
          </a:custGeom>
        </p:spPr>
      </p:pic>
      <p:grpSp>
        <p:nvGrpSpPr>
          <p:cNvPr id="11" name="Group 10">
            <a:extLst>
              <a:ext uri="{FF2B5EF4-FFF2-40B4-BE49-F238E27FC236}">
                <a16:creationId xmlns="" xmlns:a16="http://schemas.microsoft.com/office/drawing/2014/main" id="{204DF2FC-1D40-4440-A102-C38ACE6A5D74}"/>
              </a:ext>
            </a:extLst>
          </p:cNvPr>
          <p:cNvGrpSpPr/>
          <p:nvPr/>
        </p:nvGrpSpPr>
        <p:grpSpPr>
          <a:xfrm rot="10800000">
            <a:off x="5269127" y="5639807"/>
            <a:ext cx="6476901" cy="1"/>
            <a:chOff x="1523994" y="3509963"/>
            <a:chExt cx="16178965" cy="1"/>
          </a:xfrm>
        </p:grpSpPr>
        <p:cxnSp>
          <p:nvCxnSpPr>
            <p:cNvPr id="12" name="Straight Connector 11">
              <a:extLst>
                <a:ext uri="{FF2B5EF4-FFF2-40B4-BE49-F238E27FC236}">
                  <a16:creationId xmlns="" xmlns:a16="http://schemas.microsoft.com/office/drawing/2014/main" id="{B4F5339F-04E9-4047-840C-9101BCC8B86B}"/>
                </a:ext>
              </a:extLst>
            </p:cNvPr>
            <p:cNvCxnSpPr>
              <a:cxnSpLocks/>
            </p:cNvCxnSpPr>
            <p:nvPr/>
          </p:nvCxnSpPr>
          <p:spPr>
            <a:xfrm rot="10800000" flipH="1">
              <a:off x="2079810" y="3509963"/>
              <a:ext cx="15623149"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76238019-D6D2-4B28-8292-3FAA3992EE4B}"/>
                </a:ext>
              </a:extLst>
            </p:cNvPr>
            <p:cNvCxnSpPr>
              <a:cxnSpLocks/>
            </p:cNvCxnSpPr>
            <p:nvPr/>
          </p:nvCxnSpPr>
          <p:spPr>
            <a:xfrm>
              <a:off x="1523994" y="3509964"/>
              <a:ext cx="3127828"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 xmlns:a16="http://schemas.microsoft.com/office/drawing/2014/main" id="{F34AA7B3-0C6A-41F4-9681-030357943B6F}"/>
              </a:ext>
            </a:extLst>
          </p:cNvPr>
          <p:cNvSpPr txBox="1"/>
          <p:nvPr/>
        </p:nvSpPr>
        <p:spPr>
          <a:xfrm>
            <a:off x="4844645" y="2370473"/>
            <a:ext cx="6796555" cy="2585323"/>
          </a:xfrm>
          <a:prstGeom prst="rect">
            <a:avLst/>
          </a:prstGeom>
          <a:noFill/>
        </p:spPr>
        <p:txBody>
          <a:bodyPr wrap="square" lIns="0" tIns="0" rIns="0" bIns="0" rtlCol="0" anchor="ctr">
            <a:spAutoFit/>
          </a:bodyPr>
          <a:lstStyle/>
          <a:p>
            <a:r>
              <a:rPr lang="mn-MN" sz="2400" dirty="0">
                <a:latin typeface="Calibri" panose="020F0502020204030204" pitchFamily="34" charset="0"/>
                <a:cs typeface="Calibri" panose="020F0502020204030204" pitchFamily="34" charset="0"/>
              </a:rPr>
              <a:t>Кибер аюулгүй байдал гэдэг нь кибер гэмт хэргээс систем, сүлжээ, өгөдлийг хамгаалахад зориулагдсан технологи, үйл явц, арга хэмжээнээс бүрдэнэ.Кибер аюулгүй байдал нь кибер халдлагын эрсдлийг бууруулж, систем, сүлжээ, технологийг санаатайгаар ашигласаар байгаа хүмүүсээс аж ахуйн нэгж, байгууллага, хувь хүмүүсийг хамгаалдаг.</a:t>
            </a:r>
            <a:endParaRPr lang="en-US" sz="2400" dirty="0">
              <a:latin typeface="Calibri" panose="020F0502020204030204" pitchFamily="34" charset="0"/>
              <a:cs typeface="Calibri" panose="020F0502020204030204" pitchFamily="34" charset="0"/>
            </a:endParaRPr>
          </a:p>
        </p:txBody>
      </p:sp>
      <p:grpSp>
        <p:nvGrpSpPr>
          <p:cNvPr id="46" name="Group 45">
            <a:extLst>
              <a:ext uri="{FF2B5EF4-FFF2-40B4-BE49-F238E27FC236}">
                <a16:creationId xmlns="" xmlns:a16="http://schemas.microsoft.com/office/drawing/2014/main" id="{B649CEFF-7A04-44DC-B938-0CD5FD4E6713}"/>
              </a:ext>
            </a:extLst>
          </p:cNvPr>
          <p:cNvGrpSpPr/>
          <p:nvPr/>
        </p:nvGrpSpPr>
        <p:grpSpPr>
          <a:xfrm rot="10800000">
            <a:off x="7849182" y="891"/>
            <a:ext cx="3896844" cy="1098045"/>
            <a:chOff x="4203700" y="5759669"/>
            <a:chExt cx="3567824" cy="1098331"/>
          </a:xfrm>
        </p:grpSpPr>
        <p:cxnSp>
          <p:nvCxnSpPr>
            <p:cNvPr id="31" name="Straight Connector 30">
              <a:extLst>
                <a:ext uri="{FF2B5EF4-FFF2-40B4-BE49-F238E27FC236}">
                  <a16:creationId xmlns="" xmlns:a16="http://schemas.microsoft.com/office/drawing/2014/main" id="{243F41C6-BEAF-4935-A813-FF18A3A91F46}"/>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F057757F-538B-416C-92E3-9B98CF3C1531}"/>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8E7A10E2-A935-4265-9407-584467B80488}"/>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6E23CC8C-C3B4-4CF6-AD79-81443DF24709}"/>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AE72E619-B5EF-45C9-9F8C-FF6B329DF678}"/>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A6433588-5EE5-46B2-8E66-3BC19278929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sp>
        <p:nvSpPr>
          <p:cNvPr id="10" name="Title 1">
            <a:extLst>
              <a:ext uri="{FF2B5EF4-FFF2-40B4-BE49-F238E27FC236}">
                <a16:creationId xmlns="" xmlns:a16="http://schemas.microsoft.com/office/drawing/2014/main" id="{1E9C90DC-11F6-4736-8AD1-520383ED1A57}"/>
              </a:ext>
            </a:extLst>
          </p:cNvPr>
          <p:cNvSpPr txBox="1">
            <a:spLocks/>
          </p:cNvSpPr>
          <p:nvPr/>
        </p:nvSpPr>
        <p:spPr>
          <a:xfrm>
            <a:off x="442797" y="2360020"/>
            <a:ext cx="3054234" cy="1753504"/>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a:solidFill>
                  <a:schemeClr val="bg1"/>
                </a:solidFill>
                <a:latin typeface="+mj-lt"/>
                <a:ea typeface="+mj-ea"/>
                <a:cs typeface="Arabic Typesetting" panose="03020402040406030203" pitchFamily="66" charset="-78"/>
              </a:defRPr>
            </a:lvl1pPr>
          </a:lstStyle>
          <a:p>
            <a:pPr algn="ctr"/>
            <a:r>
              <a:rPr lang="mn-MN" sz="4799" dirty="0" smtClean="0">
                <a:solidFill>
                  <a:schemeClr val="accent2">
                    <a:lumMod val="75000"/>
                  </a:schemeClr>
                </a:solidFill>
                <a:latin typeface="Calibri" panose="020F0502020204030204" pitchFamily="34" charset="0"/>
                <a:cs typeface="Calibri" panose="020F0502020204030204" pitchFamily="34" charset="0"/>
              </a:rPr>
              <a:t>Кибер аюулгүй байдал </a:t>
            </a:r>
            <a:endParaRPr lang="en-US" sz="4799" dirty="0">
              <a:solidFill>
                <a:schemeClr val="accent2">
                  <a:lumMod val="75000"/>
                </a:schemeClr>
              </a:solidFill>
              <a:latin typeface="Calibri" panose="020F0502020204030204" pitchFamily="34" charset="0"/>
              <a:cs typeface="Calibri" panose="020F0502020204030204" pitchFamily="34" charset="0"/>
            </a:endParaRPr>
          </a:p>
        </p:txBody>
      </p:sp>
      <p:sp>
        <p:nvSpPr>
          <p:cNvPr id="57" name="Freeform: Shape 56">
            <a:extLst>
              <a:ext uri="{FF2B5EF4-FFF2-40B4-BE49-F238E27FC236}">
                <a16:creationId xmlns="" xmlns:a16="http://schemas.microsoft.com/office/drawing/2014/main" id="{2C38566F-72FE-44D8-B8DF-379B54913ECC}"/>
              </a:ext>
            </a:extLst>
          </p:cNvPr>
          <p:cNvSpPr/>
          <p:nvPr/>
        </p:nvSpPr>
        <p:spPr>
          <a:xfrm flipV="1">
            <a:off x="2225288" y="893"/>
            <a:ext cx="3573717" cy="6856214"/>
          </a:xfrm>
          <a:custGeom>
            <a:avLst/>
            <a:gdLst>
              <a:gd name="connsiteX0" fmla="*/ 3434701 w 3574648"/>
              <a:gd name="connsiteY0" fmla="*/ 6858000 h 6858000"/>
              <a:gd name="connsiteX1" fmla="*/ 3574648 w 3574648"/>
              <a:gd name="connsiteY1" fmla="*/ 6858000 h 6858000"/>
              <a:gd name="connsiteX2" fmla="*/ 23835 w 3574648"/>
              <a:gd name="connsiteY2" fmla="*/ 0 h 6858000"/>
              <a:gd name="connsiteX3" fmla="*/ 0 w 3574648"/>
              <a:gd name="connsiteY3" fmla="*/ 0 h 6858000"/>
            </a:gdLst>
            <a:ahLst/>
            <a:cxnLst>
              <a:cxn ang="0">
                <a:pos x="connsiteX0" y="connsiteY0"/>
              </a:cxn>
              <a:cxn ang="0">
                <a:pos x="connsiteX1" y="connsiteY1"/>
              </a:cxn>
              <a:cxn ang="0">
                <a:pos x="connsiteX2" y="connsiteY2"/>
              </a:cxn>
              <a:cxn ang="0">
                <a:pos x="connsiteX3" y="connsiteY3"/>
              </a:cxn>
            </a:cxnLst>
            <a:rect l="l" t="t" r="r" b="b"/>
            <a:pathLst>
              <a:path w="3574648" h="6858000">
                <a:moveTo>
                  <a:pt x="3434701" y="6858000"/>
                </a:moveTo>
                <a:lnTo>
                  <a:pt x="3574648" y="6858000"/>
                </a:lnTo>
                <a:lnTo>
                  <a:pt x="23835" y="0"/>
                </a:lnTo>
                <a:lnTo>
                  <a:pt x="0" y="0"/>
                </a:lnTo>
                <a:close/>
              </a:path>
            </a:pathLst>
          </a:custGeom>
          <a:gradFill flip="none" rotWithShape="1">
            <a:gsLst>
              <a:gs pos="0">
                <a:schemeClr val="accent4">
                  <a:alpha val="83000"/>
                </a:schemeClr>
              </a:gs>
              <a:gs pos="9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sp>
        <p:nvSpPr>
          <p:cNvPr id="18" name="TextBox 17"/>
          <p:cNvSpPr txBox="1"/>
          <p:nvPr/>
        </p:nvSpPr>
        <p:spPr>
          <a:xfrm>
            <a:off x="472347" y="6172200"/>
            <a:ext cx="11472730" cy="867930"/>
          </a:xfrm>
          <a:prstGeom prst="rect">
            <a:avLst/>
          </a:prstGeom>
          <a:noFill/>
        </p:spPr>
        <p:txBody>
          <a:bodyPr wrap="square" rtlCol="0">
            <a:spAutoFit/>
          </a:bodyPr>
          <a:lstStyle/>
          <a:p>
            <a:pPr>
              <a:lnSpc>
                <a:spcPct val="90000"/>
              </a:lnSpc>
            </a:pPr>
            <a:r>
              <a:rPr lang="mn-MN" sz="1400" dirty="0" smtClean="0">
                <a:latin typeface="Calibri" panose="020F0502020204030204" pitchFamily="34" charset="0"/>
                <a:cs typeface="Calibri" panose="020F0502020204030204" pitchFamily="34" charset="0"/>
              </a:rPr>
              <a:t>Эх сурвалж: </a:t>
            </a:r>
            <a:r>
              <a:rPr lang="en-US" sz="1400" dirty="0">
                <a:latin typeface="Calibri" panose="020F0502020204030204" pitchFamily="34" charset="0"/>
                <a:cs typeface="Calibri" panose="020F0502020204030204" pitchFamily="34" charset="0"/>
              </a:rPr>
              <a:t>https://mn.wikipedia.org/wiki/%D0%9A%D0%B8%D0%B1%D0%B5%D1%80_%D0%B0%D1%8E%D1%83%D0%BB%D0%B3%D2%AF%D0%B9_%D0%B1%D0%B0%D0%B9%D0%B4%D0%B0%D0%BB/Cybersecurity/</a:t>
            </a:r>
            <a:endParaRPr lang="en-US" sz="1400" dirty="0" smtClean="0">
              <a:latin typeface="Calibri" panose="020F0502020204030204" pitchFamily="34" charset="0"/>
              <a:cs typeface="Calibri" panose="020F0502020204030204" pitchFamily="34" charset="0"/>
            </a:endParaRPr>
          </a:p>
          <a:p>
            <a:pPr>
              <a:lnSpc>
                <a:spcPct val="90000"/>
              </a:lnSpc>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75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6"/>
          <a:stretch/>
        </p:blipFill>
        <p:spPr>
          <a:xfrm>
            <a:off x="-1" y="893"/>
            <a:ext cx="12188825" cy="6856214"/>
          </a:xfrm>
          <a:prstGeom prst="rect">
            <a:avLst/>
          </a:prstGeom>
        </p:spPr>
      </p:pic>
      <p:sp>
        <p:nvSpPr>
          <p:cNvPr id="12" name="Rectangle 11">
            <a:extLst>
              <a:ext uri="{FF2B5EF4-FFF2-40B4-BE49-F238E27FC236}">
                <a16:creationId xmlns="" xmlns:a16="http://schemas.microsoft.com/office/drawing/2014/main" id="{64564716-03C4-4ECD-A880-5D68677E3234}"/>
              </a:ext>
            </a:extLst>
          </p:cNvPr>
          <p:cNvSpPr/>
          <p:nvPr/>
        </p:nvSpPr>
        <p:spPr>
          <a:xfrm>
            <a:off x="-1" y="893"/>
            <a:ext cx="12188825" cy="6856214"/>
          </a:xfrm>
          <a:prstGeom prst="rect">
            <a:avLst/>
          </a:prstGeom>
          <a:solidFill>
            <a:schemeClr val="bg1">
              <a:lumMod val="75000"/>
              <a:lumOff val="25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3" name="Rectangle 32">
            <a:extLst>
              <a:ext uri="{FF2B5EF4-FFF2-40B4-BE49-F238E27FC236}">
                <a16:creationId xmlns="" xmlns:a16="http://schemas.microsoft.com/office/drawing/2014/main" id="{4C358AB8-2F14-4DF8-842B-74BE63C33492}"/>
              </a:ext>
            </a:extLst>
          </p:cNvPr>
          <p:cNvSpPr/>
          <p:nvPr/>
        </p:nvSpPr>
        <p:spPr>
          <a:xfrm rot="10800000">
            <a:off x="1" y="0"/>
            <a:ext cx="2436811" cy="6857107"/>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5" name="Right Triangle 34">
            <a:extLst>
              <a:ext uri="{FF2B5EF4-FFF2-40B4-BE49-F238E27FC236}">
                <a16:creationId xmlns="" xmlns:a16="http://schemas.microsoft.com/office/drawing/2014/main" id="{C81E30FB-57D3-40D4-A29E-F24F707F51D8}"/>
              </a:ext>
            </a:extLst>
          </p:cNvPr>
          <p:cNvSpPr/>
          <p:nvPr/>
        </p:nvSpPr>
        <p:spPr>
          <a:xfrm flipH="1" flipV="1">
            <a:off x="7808466" y="887"/>
            <a:ext cx="4380357" cy="5421493"/>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 name="Title 1">
            <a:extLst>
              <a:ext uri="{FF2B5EF4-FFF2-40B4-BE49-F238E27FC236}">
                <a16:creationId xmlns="" xmlns:a16="http://schemas.microsoft.com/office/drawing/2014/main" id="{72A0FD99-A133-4DDF-B7C5-04CA58D32AF2}"/>
              </a:ext>
            </a:extLst>
          </p:cNvPr>
          <p:cNvSpPr>
            <a:spLocks noGrp="1"/>
          </p:cNvSpPr>
          <p:nvPr>
            <p:ph type="title"/>
          </p:nvPr>
        </p:nvSpPr>
        <p:spPr>
          <a:xfrm>
            <a:off x="989012" y="1656802"/>
            <a:ext cx="10287000" cy="1322627"/>
          </a:xfrm>
        </p:spPr>
        <p:txBody>
          <a:bodyPr anchor="ctr">
            <a:normAutofit fontScale="90000"/>
          </a:bodyPr>
          <a:lstStyle/>
          <a:p>
            <a:pPr>
              <a:lnSpc>
                <a:spcPct val="80000"/>
              </a:lnSpc>
            </a:pPr>
            <a:r>
              <a:rPr lang="mn-MN" sz="2400" dirty="0" smtClean="0">
                <a:latin typeface="Calibri" panose="020F0502020204030204" pitchFamily="34" charset="0"/>
                <a:cs typeface="Calibri" panose="020F0502020204030204" pitchFamily="34" charset="0"/>
              </a:rPr>
              <a:t>АНУ-ын Вашингтон хотод байрлах Үндэсний </a:t>
            </a:r>
            <a:r>
              <a:rPr lang="mn-MN" sz="2400" dirty="0">
                <a:latin typeface="Calibri" panose="020F0502020204030204" pitchFamily="34" charset="0"/>
                <a:cs typeface="Calibri" panose="020F0502020204030204" pitchFamily="34" charset="0"/>
              </a:rPr>
              <a:t>кибер аюулгүй байдлын </a:t>
            </a:r>
            <a:r>
              <a:rPr lang="mn-MN" sz="2400" dirty="0" smtClean="0">
                <a:latin typeface="Calibri" panose="020F0502020204030204" pitchFamily="34" charset="0"/>
                <a:cs typeface="Calibri" panose="020F0502020204030204" pitchFamily="34" charset="0"/>
              </a:rPr>
              <a:t>нийгэмлэг</a:t>
            </a:r>
            <a:r>
              <a:rPr lang="en-US" sz="2400" dirty="0" smtClean="0">
                <a:latin typeface="Calibri" panose="020F0502020204030204" pitchFamily="34" charset="0"/>
                <a:cs typeface="Calibri" panose="020F0502020204030204" pitchFamily="34" charset="0"/>
              </a:rPr>
              <a:t> (NCSS) </a:t>
            </a:r>
            <a:r>
              <a:rPr lang="mn-MN" sz="2400" dirty="0" smtClean="0">
                <a:latin typeface="Calibri" panose="020F0502020204030204" pitchFamily="34" charset="0"/>
                <a:cs typeface="Calibri" panose="020F0502020204030204" pitchFamily="34" charset="0"/>
              </a:rPr>
              <a:t>нь </a:t>
            </a:r>
            <a:r>
              <a:rPr lang="mn-MN" sz="2400" dirty="0">
                <a:latin typeface="Calibri" panose="020F0502020204030204" pitchFamily="34" charset="0"/>
                <a:cs typeface="Calibri" panose="020F0502020204030204" pitchFamily="34" charset="0"/>
              </a:rPr>
              <a:t>боловсрол, мэдлэг, сурталчилгаагаар дамжуулан жижиг бизнес эрхлэгчдийн онлайн аюулгүй байдал, аюулгүй байдлыг </a:t>
            </a:r>
            <a:r>
              <a:rPr lang="mn-MN" sz="2400" dirty="0" smtClean="0">
                <a:latin typeface="Calibri" panose="020F0502020204030204" pitchFamily="34" charset="0"/>
                <a:cs typeface="Calibri" panose="020F0502020204030204" pitchFamily="34" charset="0"/>
              </a:rPr>
              <a:t>сайжруулах, кибер аюулгүй байдлын үйлчилгээ авах боломжийг олгох, чадавхжуулах зэрэг үйл ажиллагаа явуулдаг.</a:t>
            </a:r>
            <a:r>
              <a:rPr lang="mn-MN" sz="2400" dirty="0">
                <a:latin typeface="Calibri" panose="020F0502020204030204" pitchFamily="34" charset="0"/>
                <a:cs typeface="Calibri" panose="020F0502020204030204" pitchFamily="34" charset="0"/>
              </a:rPr>
              <a:t> </a:t>
            </a:r>
            <a:r>
              <a:rPr lang="mn-MN" sz="2400" dirty="0" smtClean="0">
                <a:latin typeface="Calibri" panose="020F0502020204030204" pitchFamily="34" charset="0"/>
                <a:cs typeface="Calibri" panose="020F0502020204030204" pitchFamily="34" charset="0"/>
              </a:rPr>
              <a:t>Кибер эрсдлийг үнэлдэг.</a:t>
            </a:r>
            <a:endParaRPr lang="en-US" sz="2400" dirty="0">
              <a:latin typeface="Calibri" panose="020F0502020204030204" pitchFamily="34" charset="0"/>
              <a:cs typeface="Calibri" panose="020F0502020204030204" pitchFamily="34" charset="0"/>
            </a:endParaRPr>
          </a:p>
        </p:txBody>
      </p:sp>
      <p:grpSp>
        <p:nvGrpSpPr>
          <p:cNvPr id="27" name="Group 26">
            <a:extLst>
              <a:ext uri="{FF2B5EF4-FFF2-40B4-BE49-F238E27FC236}">
                <a16:creationId xmlns="" xmlns:a16="http://schemas.microsoft.com/office/drawing/2014/main" id="{CE029A6B-73CF-40BA-85BD-075276F00A3A}"/>
              </a:ext>
            </a:extLst>
          </p:cNvPr>
          <p:cNvGrpSpPr/>
          <p:nvPr/>
        </p:nvGrpSpPr>
        <p:grpSpPr>
          <a:xfrm>
            <a:off x="4494212" y="1371600"/>
            <a:ext cx="4341914" cy="1"/>
            <a:chOff x="1523994" y="3509963"/>
            <a:chExt cx="16178966" cy="1"/>
          </a:xfrm>
        </p:grpSpPr>
        <p:cxnSp>
          <p:nvCxnSpPr>
            <p:cNvPr id="28" name="Straight Connector 27">
              <a:extLst>
                <a:ext uri="{FF2B5EF4-FFF2-40B4-BE49-F238E27FC236}">
                  <a16:creationId xmlns="" xmlns:a16="http://schemas.microsoft.com/office/drawing/2014/main"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22" name="Title 1">
            <a:extLst>
              <a:ext uri="{FF2B5EF4-FFF2-40B4-BE49-F238E27FC236}">
                <a16:creationId xmlns="" xmlns:a16="http://schemas.microsoft.com/office/drawing/2014/main" id="{22940D68-C38F-466B-8D56-CCF1EAB42404}"/>
              </a:ext>
            </a:extLst>
          </p:cNvPr>
          <p:cNvSpPr txBox="1">
            <a:spLocks/>
          </p:cNvSpPr>
          <p:nvPr/>
        </p:nvSpPr>
        <p:spPr>
          <a:xfrm>
            <a:off x="1548964" y="453586"/>
            <a:ext cx="9038700" cy="632812"/>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3600" dirty="0" smtClean="0">
                <a:solidFill>
                  <a:schemeClr val="accent2"/>
                </a:solidFill>
                <a:latin typeface="Calibri" panose="020F0502020204030204" pitchFamily="34" charset="0"/>
                <a:cs typeface="Calibri" panose="020F0502020204030204" pitchFamily="34" charset="0"/>
              </a:rPr>
              <a:t>National Cyber Security Society</a:t>
            </a:r>
            <a:endParaRPr lang="en-US" sz="3600" dirty="0">
              <a:solidFill>
                <a:schemeClr val="accent2"/>
              </a:solidFill>
              <a:latin typeface="Calibri" panose="020F0502020204030204" pitchFamily="34" charset="0"/>
              <a:cs typeface="Calibri" panose="020F0502020204030204" pitchFamily="34" charset="0"/>
            </a:endParaRPr>
          </a:p>
        </p:txBody>
      </p:sp>
      <p:sp>
        <p:nvSpPr>
          <p:cNvPr id="23" name="Title 1">
            <a:extLst>
              <a:ext uri="{FF2B5EF4-FFF2-40B4-BE49-F238E27FC236}">
                <a16:creationId xmlns="" xmlns:a16="http://schemas.microsoft.com/office/drawing/2014/main" id="{72A0FD99-A133-4DDF-B7C5-04CA58D32AF2}"/>
              </a:ext>
            </a:extLst>
          </p:cNvPr>
          <p:cNvSpPr txBox="1">
            <a:spLocks/>
          </p:cNvSpPr>
          <p:nvPr/>
        </p:nvSpPr>
        <p:spPr>
          <a:xfrm>
            <a:off x="1621243" y="3317919"/>
            <a:ext cx="2688889" cy="67535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80000"/>
              </a:lnSpc>
            </a:pPr>
            <a:r>
              <a:rPr lang="mn-MN" sz="2800" dirty="0" smtClean="0">
                <a:solidFill>
                  <a:schemeClr val="accent2"/>
                </a:solidFill>
                <a:latin typeface="Calibri" panose="020F0502020204030204" pitchFamily="34" charset="0"/>
                <a:cs typeface="Calibri" panose="020F0502020204030204" pitchFamily="34" charset="0"/>
              </a:rPr>
              <a:t>Судалгаа:</a:t>
            </a:r>
            <a:endParaRPr lang="en-US" sz="2800" dirty="0">
              <a:solidFill>
                <a:schemeClr val="accent2"/>
              </a:solidFill>
              <a:latin typeface="Calibri" panose="020F0502020204030204" pitchFamily="34" charset="0"/>
              <a:cs typeface="Calibri" panose="020F0502020204030204" pitchFamily="34" charset="0"/>
            </a:endParaRPr>
          </a:p>
        </p:txBody>
      </p:sp>
      <p:sp>
        <p:nvSpPr>
          <p:cNvPr id="24" name="Title 1">
            <a:extLst>
              <a:ext uri="{FF2B5EF4-FFF2-40B4-BE49-F238E27FC236}">
                <a16:creationId xmlns="" xmlns:a16="http://schemas.microsoft.com/office/drawing/2014/main" id="{72A0FD99-A133-4DDF-B7C5-04CA58D32AF2}"/>
              </a:ext>
            </a:extLst>
          </p:cNvPr>
          <p:cNvSpPr txBox="1">
            <a:spLocks/>
          </p:cNvSpPr>
          <p:nvPr/>
        </p:nvSpPr>
        <p:spPr>
          <a:xfrm>
            <a:off x="696998" y="3877676"/>
            <a:ext cx="10287000" cy="13226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80000"/>
              </a:lnSpc>
            </a:pPr>
            <a:endParaRPr lang="en-US" sz="2400" dirty="0">
              <a:latin typeface="Calibri" panose="020F0502020204030204" pitchFamily="34" charset="0"/>
              <a:cs typeface="Calibri" panose="020F0502020204030204" pitchFamily="34" charset="0"/>
            </a:endParaRPr>
          </a:p>
        </p:txBody>
      </p:sp>
      <p:sp>
        <p:nvSpPr>
          <p:cNvPr id="25" name="Title 1">
            <a:extLst>
              <a:ext uri="{FF2B5EF4-FFF2-40B4-BE49-F238E27FC236}">
                <a16:creationId xmlns="" xmlns:a16="http://schemas.microsoft.com/office/drawing/2014/main" id="{72A0FD99-A133-4DDF-B7C5-04CA58D32AF2}"/>
              </a:ext>
            </a:extLst>
          </p:cNvPr>
          <p:cNvSpPr txBox="1">
            <a:spLocks/>
          </p:cNvSpPr>
          <p:nvPr/>
        </p:nvSpPr>
        <p:spPr>
          <a:xfrm>
            <a:off x="989012" y="3836028"/>
            <a:ext cx="10287000" cy="233617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nSpc>
                <a:spcPct val="80000"/>
              </a:lnSpc>
            </a:pPr>
            <a:r>
              <a:rPr lang="mn-MN" sz="2400" dirty="0" smtClean="0">
                <a:latin typeface="Calibri" panose="020F0502020204030204" pitchFamily="34" charset="0"/>
                <a:cs typeface="Calibri" panose="020F0502020204030204" pitchFamily="34" charset="0"/>
              </a:rPr>
              <a:t>АНУ-д явагддаг халдлагуудын хохирогчдын 70</a:t>
            </a:r>
            <a:r>
              <a:rPr lang="en-US" sz="2400" dirty="0" smtClean="0">
                <a:latin typeface="Calibri" panose="020F0502020204030204" pitchFamily="34" charset="0"/>
                <a:cs typeface="Calibri" panose="020F0502020204030204" pitchFamily="34" charset="0"/>
              </a:rPr>
              <a:t>%</a:t>
            </a:r>
            <a:r>
              <a:rPr lang="mn-MN" sz="2400" dirty="0" smtClean="0">
                <a:latin typeface="Calibri" panose="020F0502020204030204" pitchFamily="34" charset="0"/>
                <a:cs typeface="Calibri" panose="020F0502020204030204" pitchFamily="34" charset="0"/>
              </a:rPr>
              <a:t> нь жижиг дунд бизнес эрхлэгчид, байгууллагууд байсан. </a:t>
            </a:r>
            <a:r>
              <a:rPr lang="en-US" sz="2400" dirty="0" smtClean="0">
                <a:latin typeface="Calibri" panose="020F0502020204030204" pitchFamily="34" charset="0"/>
                <a:cs typeface="Calibri" panose="020F0502020204030204" pitchFamily="34" charset="0"/>
              </a:rPr>
              <a:t>NCSS-</a:t>
            </a:r>
            <a:r>
              <a:rPr lang="mn-MN" sz="2400" dirty="0" smtClean="0">
                <a:latin typeface="Calibri" panose="020F0502020204030204" pitchFamily="34" charset="0"/>
                <a:cs typeface="Calibri" panose="020F0502020204030204" pitchFamily="34" charset="0"/>
              </a:rPr>
              <a:t>н хийсэн судалгаагаар судалгаанд хамрагсдын 64</a:t>
            </a:r>
            <a:r>
              <a:rPr lang="en-US" sz="2400" dirty="0" smtClean="0">
                <a:latin typeface="Calibri" panose="020F0502020204030204" pitchFamily="34" charset="0"/>
                <a:cs typeface="Calibri" panose="020F0502020204030204" pitchFamily="34" charset="0"/>
              </a:rPr>
              <a:t>%</a:t>
            </a:r>
            <a:r>
              <a:rPr lang="mn-MN" sz="2400" dirty="0" smtClean="0">
                <a:latin typeface="Calibri" panose="020F0502020204030204" pitchFamily="34" charset="0"/>
                <a:cs typeface="Calibri" panose="020F0502020204030204" pitchFamily="34" charset="0"/>
              </a:rPr>
              <a:t> нь 20-с доош ажилтай компаниуд байсан бөгөөд ихэнх нь МТ эсвэл МТ-ийн аюулгүй байдлын чиглэлээр ажилладаг ажилтан байдаггүй, 52</a:t>
            </a:r>
            <a:r>
              <a:rPr lang="en-US" sz="2400" dirty="0" smtClean="0">
                <a:latin typeface="Calibri" panose="020F0502020204030204" pitchFamily="34" charset="0"/>
                <a:cs typeface="Calibri" panose="020F0502020204030204" pitchFamily="34" charset="0"/>
              </a:rPr>
              <a:t>%</a:t>
            </a:r>
            <a:r>
              <a:rPr lang="mn-MN" sz="2400" dirty="0" smtClean="0">
                <a:latin typeface="Calibri" panose="020F0502020204030204" pitchFamily="34" charset="0"/>
                <a:cs typeface="Calibri" panose="020F0502020204030204" pitchFamily="34" charset="0"/>
              </a:rPr>
              <a:t> нь ажилчиддаа кибер аюулгүй байдлын талаар хэзээ ч сургалт, мэдлэг олгож байгаагүй гэсэн дүгнэлтэнд хүрсэн.</a:t>
            </a:r>
            <a:endParaRPr lang="en-US" sz="2400" dirty="0">
              <a:latin typeface="Calibri" panose="020F0502020204030204" pitchFamily="34" charset="0"/>
              <a:cs typeface="Calibri" panose="020F0502020204030204" pitchFamily="34" charset="0"/>
            </a:endParaRPr>
          </a:p>
        </p:txBody>
      </p:sp>
      <p:sp>
        <p:nvSpPr>
          <p:cNvPr id="26" name="TextBox 25"/>
          <p:cNvSpPr txBox="1"/>
          <p:nvPr/>
        </p:nvSpPr>
        <p:spPr>
          <a:xfrm>
            <a:off x="277560" y="6580348"/>
            <a:ext cx="11885612" cy="258532"/>
          </a:xfrm>
          <a:prstGeom prst="rect">
            <a:avLst/>
          </a:prstGeom>
          <a:noFill/>
        </p:spPr>
        <p:txBody>
          <a:bodyPr wrap="square" rtlCol="0">
            <a:spAutoFit/>
          </a:bodyPr>
          <a:lstStyle/>
          <a:p>
            <a:pPr>
              <a:lnSpc>
                <a:spcPct val="90000"/>
              </a:lnSpc>
            </a:pPr>
            <a:r>
              <a:rPr lang="mn-MN" sz="1200" dirty="0" smtClean="0">
                <a:latin typeface="Calibri" panose="020F0502020204030204" pitchFamily="34" charset="0"/>
                <a:cs typeface="Calibri" panose="020F0502020204030204" pitchFamily="34" charset="0"/>
              </a:rPr>
              <a:t>Эх сурвалж :</a:t>
            </a:r>
            <a:r>
              <a:rPr lang="en-US" sz="1200" dirty="0">
                <a:latin typeface="Calibri" panose="020F0502020204030204" pitchFamily="34" charset="0"/>
                <a:cs typeface="Calibri" panose="020F0502020204030204" pitchFamily="34" charset="0"/>
              </a:rPr>
              <a:t>https://nationalcybersecuritysociety.org/#:~:text=The%20National%20Cybersecurity%20Society%20(NCSS,through%20education%2C%20awareness%20and%20advocacy.</a:t>
            </a:r>
          </a:p>
        </p:txBody>
      </p:sp>
    </p:spTree>
    <p:extLst>
      <p:ext uri="{BB962C8B-B14F-4D97-AF65-F5344CB8AC3E}">
        <p14:creationId xmlns:p14="http://schemas.microsoft.com/office/powerpoint/2010/main" val="167430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 xmlns:a16="http://schemas.microsoft.com/office/drawing/2014/main" id="{DBA4D6E5-7FB3-4823-9795-24138EBAB298}"/>
              </a:ext>
            </a:extLst>
          </p:cNvPr>
          <p:cNvSpPr/>
          <p:nvPr/>
        </p:nvSpPr>
        <p:spPr>
          <a:xfrm>
            <a:off x="2647232" y="5374760"/>
            <a:ext cx="1229394" cy="713131"/>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 xmlns:a16="http://schemas.microsoft.com/office/drawing/2014/main" id="{E808D98D-A6B7-4F3A-BBBC-9313F2F1325A}"/>
              </a:ext>
            </a:extLst>
          </p:cNvPr>
          <p:cNvSpPr/>
          <p:nvPr/>
        </p:nvSpPr>
        <p:spPr>
          <a:xfrm>
            <a:off x="3352812" y="3962231"/>
            <a:ext cx="1229394" cy="713131"/>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 xmlns:a16="http://schemas.microsoft.com/office/drawing/2014/main" id="{5724E867-7B4B-408D-B28A-97C50608BCE4}"/>
              </a:ext>
            </a:extLst>
          </p:cNvPr>
          <p:cNvSpPr/>
          <p:nvPr/>
        </p:nvSpPr>
        <p:spPr>
          <a:xfrm>
            <a:off x="4058392" y="2549703"/>
            <a:ext cx="1229394" cy="713131"/>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 xmlns:a16="http://schemas.microsoft.com/office/drawing/2014/main" id="{E2B4E927-4DF9-4090-91FC-D84DB5C060CB}"/>
              </a:ext>
            </a:extLst>
          </p:cNvPr>
          <p:cNvSpPr/>
          <p:nvPr/>
        </p:nvSpPr>
        <p:spPr>
          <a:xfrm>
            <a:off x="4763972" y="1137175"/>
            <a:ext cx="1229394" cy="713131"/>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 xmlns:a16="http://schemas.microsoft.com/office/drawing/2014/main" id="{18381F46-A795-48D3-831F-654B9817DA58}"/>
              </a:ext>
            </a:extLst>
          </p:cNvPr>
          <p:cNvSpPr>
            <a:spLocks noGrp="1"/>
          </p:cNvSpPr>
          <p:nvPr>
            <p:ph type="title"/>
          </p:nvPr>
        </p:nvSpPr>
        <p:spPr>
          <a:xfrm>
            <a:off x="252453" y="41113"/>
            <a:ext cx="4263008" cy="1859791"/>
          </a:xfrm>
        </p:spPr>
        <p:txBody>
          <a:bodyPr>
            <a:noAutofit/>
          </a:bodyPr>
          <a:lstStyle/>
          <a:p>
            <a:r>
              <a:rPr lang="mn-MN" sz="2400" dirty="0" smtClean="0">
                <a:latin typeface="Calibri" panose="020F0502020204030204" pitchFamily="34" charset="0"/>
                <a:cs typeface="Calibri" panose="020F0502020204030204" pitchFamily="34" charset="0"/>
              </a:rPr>
              <a:t>Кибер аюулгүй байдлын талаарх мэдлэг бага, хомс  байдгийн учраас байгууллага хувь хүмүүс кибер халдлагад өртөх  эрсдэл өндөр байдаг.</a:t>
            </a:r>
            <a:endParaRPr lang="en-US" sz="2400" dirty="0">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 xmlns:a16="http://schemas.microsoft.com/office/drawing/2014/main" id="{237073B6-201B-4603-AA47-DB5340A95B12}"/>
              </a:ext>
            </a:extLst>
          </p:cNvPr>
          <p:cNvSpPr/>
          <p:nvPr/>
        </p:nvSpPr>
        <p:spPr>
          <a:xfrm flipH="1">
            <a:off x="2513012" y="893"/>
            <a:ext cx="9675812" cy="6856214"/>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799"/>
          </a:p>
        </p:txBody>
      </p:sp>
      <p:grpSp>
        <p:nvGrpSpPr>
          <p:cNvPr id="10" name="Group 9">
            <a:extLst>
              <a:ext uri="{FF2B5EF4-FFF2-40B4-BE49-F238E27FC236}">
                <a16:creationId xmlns="" xmlns:a16="http://schemas.microsoft.com/office/drawing/2014/main" id="{836BBCA7-4811-43D7-B0B5-78A80EFE38DB}"/>
              </a:ext>
            </a:extLst>
          </p:cNvPr>
          <p:cNvGrpSpPr/>
          <p:nvPr/>
        </p:nvGrpSpPr>
        <p:grpSpPr>
          <a:xfrm>
            <a:off x="6031771" y="910406"/>
            <a:ext cx="5460214" cy="961317"/>
            <a:chOff x="654448" y="773140"/>
            <a:chExt cx="5294012" cy="961567"/>
          </a:xfrm>
        </p:grpSpPr>
        <p:sp>
          <p:nvSpPr>
            <p:cNvPr id="11" name="TextBox 10">
              <a:extLst>
                <a:ext uri="{FF2B5EF4-FFF2-40B4-BE49-F238E27FC236}">
                  <a16:creationId xmlns="" xmlns:a16="http://schemas.microsoft.com/office/drawing/2014/main" id="{4B0091BA-973F-4F85-A28D-481102EB33B8}"/>
                </a:ext>
              </a:extLst>
            </p:cNvPr>
            <p:cNvSpPr txBox="1"/>
            <p:nvPr/>
          </p:nvSpPr>
          <p:spPr>
            <a:xfrm>
              <a:off x="1152976" y="773140"/>
              <a:ext cx="1807546" cy="276943"/>
            </a:xfrm>
            <a:prstGeom prst="rect">
              <a:avLst/>
            </a:prstGeom>
            <a:noFill/>
          </p:spPr>
          <p:txBody>
            <a:bodyPr wrap="none" lIns="0" tIns="0" rIns="0" bIns="0" rtlCol="0" anchor="ctr">
              <a:spAutoFit/>
            </a:bodyPr>
            <a:lstStyle/>
            <a:p>
              <a:r>
                <a:rPr lang="en-US" sz="1799" b="1" dirty="0" smtClean="0">
                  <a:solidFill>
                    <a:schemeClr val="bg1"/>
                  </a:solidFill>
                  <a:latin typeface="Calibri" panose="020F0502020204030204" pitchFamily="34" charset="0"/>
                  <a:cs typeface="Calibri" panose="020F0502020204030204" pitchFamily="34" charset="0"/>
                </a:rPr>
                <a:t>Phishing /</a:t>
              </a:r>
              <a:r>
                <a:rPr lang="mn-MN" sz="1799" b="1" dirty="0" smtClean="0">
                  <a:solidFill>
                    <a:schemeClr val="bg1"/>
                  </a:solidFill>
                  <a:latin typeface="Calibri" panose="020F0502020204030204" pitchFamily="34" charset="0"/>
                  <a:cs typeface="Calibri" panose="020F0502020204030204" pitchFamily="34" charset="0"/>
                </a:rPr>
                <a:t>Фишинг</a:t>
              </a:r>
              <a:r>
                <a:rPr lang="en-US" sz="1799" b="1" dirty="0" smtClean="0">
                  <a:solidFill>
                    <a:schemeClr val="bg1"/>
                  </a:solidFill>
                  <a:latin typeface="Calibri" panose="020F0502020204030204" pitchFamily="34" charset="0"/>
                  <a:cs typeface="Calibri" panose="020F0502020204030204" pitchFamily="34" charset="0"/>
                </a:rPr>
                <a:t>/</a:t>
              </a:r>
              <a:endParaRPr lang="id-ID" sz="1799" b="1"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 xmlns:a16="http://schemas.microsoft.com/office/drawing/2014/main" id="{BCF11BB6-2B41-4B10-BB57-54B8DFF355AA}"/>
                </a:ext>
              </a:extLst>
            </p:cNvPr>
            <p:cNvSpPr txBox="1"/>
            <p:nvPr/>
          </p:nvSpPr>
          <p:spPr>
            <a:xfrm>
              <a:off x="654448" y="1088208"/>
              <a:ext cx="5294012" cy="646499"/>
            </a:xfrm>
            <a:prstGeom prst="rect">
              <a:avLst/>
            </a:prstGeom>
            <a:noFill/>
          </p:spPr>
          <p:txBody>
            <a:bodyPr wrap="square" lIns="0" tIns="0" rIns="0" bIns="0" rtlCol="0" anchor="ctr">
              <a:spAutoFit/>
            </a:bodyPr>
            <a:lstStyle/>
            <a:p>
              <a:r>
                <a:rPr lang="mn-MN" sz="1400" dirty="0">
                  <a:solidFill>
                    <a:schemeClr val="bg1"/>
                  </a:solidFill>
                  <a:latin typeface="Calibri" panose="020F0502020204030204" pitchFamily="34" charset="0"/>
                  <a:cs typeface="Calibri" panose="020F0502020204030204" pitchFamily="34" charset="0"/>
                </a:rPr>
                <a:t>Хэрэглэгчид нууц үгээ солих эсвэл төлбөрийн мэдээллээ шинэчлэх шаардлагатай </a:t>
              </a:r>
              <a:r>
                <a:rPr lang="mn-MN" sz="1400" dirty="0" smtClean="0">
                  <a:solidFill>
                    <a:schemeClr val="bg1"/>
                  </a:solidFill>
                  <a:latin typeface="Calibri" panose="020F0502020204030204" pitchFamily="34" charset="0"/>
                  <a:cs typeface="Calibri" panose="020F0502020204030204" pitchFamily="34" charset="0"/>
                </a:rPr>
                <a:t>зэрэг хуурамч имэйл илгээж хэрэглэгчийн хувийн мэдээллийг олж авдаг.</a:t>
              </a:r>
              <a:endParaRPr lang="id-ID" sz="1400" b="1" dirty="0">
                <a:solidFill>
                  <a:schemeClr val="bg1"/>
                </a:solidFill>
                <a:latin typeface="Calibri" panose="020F0502020204030204" pitchFamily="34" charset="0"/>
                <a:cs typeface="Calibri" panose="020F0502020204030204" pitchFamily="34" charset="0"/>
              </a:endParaRPr>
            </a:p>
          </p:txBody>
        </p:sp>
      </p:grpSp>
      <p:grpSp>
        <p:nvGrpSpPr>
          <p:cNvPr id="13" name="Group 12">
            <a:extLst>
              <a:ext uri="{FF2B5EF4-FFF2-40B4-BE49-F238E27FC236}">
                <a16:creationId xmlns="" xmlns:a16="http://schemas.microsoft.com/office/drawing/2014/main" id="{28AE1E76-00B5-448C-8C59-8E8F25FC360D}"/>
              </a:ext>
            </a:extLst>
          </p:cNvPr>
          <p:cNvGrpSpPr/>
          <p:nvPr/>
        </p:nvGrpSpPr>
        <p:grpSpPr>
          <a:xfrm>
            <a:off x="5313797" y="2322870"/>
            <a:ext cx="6115558" cy="1032911"/>
            <a:chOff x="641816" y="773076"/>
            <a:chExt cx="5936539" cy="1033180"/>
          </a:xfrm>
        </p:grpSpPr>
        <p:sp>
          <p:nvSpPr>
            <p:cNvPr id="14" name="TextBox 13">
              <a:extLst>
                <a:ext uri="{FF2B5EF4-FFF2-40B4-BE49-F238E27FC236}">
                  <a16:creationId xmlns="" xmlns:a16="http://schemas.microsoft.com/office/drawing/2014/main" id="{76B789FC-A019-409F-BB8F-A8BC4380A61F}"/>
                </a:ext>
              </a:extLst>
            </p:cNvPr>
            <p:cNvSpPr txBox="1"/>
            <p:nvPr/>
          </p:nvSpPr>
          <p:spPr>
            <a:xfrm>
              <a:off x="1152976" y="773076"/>
              <a:ext cx="832503" cy="277071"/>
            </a:xfrm>
            <a:prstGeom prst="rect">
              <a:avLst/>
            </a:prstGeom>
            <a:noFill/>
          </p:spPr>
          <p:txBody>
            <a:bodyPr wrap="none" lIns="0" tIns="0" rIns="0" bIns="0" rtlCol="0" anchor="ctr">
              <a:spAutoFit/>
            </a:bodyPr>
            <a:lstStyle/>
            <a:p>
              <a:r>
                <a:rPr lang="en-US" b="1" dirty="0">
                  <a:solidFill>
                    <a:schemeClr val="bg1"/>
                  </a:solidFill>
                  <a:latin typeface="Calibri" panose="020F0502020204030204" pitchFamily="34" charset="0"/>
                  <a:cs typeface="Calibri" panose="020F0502020204030204" pitchFamily="34" charset="0"/>
                </a:rPr>
                <a:t>Malware</a:t>
              </a:r>
            </a:p>
          </p:txBody>
        </p:sp>
        <p:sp>
          <p:nvSpPr>
            <p:cNvPr id="15" name="TextBox 14">
              <a:extLst>
                <a:ext uri="{FF2B5EF4-FFF2-40B4-BE49-F238E27FC236}">
                  <a16:creationId xmlns="" xmlns:a16="http://schemas.microsoft.com/office/drawing/2014/main" id="{5F7CB561-FA68-49CB-BC5C-91FC3C7A53CA}"/>
                </a:ext>
              </a:extLst>
            </p:cNvPr>
            <p:cNvSpPr txBox="1"/>
            <p:nvPr/>
          </p:nvSpPr>
          <p:spPr>
            <a:xfrm>
              <a:off x="641816" y="1159757"/>
              <a:ext cx="5936539" cy="646499"/>
            </a:xfrm>
            <a:prstGeom prst="rect">
              <a:avLst/>
            </a:prstGeom>
            <a:noFill/>
          </p:spPr>
          <p:txBody>
            <a:bodyPr wrap="square" lIns="0" tIns="0" rIns="0" bIns="0" rtlCol="0" anchor="ctr">
              <a:spAutoFit/>
            </a:bodyPr>
            <a:lstStyle/>
            <a:p>
              <a:r>
                <a:rPr lang="mn-MN" sz="1400" b="1" dirty="0" smtClean="0">
                  <a:solidFill>
                    <a:schemeClr val="bg1"/>
                  </a:solidFill>
                  <a:latin typeface="Calibri" panose="020F0502020204030204" pitchFamily="34" charset="0"/>
                  <a:cs typeface="Calibri" panose="020F0502020204030204" pitchFamily="34" charset="0"/>
                </a:rPr>
                <a:t>Хортой програм нь компьютерийг гэмтээх зорилгоор тусгайлан бүтээсэн програм хангамж болгон ашиглах боломтой.Файлыг гэмтээх, сүлжээнд холбогдсон бүх төхөөрөмжид халдварлах зэрэг үйл ажиллагаа явуулдаг.</a:t>
              </a:r>
              <a:endParaRPr lang="id-ID" sz="1400" b="1" dirty="0">
                <a:solidFill>
                  <a:schemeClr val="bg1"/>
                </a:solidFill>
                <a:latin typeface="Calibri" panose="020F0502020204030204" pitchFamily="34" charset="0"/>
                <a:cs typeface="Calibri" panose="020F0502020204030204" pitchFamily="34" charset="0"/>
              </a:endParaRPr>
            </a:p>
          </p:txBody>
        </p:sp>
      </p:grpSp>
      <p:grpSp>
        <p:nvGrpSpPr>
          <p:cNvPr id="16" name="Group 15">
            <a:extLst>
              <a:ext uri="{FF2B5EF4-FFF2-40B4-BE49-F238E27FC236}">
                <a16:creationId xmlns="" xmlns:a16="http://schemas.microsoft.com/office/drawing/2014/main" id="{6882AF3F-B86F-4827-A6B2-F305A57C8C1F}"/>
              </a:ext>
            </a:extLst>
          </p:cNvPr>
          <p:cNvGrpSpPr/>
          <p:nvPr/>
        </p:nvGrpSpPr>
        <p:grpSpPr>
          <a:xfrm>
            <a:off x="4588582" y="3735398"/>
            <a:ext cx="6903403" cy="901347"/>
            <a:chOff x="622262" y="773076"/>
            <a:chExt cx="6707581" cy="901581"/>
          </a:xfrm>
        </p:grpSpPr>
        <p:sp>
          <p:nvSpPr>
            <p:cNvPr id="17" name="TextBox 16">
              <a:extLst>
                <a:ext uri="{FF2B5EF4-FFF2-40B4-BE49-F238E27FC236}">
                  <a16:creationId xmlns="" xmlns:a16="http://schemas.microsoft.com/office/drawing/2014/main" id="{8A0728B0-A803-4375-A071-2FD75E5FBB0B}"/>
                </a:ext>
              </a:extLst>
            </p:cNvPr>
            <p:cNvSpPr txBox="1"/>
            <p:nvPr/>
          </p:nvSpPr>
          <p:spPr>
            <a:xfrm>
              <a:off x="1152976" y="773076"/>
              <a:ext cx="1667307" cy="277071"/>
            </a:xfrm>
            <a:prstGeom prst="rect">
              <a:avLst/>
            </a:prstGeom>
            <a:noFill/>
          </p:spPr>
          <p:txBody>
            <a:bodyPr wrap="none" lIns="0" tIns="0" rIns="0" bIns="0" rtlCol="0" anchor="ctr">
              <a:spAutoFit/>
            </a:bodyPr>
            <a:lstStyle/>
            <a:p>
              <a:r>
                <a:rPr lang="en-US" b="1" dirty="0">
                  <a:solidFill>
                    <a:schemeClr val="bg1"/>
                  </a:solidFill>
                  <a:latin typeface="Calibri" panose="020F0502020204030204" pitchFamily="34" charset="0"/>
                  <a:cs typeface="Calibri" panose="020F0502020204030204" pitchFamily="34" charset="0"/>
                </a:rPr>
                <a:t> Website Spoofing</a:t>
              </a:r>
            </a:p>
          </p:txBody>
        </p:sp>
        <p:sp>
          <p:nvSpPr>
            <p:cNvPr id="18" name="TextBox 17">
              <a:extLst>
                <a:ext uri="{FF2B5EF4-FFF2-40B4-BE49-F238E27FC236}">
                  <a16:creationId xmlns="" xmlns:a16="http://schemas.microsoft.com/office/drawing/2014/main" id="{362F46AC-00BE-41F8-BCC4-C774338EC750}"/>
                </a:ext>
              </a:extLst>
            </p:cNvPr>
            <p:cNvSpPr txBox="1"/>
            <p:nvPr/>
          </p:nvSpPr>
          <p:spPr>
            <a:xfrm>
              <a:off x="622262" y="1028158"/>
              <a:ext cx="6707581" cy="646499"/>
            </a:xfrm>
            <a:prstGeom prst="rect">
              <a:avLst/>
            </a:prstGeom>
            <a:noFill/>
          </p:spPr>
          <p:txBody>
            <a:bodyPr wrap="square" lIns="0" tIns="0" rIns="0" bIns="0" rtlCol="0" anchor="ctr">
              <a:spAutoFit/>
            </a:bodyPr>
            <a:lstStyle/>
            <a:p>
              <a:r>
                <a:rPr lang="mn-MN" sz="1400" b="1" dirty="0" smtClean="0">
                  <a:solidFill>
                    <a:schemeClr val="bg1"/>
                  </a:solidFill>
                </a:rPr>
                <a:t>Вэбсайтыг жинхэнэ вэбсайт шиг харагдуулхаар хийж, түүнийгээ хууль ёсны сайт гэж хуурч мэхлэ зорилготой.Мэдээлэл, мөнгө хулгайлах, хортой програм тараах зорилготой.</a:t>
              </a:r>
              <a:endParaRPr lang="id-ID" sz="1400" b="1" dirty="0">
                <a:solidFill>
                  <a:schemeClr val="bg1"/>
                </a:solidFill>
              </a:endParaRPr>
            </a:p>
          </p:txBody>
        </p:sp>
      </p:grpSp>
      <p:grpSp>
        <p:nvGrpSpPr>
          <p:cNvPr id="19" name="Group 18">
            <a:extLst>
              <a:ext uri="{FF2B5EF4-FFF2-40B4-BE49-F238E27FC236}">
                <a16:creationId xmlns="" xmlns:a16="http://schemas.microsoft.com/office/drawing/2014/main" id="{A42707F2-28E2-40BC-90B5-8A6C5199E423}"/>
              </a:ext>
            </a:extLst>
          </p:cNvPr>
          <p:cNvGrpSpPr/>
          <p:nvPr/>
        </p:nvGrpSpPr>
        <p:grpSpPr>
          <a:xfrm>
            <a:off x="3958890" y="5147927"/>
            <a:ext cx="7533095" cy="979062"/>
            <a:chOff x="695656" y="773076"/>
            <a:chExt cx="7324879" cy="979317"/>
          </a:xfrm>
        </p:grpSpPr>
        <p:sp>
          <p:nvSpPr>
            <p:cNvPr id="20" name="TextBox 19">
              <a:extLst>
                <a:ext uri="{FF2B5EF4-FFF2-40B4-BE49-F238E27FC236}">
                  <a16:creationId xmlns="" xmlns:a16="http://schemas.microsoft.com/office/drawing/2014/main" id="{877695A6-35EC-4EFC-98A9-C41D4B8B7FE2}"/>
                </a:ext>
              </a:extLst>
            </p:cNvPr>
            <p:cNvSpPr txBox="1"/>
            <p:nvPr/>
          </p:nvSpPr>
          <p:spPr>
            <a:xfrm>
              <a:off x="1152976" y="773076"/>
              <a:ext cx="1262108" cy="277071"/>
            </a:xfrm>
            <a:prstGeom prst="rect">
              <a:avLst/>
            </a:prstGeom>
            <a:noFill/>
          </p:spPr>
          <p:txBody>
            <a:bodyPr wrap="none" lIns="0" tIns="0" rIns="0" bIns="0" rtlCol="0" anchor="ctr">
              <a:spAutoFit/>
            </a:bodyPr>
            <a:lstStyle/>
            <a:p>
              <a:r>
                <a:rPr lang="en-US" b="1" dirty="0">
                  <a:solidFill>
                    <a:schemeClr val="bg1"/>
                  </a:solidFill>
                  <a:latin typeface="Calibri" panose="020F0502020204030204" pitchFamily="34" charset="0"/>
                  <a:cs typeface="Calibri" panose="020F0502020204030204" pitchFamily="34" charset="0"/>
                </a:rPr>
                <a:t>Ransomware </a:t>
              </a:r>
            </a:p>
          </p:txBody>
        </p:sp>
        <p:sp>
          <p:nvSpPr>
            <p:cNvPr id="21" name="TextBox 20">
              <a:extLst>
                <a:ext uri="{FF2B5EF4-FFF2-40B4-BE49-F238E27FC236}">
                  <a16:creationId xmlns="" xmlns:a16="http://schemas.microsoft.com/office/drawing/2014/main" id="{9D806EFF-8239-4F0A-9A56-04CA2DB0C8A8}"/>
                </a:ext>
              </a:extLst>
            </p:cNvPr>
            <p:cNvSpPr txBox="1"/>
            <p:nvPr/>
          </p:nvSpPr>
          <p:spPr>
            <a:xfrm>
              <a:off x="695656" y="890394"/>
              <a:ext cx="7324879" cy="861999"/>
            </a:xfrm>
            <a:prstGeom prst="rect">
              <a:avLst/>
            </a:prstGeom>
            <a:noFill/>
          </p:spPr>
          <p:txBody>
            <a:bodyPr wrap="square" lIns="0" tIns="0" rIns="0" bIns="0" rtlCol="0" anchor="ctr">
              <a:spAutoFit/>
            </a:bodyPr>
            <a:lstStyle/>
            <a:p>
              <a:r>
                <a:rPr lang="mn-MN" sz="1400" b="1" dirty="0" smtClean="0">
                  <a:solidFill>
                    <a:schemeClr val="bg1"/>
                  </a:solidFill>
                  <a:latin typeface="Calibri" panose="020F0502020204030204" pitchFamily="34" charset="0"/>
                  <a:cs typeface="Calibri" panose="020F0502020204030204" pitchFamily="34" charset="0"/>
                </a:rPr>
                <a:t>Хуурамч вирусны эсрэг програм хэлбэрээр компьютерт суулгагдаж, таны ъомпьютерийг янз бүрийн асуудалтай байна гэсэн мессеж, сануулга гарган үүнийг засахын тулд онлайн төлбөр шаардлага тавьдаг. Хэрэв төлбөр төлөхгүй бол та өгөгдлөө нээж чадахгүй цаашлаад алдах магадлалтай.ы</a:t>
              </a:r>
              <a:endParaRPr lang="id-ID" sz="1400" b="1" dirty="0">
                <a:solidFill>
                  <a:schemeClr val="bg1"/>
                </a:solidFill>
                <a:latin typeface="Calibri" panose="020F0502020204030204" pitchFamily="34" charset="0"/>
                <a:cs typeface="Calibri" panose="020F0502020204030204" pitchFamily="34" charset="0"/>
              </a:endParaRPr>
            </a:p>
          </p:txBody>
        </p:sp>
      </p:grpSp>
      <p:sp>
        <p:nvSpPr>
          <p:cNvPr id="24" name="Parallelogram 23">
            <a:extLst>
              <a:ext uri="{FF2B5EF4-FFF2-40B4-BE49-F238E27FC236}">
                <a16:creationId xmlns="" xmlns:a16="http://schemas.microsoft.com/office/drawing/2014/main" id="{E30F6098-2DD6-40AA-93E2-26CC079C40C3}"/>
              </a:ext>
            </a:extLst>
          </p:cNvPr>
          <p:cNvSpPr/>
          <p:nvPr/>
        </p:nvSpPr>
        <p:spPr>
          <a:xfrm>
            <a:off x="2430748" y="5126591"/>
            <a:ext cx="1452254" cy="842405"/>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2799" b="1" i="1" dirty="0">
                <a:solidFill>
                  <a:prstClr val="white"/>
                </a:solidFill>
                <a:latin typeface="Segoe UI"/>
              </a:rPr>
              <a:t>#</a:t>
            </a:r>
            <a:r>
              <a:rPr lang="en-US" sz="3999" b="1" i="1" dirty="0">
                <a:solidFill>
                  <a:prstClr val="white"/>
                </a:solidFill>
                <a:latin typeface="Segoe UI"/>
              </a:rPr>
              <a:t>4</a:t>
            </a:r>
          </a:p>
        </p:txBody>
      </p:sp>
      <p:sp>
        <p:nvSpPr>
          <p:cNvPr id="25" name="Parallelogram 24">
            <a:extLst>
              <a:ext uri="{FF2B5EF4-FFF2-40B4-BE49-F238E27FC236}">
                <a16:creationId xmlns="" xmlns:a16="http://schemas.microsoft.com/office/drawing/2014/main" id="{098EBDFE-DD1A-4AA2-BC82-C7C3BF1D69D0}"/>
              </a:ext>
            </a:extLst>
          </p:cNvPr>
          <p:cNvSpPr/>
          <p:nvPr/>
        </p:nvSpPr>
        <p:spPr>
          <a:xfrm>
            <a:off x="3136328" y="3714062"/>
            <a:ext cx="1452254" cy="842405"/>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2799" b="1" i="1" dirty="0">
                <a:solidFill>
                  <a:prstClr val="white"/>
                </a:solidFill>
                <a:latin typeface="Segoe UI"/>
              </a:rPr>
              <a:t>#</a:t>
            </a:r>
            <a:r>
              <a:rPr lang="en-US" sz="3999" b="1" i="1" dirty="0">
                <a:solidFill>
                  <a:prstClr val="white"/>
                </a:solidFill>
                <a:latin typeface="Segoe UI"/>
              </a:rPr>
              <a:t>3</a:t>
            </a:r>
          </a:p>
        </p:txBody>
      </p:sp>
      <p:sp>
        <p:nvSpPr>
          <p:cNvPr id="26" name="Parallelogram 25">
            <a:extLst>
              <a:ext uri="{FF2B5EF4-FFF2-40B4-BE49-F238E27FC236}">
                <a16:creationId xmlns="" xmlns:a16="http://schemas.microsoft.com/office/drawing/2014/main" id="{3BB1E039-BB18-426D-A97F-E2A7EFEE292C}"/>
              </a:ext>
            </a:extLst>
          </p:cNvPr>
          <p:cNvSpPr/>
          <p:nvPr/>
        </p:nvSpPr>
        <p:spPr>
          <a:xfrm>
            <a:off x="3841909" y="2301533"/>
            <a:ext cx="1452254" cy="842405"/>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99" b="1" i="1" dirty="0"/>
              <a:t>#</a:t>
            </a:r>
            <a:r>
              <a:rPr lang="en-US" sz="3999" b="1" i="1" dirty="0"/>
              <a:t>2</a:t>
            </a:r>
          </a:p>
        </p:txBody>
      </p:sp>
      <p:sp>
        <p:nvSpPr>
          <p:cNvPr id="27" name="Parallelogram 26">
            <a:extLst>
              <a:ext uri="{FF2B5EF4-FFF2-40B4-BE49-F238E27FC236}">
                <a16:creationId xmlns="" xmlns:a16="http://schemas.microsoft.com/office/drawing/2014/main" id="{12A710E1-B97D-44CB-9A08-7BFFF2A8E4CF}"/>
              </a:ext>
            </a:extLst>
          </p:cNvPr>
          <p:cNvSpPr/>
          <p:nvPr/>
        </p:nvSpPr>
        <p:spPr>
          <a:xfrm>
            <a:off x="4547489" y="889005"/>
            <a:ext cx="1452254" cy="842405"/>
          </a:xfrm>
          <a:prstGeom prst="parallelogram">
            <a:avLst>
              <a:gd name="adj" fmla="val 5036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99" b="1" i="1" dirty="0"/>
              <a:t>#</a:t>
            </a:r>
            <a:r>
              <a:rPr lang="en-US" sz="3999" b="1" i="1" dirty="0"/>
              <a:t>1</a:t>
            </a:r>
          </a:p>
        </p:txBody>
      </p:sp>
      <p:grpSp>
        <p:nvGrpSpPr>
          <p:cNvPr id="39" name="Group 38">
            <a:extLst>
              <a:ext uri="{FF2B5EF4-FFF2-40B4-BE49-F238E27FC236}">
                <a16:creationId xmlns="" xmlns:a16="http://schemas.microsoft.com/office/drawing/2014/main" id="{90FE8086-348A-48C0-891B-E8F4DD7C2C83}"/>
              </a:ext>
            </a:extLst>
          </p:cNvPr>
          <p:cNvGrpSpPr/>
          <p:nvPr/>
        </p:nvGrpSpPr>
        <p:grpSpPr>
          <a:xfrm>
            <a:off x="4570604" y="2016472"/>
            <a:ext cx="6921381" cy="2825056"/>
            <a:chOff x="5504036" y="2016104"/>
            <a:chExt cx="5915712" cy="2825792"/>
          </a:xfrm>
        </p:grpSpPr>
        <p:cxnSp>
          <p:nvCxnSpPr>
            <p:cNvPr id="36" name="Straight Connector 35">
              <a:extLst>
                <a:ext uri="{FF2B5EF4-FFF2-40B4-BE49-F238E27FC236}">
                  <a16:creationId xmlns="" xmlns:a16="http://schemas.microsoft.com/office/drawing/2014/main" id="{C0465E8B-18F0-44EF-917C-D8F60804FF03}"/>
                </a:ext>
              </a:extLst>
            </p:cNvPr>
            <p:cNvCxnSpPr>
              <a:cxnSpLocks/>
            </p:cNvCxnSpPr>
            <p:nvPr/>
          </p:nvCxnSpPr>
          <p:spPr>
            <a:xfrm>
              <a:off x="6710156" y="2016104"/>
              <a:ext cx="4709592"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026BD326-9537-4BDD-828F-74A0958FCE1C}"/>
                </a:ext>
              </a:extLst>
            </p:cNvPr>
            <p:cNvCxnSpPr>
              <a:cxnSpLocks/>
            </p:cNvCxnSpPr>
            <p:nvPr/>
          </p:nvCxnSpPr>
          <p:spPr>
            <a:xfrm>
              <a:off x="6107096" y="3429000"/>
              <a:ext cx="5312652"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45C50B3D-E432-44D0-8861-86039C4BF1CE}"/>
                </a:ext>
              </a:extLst>
            </p:cNvPr>
            <p:cNvCxnSpPr>
              <a:cxnSpLocks/>
            </p:cNvCxnSpPr>
            <p:nvPr/>
          </p:nvCxnSpPr>
          <p:spPr>
            <a:xfrm>
              <a:off x="5504036" y="4841896"/>
              <a:ext cx="5915712"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grpSp>
      <p:sp>
        <p:nvSpPr>
          <p:cNvPr id="70" name="Title 1">
            <a:extLst>
              <a:ext uri="{FF2B5EF4-FFF2-40B4-BE49-F238E27FC236}">
                <a16:creationId xmlns="" xmlns:a16="http://schemas.microsoft.com/office/drawing/2014/main" id="{18381F46-A795-48D3-831F-654B9817DA58}"/>
              </a:ext>
            </a:extLst>
          </p:cNvPr>
          <p:cNvSpPr txBox="1">
            <a:spLocks/>
          </p:cNvSpPr>
          <p:nvPr/>
        </p:nvSpPr>
        <p:spPr>
          <a:xfrm>
            <a:off x="92287" y="3093937"/>
            <a:ext cx="4084615" cy="642680"/>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mn-MN" sz="2400" dirty="0" smtClean="0">
                <a:solidFill>
                  <a:schemeClr val="accent2"/>
                </a:solidFill>
                <a:latin typeface="Calibri" panose="020F0502020204030204" pitchFamily="34" charset="0"/>
                <a:cs typeface="Calibri" panose="020F0502020204030204" pitchFamily="34" charset="0"/>
              </a:rPr>
              <a:t>Хамгийн их халддаг Кибер хадлагын төрөл</a:t>
            </a:r>
            <a:endParaRPr lang="en-US" sz="2400" dirty="0">
              <a:solidFill>
                <a:schemeClr val="accent2"/>
              </a:solidFill>
              <a:latin typeface="Calibri" panose="020F0502020204030204" pitchFamily="34" charset="0"/>
              <a:cs typeface="Calibri" panose="020F0502020204030204" pitchFamily="34" charset="0"/>
            </a:endParaRPr>
          </a:p>
        </p:txBody>
      </p:sp>
      <p:sp>
        <p:nvSpPr>
          <p:cNvPr id="71" name="Rectangle 24">
            <a:extLst>
              <a:ext uri="{FF2B5EF4-FFF2-40B4-BE49-F238E27FC236}">
                <a16:creationId xmlns="" xmlns:a16="http://schemas.microsoft.com/office/drawing/2014/main" id="{BCAF905D-B820-4209-A27C-9CDA8AEE6F1A}"/>
              </a:ext>
            </a:extLst>
          </p:cNvPr>
          <p:cNvSpPr>
            <a:spLocks noChangeArrowheads="1"/>
          </p:cNvSpPr>
          <p:nvPr/>
        </p:nvSpPr>
        <p:spPr bwMode="auto">
          <a:xfrm>
            <a:off x="922527" y="1684113"/>
            <a:ext cx="33050" cy="70822"/>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763972" y="6333371"/>
            <a:ext cx="6934200" cy="480131"/>
          </a:xfrm>
          <a:prstGeom prst="rect">
            <a:avLst/>
          </a:prstGeom>
          <a:noFill/>
        </p:spPr>
        <p:txBody>
          <a:bodyPr wrap="square" rtlCol="0">
            <a:spAutoFit/>
          </a:bodyPr>
          <a:lstStyle/>
          <a:p>
            <a:pPr>
              <a:lnSpc>
                <a:spcPct val="90000"/>
              </a:lnSpc>
            </a:pPr>
            <a:r>
              <a:rPr lang="mn-MN" sz="1400" dirty="0" smtClean="0">
                <a:latin typeface="Calibri" panose="020F0502020204030204" pitchFamily="34" charset="0"/>
                <a:cs typeface="Calibri" panose="020F0502020204030204" pitchFamily="34" charset="0"/>
              </a:rPr>
              <a:t>Эх сурвалж : </a:t>
            </a:r>
            <a:r>
              <a:rPr lang="en-US" sz="1400" dirty="0">
                <a:latin typeface="Calibri" panose="020F0502020204030204" pitchFamily="34" charset="0"/>
                <a:cs typeface="Calibri" panose="020F0502020204030204" pitchFamily="34" charset="0"/>
                <a:hlinkClick r:id="rId3"/>
              </a:rPr>
              <a:t>https://</a:t>
            </a:r>
            <a:r>
              <a:rPr lang="en-US" sz="1400" dirty="0" smtClean="0">
                <a:latin typeface="Calibri" panose="020F0502020204030204" pitchFamily="34" charset="0"/>
                <a:cs typeface="Calibri" panose="020F0502020204030204" pitchFamily="34" charset="0"/>
                <a:hlinkClick r:id="rId3"/>
              </a:rPr>
              <a:t>www.bluevoyant.com/blog/top-5-cybercrimes-and-prevention-tips</a:t>
            </a:r>
            <a:r>
              <a:rPr lang="mn-MN" sz="1400" dirty="0" smtClean="0">
                <a:latin typeface="Calibri" panose="020F0502020204030204" pitchFamily="34" charset="0"/>
                <a:cs typeface="Calibri" panose="020F0502020204030204" pitchFamily="34" charset="0"/>
              </a:rPr>
              <a:t>, </a:t>
            </a:r>
          </a:p>
          <a:p>
            <a:pPr>
              <a:lnSpc>
                <a:spcPct val="90000"/>
              </a:lnSpc>
            </a:pPr>
            <a:r>
              <a:rPr lang="mn-MN" sz="1400" dirty="0">
                <a:latin typeface="Calibri" panose="020F0502020204030204" pitchFamily="34" charset="0"/>
                <a:cs typeface="Calibri" panose="020F0502020204030204" pitchFamily="34" charset="0"/>
              </a:rPr>
              <a:t>	</a:t>
            </a:r>
            <a:r>
              <a:rPr lang="en-US" sz="1400" dirty="0" smtClean="0">
                <a:latin typeface="Calibri" panose="020F0502020204030204" pitchFamily="34" charset="0"/>
                <a:cs typeface="Calibri" panose="020F0502020204030204" pitchFamily="34" charset="0"/>
              </a:rPr>
              <a:t>https</a:t>
            </a:r>
            <a:r>
              <a:rPr lang="en-US" sz="1400" dirty="0">
                <a:latin typeface="Calibri" panose="020F0502020204030204" pitchFamily="34" charset="0"/>
                <a:cs typeface="Calibri" panose="020F0502020204030204" pitchFamily="34" charset="0"/>
              </a:rPr>
              <a:t>://www.kaspersky.com/resource-center/definitions/what-is-ransomware</a:t>
            </a:r>
          </a:p>
        </p:txBody>
      </p:sp>
    </p:spTree>
    <p:extLst>
      <p:ext uri="{BB962C8B-B14F-4D97-AF65-F5344CB8AC3E}">
        <p14:creationId xmlns:p14="http://schemas.microsoft.com/office/powerpoint/2010/main" val="57472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8B541-CF5D-41E2-B823-06E440577FF4}"/>
              </a:ext>
            </a:extLst>
          </p:cNvPr>
          <p:cNvSpPr>
            <a:spLocks noGrp="1"/>
          </p:cNvSpPr>
          <p:nvPr>
            <p:ph type="title"/>
          </p:nvPr>
        </p:nvSpPr>
        <p:spPr>
          <a:xfrm>
            <a:off x="442797" y="365923"/>
            <a:ext cx="11303230" cy="625312"/>
          </a:xfrm>
        </p:spPr>
        <p:txBody>
          <a:bodyPr>
            <a:normAutofit/>
          </a:bodyPr>
          <a:lstStyle/>
          <a:p>
            <a:pPr algn="ctr"/>
            <a:r>
              <a:rPr lang="mn-MN" dirty="0">
                <a:latin typeface="Calibri" panose="020F0502020204030204" pitchFamily="34" charset="0"/>
                <a:cs typeface="Calibri" panose="020F0502020204030204" pitchFamily="34" charset="0"/>
              </a:rPr>
              <a:t>Кибер халдлагаас хэрхэн </a:t>
            </a:r>
            <a:r>
              <a:rPr lang="mn-MN" dirty="0" smtClean="0">
                <a:latin typeface="Calibri" panose="020F0502020204030204" pitchFamily="34" charset="0"/>
                <a:cs typeface="Calibri" panose="020F0502020204030204" pitchFamily="34" charset="0"/>
              </a:rPr>
              <a:t>урьдчилан сэргийлэх энгийн аргууд</a:t>
            </a:r>
            <a:endParaRPr lang="en-US" dirty="0">
              <a:solidFill>
                <a:schemeClr val="bg1"/>
              </a:solidFill>
            </a:endParaRPr>
          </a:p>
        </p:txBody>
      </p:sp>
      <p:grpSp>
        <p:nvGrpSpPr>
          <p:cNvPr id="13" name="Group 12">
            <a:extLst>
              <a:ext uri="{FF2B5EF4-FFF2-40B4-BE49-F238E27FC236}">
                <a16:creationId xmlns="" xmlns:a16="http://schemas.microsoft.com/office/drawing/2014/main" id="{902F5841-A9B3-4966-95C6-5C3DEE838AEA}"/>
              </a:ext>
            </a:extLst>
          </p:cNvPr>
          <p:cNvGrpSpPr/>
          <p:nvPr/>
        </p:nvGrpSpPr>
        <p:grpSpPr>
          <a:xfrm flipH="1">
            <a:off x="-3" y="2308063"/>
            <a:ext cx="12188827" cy="4549044"/>
            <a:chOff x="899886" y="0"/>
            <a:chExt cx="5003799" cy="6858000"/>
          </a:xfrm>
        </p:grpSpPr>
        <p:sp>
          <p:nvSpPr>
            <p:cNvPr id="10" name="Rectangle 9">
              <a:extLst>
                <a:ext uri="{FF2B5EF4-FFF2-40B4-BE49-F238E27FC236}">
                  <a16:creationId xmlns="" xmlns:a16="http://schemas.microsoft.com/office/drawing/2014/main"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2" name="Right Triangle 11">
              <a:extLst>
                <a:ext uri="{FF2B5EF4-FFF2-40B4-BE49-F238E27FC236}">
                  <a16:creationId xmlns="" xmlns:a16="http://schemas.microsoft.com/office/drawing/2014/main"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grpSp>
      <p:sp>
        <p:nvSpPr>
          <p:cNvPr id="86" name="Freeform 28">
            <a:extLst>
              <a:ext uri="{FF2B5EF4-FFF2-40B4-BE49-F238E27FC236}">
                <a16:creationId xmlns="" xmlns:a16="http://schemas.microsoft.com/office/drawing/2014/main" id="{7855DFAA-2AA3-4ECE-8887-5495BE6574D2}"/>
              </a:ext>
            </a:extLst>
          </p:cNvPr>
          <p:cNvSpPr>
            <a:spLocks/>
          </p:cNvSpPr>
          <p:nvPr/>
        </p:nvSpPr>
        <p:spPr bwMode="auto">
          <a:xfrm>
            <a:off x="1588357" y="1602316"/>
            <a:ext cx="2243575" cy="1121787"/>
          </a:xfrm>
          <a:custGeom>
            <a:avLst/>
            <a:gdLst>
              <a:gd name="T0" fmla="*/ 1692 w 2276"/>
              <a:gd name="T1" fmla="*/ 1138 h 1138"/>
              <a:gd name="T2" fmla="*/ 1844 w 2276"/>
              <a:gd name="T3" fmla="*/ 930 h 1138"/>
              <a:gd name="T4" fmla="*/ 2276 w 2276"/>
              <a:gd name="T5" fmla="*/ 338 h 1138"/>
              <a:gd name="T6" fmla="*/ 1137 w 2276"/>
              <a:gd name="T7" fmla="*/ 0 h 1138"/>
              <a:gd name="T8" fmla="*/ 0 w 2276"/>
              <a:gd name="T9" fmla="*/ 336 h 1138"/>
              <a:gd name="T10" fmla="*/ 430 w 2276"/>
              <a:gd name="T11" fmla="*/ 930 h 1138"/>
              <a:gd name="T12" fmla="*/ 581 w 2276"/>
              <a:gd name="T13" fmla="*/ 1138 h 1138"/>
              <a:gd name="T14" fmla="*/ 581 w 2276"/>
              <a:gd name="T15" fmla="*/ 1138 h 1138"/>
              <a:gd name="T16" fmla="*/ 1137 w 2276"/>
              <a:gd name="T17" fmla="*/ 989 h 1138"/>
              <a:gd name="T18" fmla="*/ 1692 w 2276"/>
              <a:gd name="T19" fmla="*/ 1138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6" h="1138">
                <a:moveTo>
                  <a:pt x="1692" y="1138"/>
                </a:moveTo>
                <a:cubicBezTo>
                  <a:pt x="1844" y="930"/>
                  <a:pt x="1844" y="930"/>
                  <a:pt x="1844" y="930"/>
                </a:cubicBezTo>
                <a:cubicBezTo>
                  <a:pt x="2276" y="338"/>
                  <a:pt x="2276" y="338"/>
                  <a:pt x="2276" y="338"/>
                </a:cubicBezTo>
                <a:cubicBezTo>
                  <a:pt x="1948" y="124"/>
                  <a:pt x="1557" y="0"/>
                  <a:pt x="1137" y="0"/>
                </a:cubicBezTo>
                <a:cubicBezTo>
                  <a:pt x="718" y="0"/>
                  <a:pt x="328" y="123"/>
                  <a:pt x="0" y="336"/>
                </a:cubicBezTo>
                <a:cubicBezTo>
                  <a:pt x="430" y="930"/>
                  <a:pt x="430" y="930"/>
                  <a:pt x="430" y="930"/>
                </a:cubicBezTo>
                <a:cubicBezTo>
                  <a:pt x="581" y="1138"/>
                  <a:pt x="581" y="1138"/>
                  <a:pt x="581" y="1138"/>
                </a:cubicBezTo>
                <a:cubicBezTo>
                  <a:pt x="581" y="1138"/>
                  <a:pt x="581" y="1138"/>
                  <a:pt x="581" y="1138"/>
                </a:cubicBezTo>
                <a:cubicBezTo>
                  <a:pt x="744" y="1043"/>
                  <a:pt x="934" y="989"/>
                  <a:pt x="1137" y="989"/>
                </a:cubicBezTo>
                <a:cubicBezTo>
                  <a:pt x="1340" y="989"/>
                  <a:pt x="1529" y="1043"/>
                  <a:pt x="1692" y="1138"/>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999" kern="0">
              <a:solidFill>
                <a:schemeClr val="accent2"/>
              </a:solidFill>
            </a:endParaRPr>
          </a:p>
        </p:txBody>
      </p:sp>
      <p:sp>
        <p:nvSpPr>
          <p:cNvPr id="87" name="Freeform 29">
            <a:extLst>
              <a:ext uri="{FF2B5EF4-FFF2-40B4-BE49-F238E27FC236}">
                <a16:creationId xmlns="" xmlns:a16="http://schemas.microsoft.com/office/drawing/2014/main" id="{210E8B5D-4D33-4DC4-9FC6-19BFE83ACAEF}"/>
              </a:ext>
            </a:extLst>
          </p:cNvPr>
          <p:cNvSpPr>
            <a:spLocks/>
          </p:cNvSpPr>
          <p:nvPr/>
        </p:nvSpPr>
        <p:spPr bwMode="auto">
          <a:xfrm>
            <a:off x="783921" y="4105488"/>
            <a:ext cx="1821550" cy="1622630"/>
          </a:xfrm>
          <a:custGeom>
            <a:avLst/>
            <a:gdLst>
              <a:gd name="T0" fmla="*/ 944 w 1848"/>
              <a:gd name="T1" fmla="*/ 0 h 1646"/>
              <a:gd name="T2" fmla="*/ 944 w 1848"/>
              <a:gd name="T3" fmla="*/ 0 h 1646"/>
              <a:gd name="T4" fmla="*/ 698 w 1848"/>
              <a:gd name="T5" fmla="*/ 79 h 1646"/>
              <a:gd name="T6" fmla="*/ 0 w 1848"/>
              <a:gd name="T7" fmla="*/ 304 h 1646"/>
              <a:gd name="T8" fmla="*/ 1848 w 1848"/>
              <a:gd name="T9" fmla="*/ 1646 h 1646"/>
              <a:gd name="T10" fmla="*/ 1848 w 1848"/>
              <a:gd name="T11" fmla="*/ 654 h 1646"/>
              <a:gd name="T12" fmla="*/ 944 w 1848"/>
              <a:gd name="T13" fmla="*/ 0 h 1646"/>
            </a:gdLst>
            <a:ahLst/>
            <a:cxnLst>
              <a:cxn ang="0">
                <a:pos x="T0" y="T1"/>
              </a:cxn>
              <a:cxn ang="0">
                <a:pos x="T2" y="T3"/>
              </a:cxn>
              <a:cxn ang="0">
                <a:pos x="T4" y="T5"/>
              </a:cxn>
              <a:cxn ang="0">
                <a:pos x="T6" y="T7"/>
              </a:cxn>
              <a:cxn ang="0">
                <a:pos x="T8" y="T9"/>
              </a:cxn>
              <a:cxn ang="0">
                <a:pos x="T10" y="T11"/>
              </a:cxn>
              <a:cxn ang="0">
                <a:pos x="T12" y="T13"/>
              </a:cxn>
            </a:cxnLst>
            <a:rect l="0" t="0" r="r" b="b"/>
            <a:pathLst>
              <a:path w="1848" h="1646">
                <a:moveTo>
                  <a:pt x="944" y="0"/>
                </a:moveTo>
                <a:cubicBezTo>
                  <a:pt x="944" y="0"/>
                  <a:pt x="944" y="0"/>
                  <a:pt x="944" y="0"/>
                </a:cubicBezTo>
                <a:cubicBezTo>
                  <a:pt x="698" y="79"/>
                  <a:pt x="698" y="79"/>
                  <a:pt x="698" y="79"/>
                </a:cubicBezTo>
                <a:cubicBezTo>
                  <a:pt x="0" y="304"/>
                  <a:pt x="0" y="304"/>
                  <a:pt x="0" y="304"/>
                </a:cubicBezTo>
                <a:cubicBezTo>
                  <a:pt x="288" y="1058"/>
                  <a:pt x="1003" y="1604"/>
                  <a:pt x="1848" y="1646"/>
                </a:cubicBezTo>
                <a:cubicBezTo>
                  <a:pt x="1848" y="654"/>
                  <a:pt x="1848" y="654"/>
                  <a:pt x="1848" y="654"/>
                </a:cubicBezTo>
                <a:cubicBezTo>
                  <a:pt x="1441" y="616"/>
                  <a:pt x="1100" y="357"/>
                  <a:pt x="944" y="0"/>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999" kern="0">
              <a:solidFill>
                <a:schemeClr val="accent2"/>
              </a:solidFill>
            </a:endParaRPr>
          </a:p>
        </p:txBody>
      </p:sp>
      <p:sp>
        <p:nvSpPr>
          <p:cNvPr id="88" name="Freeform 30">
            <a:extLst>
              <a:ext uri="{FF2B5EF4-FFF2-40B4-BE49-F238E27FC236}">
                <a16:creationId xmlns="" xmlns:a16="http://schemas.microsoft.com/office/drawing/2014/main" id="{0689E149-73EA-48B8-A769-88E437ED1A79}"/>
              </a:ext>
            </a:extLst>
          </p:cNvPr>
          <p:cNvSpPr>
            <a:spLocks/>
          </p:cNvSpPr>
          <p:nvPr/>
        </p:nvSpPr>
        <p:spPr bwMode="auto">
          <a:xfrm>
            <a:off x="2815651" y="4098608"/>
            <a:ext cx="1817380" cy="1622214"/>
          </a:xfrm>
          <a:custGeom>
            <a:avLst/>
            <a:gdLst>
              <a:gd name="T0" fmla="*/ 902 w 1844"/>
              <a:gd name="T1" fmla="*/ 0 h 1646"/>
              <a:gd name="T2" fmla="*/ 902 w 1844"/>
              <a:gd name="T3" fmla="*/ 0 h 1646"/>
              <a:gd name="T4" fmla="*/ 0 w 1844"/>
              <a:gd name="T5" fmla="*/ 655 h 1646"/>
              <a:gd name="T6" fmla="*/ 0 w 1844"/>
              <a:gd name="T7" fmla="*/ 1646 h 1646"/>
              <a:gd name="T8" fmla="*/ 1844 w 1844"/>
              <a:gd name="T9" fmla="*/ 306 h 1646"/>
              <a:gd name="T10" fmla="*/ 1147 w 1844"/>
              <a:gd name="T11" fmla="*/ 79 h 1646"/>
              <a:gd name="T12" fmla="*/ 902 w 1844"/>
              <a:gd name="T13" fmla="*/ 0 h 1646"/>
            </a:gdLst>
            <a:ahLst/>
            <a:cxnLst>
              <a:cxn ang="0">
                <a:pos x="T0" y="T1"/>
              </a:cxn>
              <a:cxn ang="0">
                <a:pos x="T2" y="T3"/>
              </a:cxn>
              <a:cxn ang="0">
                <a:pos x="T4" y="T5"/>
              </a:cxn>
              <a:cxn ang="0">
                <a:pos x="T6" y="T7"/>
              </a:cxn>
              <a:cxn ang="0">
                <a:pos x="T8" y="T9"/>
              </a:cxn>
              <a:cxn ang="0">
                <a:pos x="T10" y="T11"/>
              </a:cxn>
              <a:cxn ang="0">
                <a:pos x="T12" y="T13"/>
              </a:cxn>
            </a:cxnLst>
            <a:rect l="0" t="0" r="r" b="b"/>
            <a:pathLst>
              <a:path w="1844" h="1646">
                <a:moveTo>
                  <a:pt x="902" y="0"/>
                </a:moveTo>
                <a:cubicBezTo>
                  <a:pt x="902" y="0"/>
                  <a:pt x="902" y="0"/>
                  <a:pt x="902" y="0"/>
                </a:cubicBezTo>
                <a:cubicBezTo>
                  <a:pt x="746" y="357"/>
                  <a:pt x="406" y="615"/>
                  <a:pt x="0" y="655"/>
                </a:cubicBezTo>
                <a:cubicBezTo>
                  <a:pt x="0" y="1646"/>
                  <a:pt x="0" y="1646"/>
                  <a:pt x="0" y="1646"/>
                </a:cubicBezTo>
                <a:cubicBezTo>
                  <a:pt x="844" y="1603"/>
                  <a:pt x="1556" y="1058"/>
                  <a:pt x="1844" y="306"/>
                </a:cubicBezTo>
                <a:cubicBezTo>
                  <a:pt x="1147" y="79"/>
                  <a:pt x="1147" y="79"/>
                  <a:pt x="1147" y="79"/>
                </a:cubicBezTo>
                <a:lnTo>
                  <a:pt x="902" y="0"/>
                </a:ln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999" kern="0">
              <a:solidFill>
                <a:schemeClr val="accent2"/>
              </a:solidFill>
            </a:endParaRPr>
          </a:p>
        </p:txBody>
      </p:sp>
      <p:sp>
        <p:nvSpPr>
          <p:cNvPr id="89" name="Freeform 31">
            <a:extLst>
              <a:ext uri="{FF2B5EF4-FFF2-40B4-BE49-F238E27FC236}">
                <a16:creationId xmlns="" xmlns:a16="http://schemas.microsoft.com/office/drawing/2014/main" id="{1533ED89-CBEF-4F84-B7F6-B1695EB3398E}"/>
              </a:ext>
            </a:extLst>
          </p:cNvPr>
          <p:cNvSpPr>
            <a:spLocks/>
          </p:cNvSpPr>
          <p:nvPr/>
        </p:nvSpPr>
        <p:spPr bwMode="auto">
          <a:xfrm>
            <a:off x="3428881" y="2067712"/>
            <a:ext cx="1345312" cy="2137236"/>
          </a:xfrm>
          <a:custGeom>
            <a:avLst/>
            <a:gdLst>
              <a:gd name="T0" fmla="*/ 584 w 1365"/>
              <a:gd name="T1" fmla="*/ 0 h 2168"/>
              <a:gd name="T2" fmla="*/ 152 w 1365"/>
              <a:gd name="T3" fmla="*/ 592 h 2168"/>
              <a:gd name="T4" fmla="*/ 0 w 1365"/>
              <a:gd name="T5" fmla="*/ 799 h 2168"/>
              <a:gd name="T6" fmla="*/ 376 w 1365"/>
              <a:gd name="T7" fmla="*/ 1624 h 2168"/>
              <a:gd name="T8" fmla="*/ 350 w 1365"/>
              <a:gd name="T9" fmla="*/ 1860 h 2168"/>
              <a:gd name="T10" fmla="*/ 351 w 1365"/>
              <a:gd name="T11" fmla="*/ 1859 h 2168"/>
              <a:gd name="T12" fmla="*/ 596 w 1365"/>
              <a:gd name="T13" fmla="*/ 1940 h 2168"/>
              <a:gd name="T14" fmla="*/ 1293 w 1365"/>
              <a:gd name="T15" fmla="*/ 2168 h 2168"/>
              <a:gd name="T16" fmla="*/ 1293 w 1365"/>
              <a:gd name="T17" fmla="*/ 2168 h 2168"/>
              <a:gd name="T18" fmla="*/ 1365 w 1365"/>
              <a:gd name="T19" fmla="*/ 1624 h 2168"/>
              <a:gd name="T20" fmla="*/ 584 w 1365"/>
              <a:gd name="T21" fmla="*/ 0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5" h="2168">
                <a:moveTo>
                  <a:pt x="584" y="0"/>
                </a:moveTo>
                <a:cubicBezTo>
                  <a:pt x="152" y="592"/>
                  <a:pt x="152" y="592"/>
                  <a:pt x="152" y="592"/>
                </a:cubicBezTo>
                <a:cubicBezTo>
                  <a:pt x="0" y="799"/>
                  <a:pt x="0" y="799"/>
                  <a:pt x="0" y="799"/>
                </a:cubicBezTo>
                <a:cubicBezTo>
                  <a:pt x="230" y="1000"/>
                  <a:pt x="376" y="1295"/>
                  <a:pt x="376" y="1624"/>
                </a:cubicBezTo>
                <a:cubicBezTo>
                  <a:pt x="376" y="1705"/>
                  <a:pt x="367" y="1784"/>
                  <a:pt x="350" y="1860"/>
                </a:cubicBezTo>
                <a:cubicBezTo>
                  <a:pt x="351" y="1859"/>
                  <a:pt x="351" y="1859"/>
                  <a:pt x="351" y="1859"/>
                </a:cubicBezTo>
                <a:cubicBezTo>
                  <a:pt x="596" y="1940"/>
                  <a:pt x="596" y="1940"/>
                  <a:pt x="596" y="1940"/>
                </a:cubicBezTo>
                <a:cubicBezTo>
                  <a:pt x="1293" y="2168"/>
                  <a:pt x="1293" y="2168"/>
                  <a:pt x="1293" y="2168"/>
                </a:cubicBezTo>
                <a:cubicBezTo>
                  <a:pt x="1293" y="2168"/>
                  <a:pt x="1293" y="2168"/>
                  <a:pt x="1293" y="2168"/>
                </a:cubicBezTo>
                <a:cubicBezTo>
                  <a:pt x="1340" y="1995"/>
                  <a:pt x="1365" y="1812"/>
                  <a:pt x="1365" y="1624"/>
                </a:cubicBezTo>
                <a:cubicBezTo>
                  <a:pt x="1365" y="968"/>
                  <a:pt x="1060" y="382"/>
                  <a:pt x="584" y="0"/>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999" kern="0">
              <a:solidFill>
                <a:schemeClr val="accent2"/>
              </a:solidFill>
            </a:endParaRPr>
          </a:p>
        </p:txBody>
      </p:sp>
      <p:sp>
        <p:nvSpPr>
          <p:cNvPr id="90" name="Freeform 32">
            <a:extLst>
              <a:ext uri="{FF2B5EF4-FFF2-40B4-BE49-F238E27FC236}">
                <a16:creationId xmlns="" xmlns:a16="http://schemas.microsoft.com/office/drawing/2014/main" id="{DD1124AF-72D4-47E4-A390-DA3D6C031CAA}"/>
              </a:ext>
            </a:extLst>
          </p:cNvPr>
          <p:cNvSpPr>
            <a:spLocks/>
          </p:cNvSpPr>
          <p:nvPr/>
        </p:nvSpPr>
        <p:spPr bwMode="auto">
          <a:xfrm>
            <a:off x="649642" y="2068963"/>
            <a:ext cx="1346562" cy="2136818"/>
          </a:xfrm>
          <a:custGeom>
            <a:avLst/>
            <a:gdLst>
              <a:gd name="T0" fmla="*/ 1366 w 1366"/>
              <a:gd name="T1" fmla="*/ 798 h 2168"/>
              <a:gd name="T2" fmla="*/ 1366 w 1366"/>
              <a:gd name="T3" fmla="*/ 798 h 2168"/>
              <a:gd name="T4" fmla="*/ 1213 w 1366"/>
              <a:gd name="T5" fmla="*/ 591 h 2168"/>
              <a:gd name="T6" fmla="*/ 779 w 1366"/>
              <a:gd name="T7" fmla="*/ 0 h 2168"/>
              <a:gd name="T8" fmla="*/ 0 w 1366"/>
              <a:gd name="T9" fmla="*/ 1623 h 2168"/>
              <a:gd name="T10" fmla="*/ 72 w 1366"/>
              <a:gd name="T11" fmla="*/ 2168 h 2168"/>
              <a:gd name="T12" fmla="*/ 770 w 1366"/>
              <a:gd name="T13" fmla="*/ 1941 h 2168"/>
              <a:gd name="T14" fmla="*/ 1015 w 1366"/>
              <a:gd name="T15" fmla="*/ 1861 h 2168"/>
              <a:gd name="T16" fmla="*/ 1015 w 1366"/>
              <a:gd name="T17" fmla="*/ 1861 h 2168"/>
              <a:gd name="T18" fmla="*/ 989 w 1366"/>
              <a:gd name="T19" fmla="*/ 1623 h 2168"/>
              <a:gd name="T20" fmla="*/ 1366 w 1366"/>
              <a:gd name="T21" fmla="*/ 798 h 2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6" h="2168">
                <a:moveTo>
                  <a:pt x="1366" y="798"/>
                </a:moveTo>
                <a:cubicBezTo>
                  <a:pt x="1366" y="798"/>
                  <a:pt x="1366" y="798"/>
                  <a:pt x="1366" y="798"/>
                </a:cubicBezTo>
                <a:cubicBezTo>
                  <a:pt x="1213" y="591"/>
                  <a:pt x="1213" y="591"/>
                  <a:pt x="1213" y="591"/>
                </a:cubicBezTo>
                <a:cubicBezTo>
                  <a:pt x="779" y="0"/>
                  <a:pt x="779" y="0"/>
                  <a:pt x="779" y="0"/>
                </a:cubicBezTo>
                <a:cubicBezTo>
                  <a:pt x="304" y="383"/>
                  <a:pt x="0" y="968"/>
                  <a:pt x="0" y="1623"/>
                </a:cubicBezTo>
                <a:cubicBezTo>
                  <a:pt x="0" y="1812"/>
                  <a:pt x="25" y="1994"/>
                  <a:pt x="72" y="2168"/>
                </a:cubicBezTo>
                <a:cubicBezTo>
                  <a:pt x="770" y="1941"/>
                  <a:pt x="770" y="1941"/>
                  <a:pt x="770" y="1941"/>
                </a:cubicBezTo>
                <a:cubicBezTo>
                  <a:pt x="1015" y="1861"/>
                  <a:pt x="1015" y="1861"/>
                  <a:pt x="1015" y="1861"/>
                </a:cubicBezTo>
                <a:cubicBezTo>
                  <a:pt x="1015" y="1861"/>
                  <a:pt x="1015" y="1861"/>
                  <a:pt x="1015" y="1861"/>
                </a:cubicBezTo>
                <a:cubicBezTo>
                  <a:pt x="998" y="1785"/>
                  <a:pt x="989" y="1705"/>
                  <a:pt x="989" y="1623"/>
                </a:cubicBezTo>
                <a:cubicBezTo>
                  <a:pt x="989" y="1294"/>
                  <a:pt x="1135" y="999"/>
                  <a:pt x="1366" y="798"/>
                </a:cubicBezTo>
                <a:close/>
              </a:path>
            </a:pathLst>
          </a:cu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999" kern="0">
              <a:solidFill>
                <a:schemeClr val="accent2"/>
              </a:solidFill>
            </a:endParaRPr>
          </a:p>
        </p:txBody>
      </p:sp>
      <p:sp>
        <p:nvSpPr>
          <p:cNvPr id="91" name="Freeform 22">
            <a:extLst>
              <a:ext uri="{FF2B5EF4-FFF2-40B4-BE49-F238E27FC236}">
                <a16:creationId xmlns="" xmlns:a16="http://schemas.microsoft.com/office/drawing/2014/main" id="{2ED865BF-5BC4-4F7A-A5D3-959D0407B6EF}"/>
              </a:ext>
            </a:extLst>
          </p:cNvPr>
          <p:cNvSpPr>
            <a:spLocks noEditPoints="1"/>
          </p:cNvSpPr>
          <p:nvPr/>
        </p:nvSpPr>
        <p:spPr bwMode="auto">
          <a:xfrm>
            <a:off x="1371505" y="2335024"/>
            <a:ext cx="2675193" cy="2663517"/>
          </a:xfrm>
          <a:custGeom>
            <a:avLst/>
            <a:gdLst>
              <a:gd name="T0" fmla="*/ 481 w 2714"/>
              <a:gd name="T1" fmla="*/ 321 h 2702"/>
              <a:gd name="T2" fmla="*/ 0 w 2714"/>
              <a:gd name="T3" fmla="*/ 1353 h 2702"/>
              <a:gd name="T4" fmla="*/ 38 w 2714"/>
              <a:gd name="T5" fmla="*/ 1671 h 2702"/>
              <a:gd name="T6" fmla="*/ 283 w 2714"/>
              <a:gd name="T7" fmla="*/ 1591 h 2702"/>
              <a:gd name="T8" fmla="*/ 283 w 2714"/>
              <a:gd name="T9" fmla="*/ 1591 h 2702"/>
              <a:gd name="T10" fmla="*/ 257 w 2714"/>
              <a:gd name="T11" fmla="*/ 1353 h 2702"/>
              <a:gd name="T12" fmla="*/ 634 w 2714"/>
              <a:gd name="T13" fmla="*/ 528 h 2702"/>
              <a:gd name="T14" fmla="*/ 634 w 2714"/>
              <a:gd name="T15" fmla="*/ 528 h 2702"/>
              <a:gd name="T16" fmla="*/ 481 w 2714"/>
              <a:gd name="T17" fmla="*/ 321 h 2702"/>
              <a:gd name="T18" fmla="*/ 2367 w 2714"/>
              <a:gd name="T19" fmla="*/ 1789 h 2702"/>
              <a:gd name="T20" fmla="*/ 2367 w 2714"/>
              <a:gd name="T21" fmla="*/ 1789 h 2702"/>
              <a:gd name="T22" fmla="*/ 1465 w 2714"/>
              <a:gd name="T23" fmla="*/ 2444 h 2702"/>
              <a:gd name="T24" fmla="*/ 1465 w 2714"/>
              <a:gd name="T25" fmla="*/ 2702 h 2702"/>
              <a:gd name="T26" fmla="*/ 2612 w 2714"/>
              <a:gd name="T27" fmla="*/ 1868 h 2702"/>
              <a:gd name="T28" fmla="*/ 2367 w 2714"/>
              <a:gd name="T29" fmla="*/ 1789 h 2702"/>
              <a:gd name="T30" fmla="*/ 2233 w 2714"/>
              <a:gd name="T31" fmla="*/ 321 h 2702"/>
              <a:gd name="T32" fmla="*/ 2081 w 2714"/>
              <a:gd name="T33" fmla="*/ 528 h 2702"/>
              <a:gd name="T34" fmla="*/ 2457 w 2714"/>
              <a:gd name="T35" fmla="*/ 1353 h 2702"/>
              <a:gd name="T36" fmla="*/ 2431 w 2714"/>
              <a:gd name="T37" fmla="*/ 1589 h 2702"/>
              <a:gd name="T38" fmla="*/ 2432 w 2714"/>
              <a:gd name="T39" fmla="*/ 1588 h 2702"/>
              <a:gd name="T40" fmla="*/ 2677 w 2714"/>
              <a:gd name="T41" fmla="*/ 1669 h 2702"/>
              <a:gd name="T42" fmla="*/ 2714 w 2714"/>
              <a:gd name="T43" fmla="*/ 1353 h 2702"/>
              <a:gd name="T44" fmla="*/ 2233 w 2714"/>
              <a:gd name="T45" fmla="*/ 321 h 2702"/>
              <a:gd name="T46" fmla="*/ 650 w 2714"/>
              <a:gd name="T47" fmla="*/ 199 h 2702"/>
              <a:gd name="T48" fmla="*/ 801 w 2714"/>
              <a:gd name="T49" fmla="*/ 407 h 2702"/>
              <a:gd name="T50" fmla="*/ 801 w 2714"/>
              <a:gd name="T51" fmla="*/ 407 h 2702"/>
              <a:gd name="T52" fmla="*/ 1357 w 2714"/>
              <a:gd name="T53" fmla="*/ 258 h 2702"/>
              <a:gd name="T54" fmla="*/ 1912 w 2714"/>
              <a:gd name="T55" fmla="*/ 407 h 2702"/>
              <a:gd name="T56" fmla="*/ 1912 w 2714"/>
              <a:gd name="T57" fmla="*/ 407 h 2702"/>
              <a:gd name="T58" fmla="*/ 2064 w 2714"/>
              <a:gd name="T59" fmla="*/ 199 h 2702"/>
              <a:gd name="T60" fmla="*/ 1357 w 2714"/>
              <a:gd name="T61" fmla="*/ 0 h 2702"/>
              <a:gd name="T62" fmla="*/ 650 w 2714"/>
              <a:gd name="T63" fmla="*/ 199 h 2702"/>
              <a:gd name="T64" fmla="*/ 348 w 2714"/>
              <a:gd name="T65" fmla="*/ 1790 h 2702"/>
              <a:gd name="T66" fmla="*/ 348 w 2714"/>
              <a:gd name="T67" fmla="*/ 1790 h 2702"/>
              <a:gd name="T68" fmla="*/ 102 w 2714"/>
              <a:gd name="T69" fmla="*/ 1869 h 2702"/>
              <a:gd name="T70" fmla="*/ 1252 w 2714"/>
              <a:gd name="T71" fmla="*/ 2702 h 2702"/>
              <a:gd name="T72" fmla="*/ 1252 w 2714"/>
              <a:gd name="T73" fmla="*/ 2444 h 2702"/>
              <a:gd name="T74" fmla="*/ 348 w 2714"/>
              <a:gd name="T75" fmla="*/ 1790 h 2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4" h="2702">
                <a:moveTo>
                  <a:pt x="481" y="321"/>
                </a:moveTo>
                <a:cubicBezTo>
                  <a:pt x="187" y="569"/>
                  <a:pt x="0" y="940"/>
                  <a:pt x="0" y="1353"/>
                </a:cubicBezTo>
                <a:cubicBezTo>
                  <a:pt x="0" y="1463"/>
                  <a:pt x="13" y="1569"/>
                  <a:pt x="38" y="1671"/>
                </a:cubicBezTo>
                <a:cubicBezTo>
                  <a:pt x="283" y="1591"/>
                  <a:pt x="283" y="1591"/>
                  <a:pt x="283" y="1591"/>
                </a:cubicBezTo>
                <a:cubicBezTo>
                  <a:pt x="283" y="1591"/>
                  <a:pt x="283" y="1591"/>
                  <a:pt x="283" y="1591"/>
                </a:cubicBezTo>
                <a:cubicBezTo>
                  <a:pt x="266" y="1515"/>
                  <a:pt x="257" y="1435"/>
                  <a:pt x="257" y="1353"/>
                </a:cubicBezTo>
                <a:cubicBezTo>
                  <a:pt x="257" y="1024"/>
                  <a:pt x="403" y="729"/>
                  <a:pt x="634" y="528"/>
                </a:cubicBezTo>
                <a:cubicBezTo>
                  <a:pt x="634" y="528"/>
                  <a:pt x="634" y="528"/>
                  <a:pt x="634" y="528"/>
                </a:cubicBezTo>
                <a:lnTo>
                  <a:pt x="481" y="321"/>
                </a:lnTo>
                <a:close/>
                <a:moveTo>
                  <a:pt x="2367" y="1789"/>
                </a:moveTo>
                <a:cubicBezTo>
                  <a:pt x="2367" y="1789"/>
                  <a:pt x="2367" y="1789"/>
                  <a:pt x="2367" y="1789"/>
                </a:cubicBezTo>
                <a:cubicBezTo>
                  <a:pt x="2211" y="2146"/>
                  <a:pt x="1871" y="2404"/>
                  <a:pt x="1465" y="2444"/>
                </a:cubicBezTo>
                <a:cubicBezTo>
                  <a:pt x="1465" y="2702"/>
                  <a:pt x="1465" y="2702"/>
                  <a:pt x="1465" y="2702"/>
                </a:cubicBezTo>
                <a:cubicBezTo>
                  <a:pt x="1984" y="2661"/>
                  <a:pt x="2421" y="2328"/>
                  <a:pt x="2612" y="1868"/>
                </a:cubicBezTo>
                <a:lnTo>
                  <a:pt x="2367" y="1789"/>
                </a:lnTo>
                <a:close/>
                <a:moveTo>
                  <a:pt x="2233" y="321"/>
                </a:moveTo>
                <a:cubicBezTo>
                  <a:pt x="2081" y="528"/>
                  <a:pt x="2081" y="528"/>
                  <a:pt x="2081" y="528"/>
                </a:cubicBezTo>
                <a:cubicBezTo>
                  <a:pt x="2311" y="729"/>
                  <a:pt x="2457" y="1024"/>
                  <a:pt x="2457" y="1353"/>
                </a:cubicBezTo>
                <a:cubicBezTo>
                  <a:pt x="2457" y="1434"/>
                  <a:pt x="2448" y="1513"/>
                  <a:pt x="2431" y="1589"/>
                </a:cubicBezTo>
                <a:cubicBezTo>
                  <a:pt x="2432" y="1588"/>
                  <a:pt x="2432" y="1588"/>
                  <a:pt x="2432" y="1588"/>
                </a:cubicBezTo>
                <a:cubicBezTo>
                  <a:pt x="2677" y="1669"/>
                  <a:pt x="2677" y="1669"/>
                  <a:pt x="2677" y="1669"/>
                </a:cubicBezTo>
                <a:cubicBezTo>
                  <a:pt x="2701" y="1567"/>
                  <a:pt x="2714" y="1462"/>
                  <a:pt x="2714" y="1353"/>
                </a:cubicBezTo>
                <a:cubicBezTo>
                  <a:pt x="2714" y="940"/>
                  <a:pt x="2527" y="569"/>
                  <a:pt x="2233" y="321"/>
                </a:cubicBezTo>
                <a:close/>
                <a:moveTo>
                  <a:pt x="650" y="199"/>
                </a:moveTo>
                <a:cubicBezTo>
                  <a:pt x="801" y="407"/>
                  <a:pt x="801" y="407"/>
                  <a:pt x="801" y="407"/>
                </a:cubicBezTo>
                <a:cubicBezTo>
                  <a:pt x="801" y="407"/>
                  <a:pt x="801" y="407"/>
                  <a:pt x="801" y="407"/>
                </a:cubicBezTo>
                <a:cubicBezTo>
                  <a:pt x="964" y="312"/>
                  <a:pt x="1154" y="258"/>
                  <a:pt x="1357" y="258"/>
                </a:cubicBezTo>
                <a:cubicBezTo>
                  <a:pt x="1560" y="258"/>
                  <a:pt x="1749" y="312"/>
                  <a:pt x="1912" y="407"/>
                </a:cubicBezTo>
                <a:cubicBezTo>
                  <a:pt x="1912" y="407"/>
                  <a:pt x="1912" y="407"/>
                  <a:pt x="1912" y="407"/>
                </a:cubicBezTo>
                <a:cubicBezTo>
                  <a:pt x="2064" y="199"/>
                  <a:pt x="2064" y="199"/>
                  <a:pt x="2064" y="199"/>
                </a:cubicBezTo>
                <a:cubicBezTo>
                  <a:pt x="1858" y="73"/>
                  <a:pt x="1616" y="0"/>
                  <a:pt x="1357" y="0"/>
                </a:cubicBezTo>
                <a:cubicBezTo>
                  <a:pt x="1098" y="0"/>
                  <a:pt x="856" y="73"/>
                  <a:pt x="650" y="199"/>
                </a:cubicBezTo>
                <a:close/>
                <a:moveTo>
                  <a:pt x="348" y="1790"/>
                </a:moveTo>
                <a:cubicBezTo>
                  <a:pt x="348" y="1790"/>
                  <a:pt x="348" y="1790"/>
                  <a:pt x="348" y="1790"/>
                </a:cubicBezTo>
                <a:cubicBezTo>
                  <a:pt x="102" y="1869"/>
                  <a:pt x="102" y="1869"/>
                  <a:pt x="102" y="1869"/>
                </a:cubicBezTo>
                <a:cubicBezTo>
                  <a:pt x="293" y="2329"/>
                  <a:pt x="732" y="2662"/>
                  <a:pt x="1252" y="2702"/>
                </a:cubicBezTo>
                <a:cubicBezTo>
                  <a:pt x="1252" y="2444"/>
                  <a:pt x="1252" y="2444"/>
                  <a:pt x="1252" y="2444"/>
                </a:cubicBezTo>
                <a:cubicBezTo>
                  <a:pt x="845" y="2406"/>
                  <a:pt x="504" y="2147"/>
                  <a:pt x="348" y="1790"/>
                </a:cubicBezTo>
                <a:close/>
              </a:path>
            </a:pathLst>
          </a:custGeom>
          <a:solidFill>
            <a:schemeClr val="accent4"/>
          </a:solidFill>
          <a:ln w="3175" cap="flat">
            <a:noFill/>
            <a:prstDash val="solid"/>
            <a:miter lim="800000"/>
            <a:headEnd/>
            <a:tailEnd/>
          </a:ln>
        </p:spPr>
        <p:txBody>
          <a:bodyPr vert="horz" wrap="square" lIns="68562" tIns="34281" rIns="68562" bIns="34281" numCol="1" anchor="t" anchorCtr="0" compatLnSpc="1">
            <a:prstTxWarp prst="textNoShape">
              <a:avLst/>
            </a:prstTxWarp>
          </a:bodyPr>
          <a:lstStyle/>
          <a:p>
            <a:pPr defTabSz="685594"/>
            <a:endParaRPr lang="en-US" sz="1350" kern="0" dirty="0">
              <a:solidFill>
                <a:schemeClr val="bg1"/>
              </a:solidFill>
            </a:endParaRPr>
          </a:p>
        </p:txBody>
      </p:sp>
      <p:sp>
        <p:nvSpPr>
          <p:cNvPr id="92" name="Freeform 23">
            <a:extLst>
              <a:ext uri="{FF2B5EF4-FFF2-40B4-BE49-F238E27FC236}">
                <a16:creationId xmlns="" xmlns:a16="http://schemas.microsoft.com/office/drawing/2014/main" id="{0889B75A-D38D-4FF8-B970-8B727A58BB7D}"/>
              </a:ext>
            </a:extLst>
          </p:cNvPr>
          <p:cNvSpPr>
            <a:spLocks/>
          </p:cNvSpPr>
          <p:nvPr/>
        </p:nvSpPr>
        <p:spPr bwMode="auto">
          <a:xfrm>
            <a:off x="2013300" y="1402563"/>
            <a:ext cx="1393687" cy="1129712"/>
          </a:xfrm>
          <a:custGeom>
            <a:avLst/>
            <a:gdLst>
              <a:gd name="T0" fmla="*/ 1414 w 1414"/>
              <a:gd name="T1" fmla="*/ 1144 h 1146"/>
              <a:gd name="T2" fmla="*/ 1414 w 1414"/>
              <a:gd name="T3" fmla="*/ 1144 h 1146"/>
              <a:gd name="T4" fmla="*/ 1287 w 1414"/>
              <a:gd name="T5" fmla="*/ 74 h 1146"/>
              <a:gd name="T6" fmla="*/ 706 w 1414"/>
              <a:gd name="T7" fmla="*/ 0 h 1146"/>
              <a:gd name="T8" fmla="*/ 124 w 1414"/>
              <a:gd name="T9" fmla="*/ 75 h 1146"/>
              <a:gd name="T10" fmla="*/ 0 w 1414"/>
              <a:gd name="T11" fmla="*/ 1145 h 1146"/>
              <a:gd name="T12" fmla="*/ 0 w 1414"/>
              <a:gd name="T13" fmla="*/ 1146 h 1146"/>
              <a:gd name="T14" fmla="*/ 708 w 1414"/>
              <a:gd name="T15" fmla="*/ 946 h 1146"/>
              <a:gd name="T16" fmla="*/ 1414 w 1414"/>
              <a:gd name="T17" fmla="*/ 1144 h 1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1146">
                <a:moveTo>
                  <a:pt x="1414" y="1144"/>
                </a:moveTo>
                <a:cubicBezTo>
                  <a:pt x="1414" y="1144"/>
                  <a:pt x="1414" y="1144"/>
                  <a:pt x="1414" y="1144"/>
                </a:cubicBezTo>
                <a:cubicBezTo>
                  <a:pt x="1287" y="74"/>
                  <a:pt x="1287" y="74"/>
                  <a:pt x="1287" y="74"/>
                </a:cubicBezTo>
                <a:cubicBezTo>
                  <a:pt x="1101" y="26"/>
                  <a:pt x="906" y="0"/>
                  <a:pt x="706" y="0"/>
                </a:cubicBezTo>
                <a:cubicBezTo>
                  <a:pt x="505" y="0"/>
                  <a:pt x="310" y="26"/>
                  <a:pt x="124" y="75"/>
                </a:cubicBezTo>
                <a:cubicBezTo>
                  <a:pt x="0" y="1145"/>
                  <a:pt x="0" y="1145"/>
                  <a:pt x="0" y="1145"/>
                </a:cubicBezTo>
                <a:cubicBezTo>
                  <a:pt x="0" y="1146"/>
                  <a:pt x="0" y="1146"/>
                  <a:pt x="0" y="1146"/>
                </a:cubicBezTo>
                <a:cubicBezTo>
                  <a:pt x="206" y="1019"/>
                  <a:pt x="449" y="946"/>
                  <a:pt x="708" y="946"/>
                </a:cubicBezTo>
                <a:cubicBezTo>
                  <a:pt x="967" y="946"/>
                  <a:pt x="1208" y="1019"/>
                  <a:pt x="1414" y="1144"/>
                </a:cubicBez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93" name="Freeform 24">
            <a:extLst>
              <a:ext uri="{FF2B5EF4-FFF2-40B4-BE49-F238E27FC236}">
                <a16:creationId xmlns="" xmlns:a16="http://schemas.microsoft.com/office/drawing/2014/main" id="{CED33E3E-4CF0-483D-9D39-E1C3A696AAFC}"/>
              </a:ext>
            </a:extLst>
          </p:cNvPr>
          <p:cNvSpPr>
            <a:spLocks/>
          </p:cNvSpPr>
          <p:nvPr/>
        </p:nvSpPr>
        <p:spPr bwMode="auto">
          <a:xfrm>
            <a:off x="955318" y="4173253"/>
            <a:ext cx="1650987" cy="1605950"/>
          </a:xfrm>
          <a:custGeom>
            <a:avLst/>
            <a:gdLst>
              <a:gd name="T0" fmla="*/ 528 w 1675"/>
              <a:gd name="T1" fmla="*/ 0 h 1629"/>
              <a:gd name="T2" fmla="*/ 524 w 1675"/>
              <a:gd name="T3" fmla="*/ 4 h 1629"/>
              <a:gd name="T4" fmla="*/ 0 w 1675"/>
              <a:gd name="T5" fmla="*/ 947 h 1629"/>
              <a:gd name="T6" fmla="*/ 938 w 1675"/>
              <a:gd name="T7" fmla="*/ 1629 h 1629"/>
              <a:gd name="T8" fmla="*/ 1672 w 1675"/>
              <a:gd name="T9" fmla="*/ 837 h 1629"/>
              <a:gd name="T10" fmla="*/ 1675 w 1675"/>
              <a:gd name="T11" fmla="*/ 833 h 1629"/>
              <a:gd name="T12" fmla="*/ 528 w 1675"/>
              <a:gd name="T13" fmla="*/ 0 h 1629"/>
            </a:gdLst>
            <a:ahLst/>
            <a:cxnLst>
              <a:cxn ang="0">
                <a:pos x="T0" y="T1"/>
              </a:cxn>
              <a:cxn ang="0">
                <a:pos x="T2" y="T3"/>
              </a:cxn>
              <a:cxn ang="0">
                <a:pos x="T4" y="T5"/>
              </a:cxn>
              <a:cxn ang="0">
                <a:pos x="T6" y="T7"/>
              </a:cxn>
              <a:cxn ang="0">
                <a:pos x="T8" y="T9"/>
              </a:cxn>
              <a:cxn ang="0">
                <a:pos x="T10" y="T11"/>
              </a:cxn>
              <a:cxn ang="0">
                <a:pos x="T12" y="T13"/>
              </a:cxn>
            </a:cxnLst>
            <a:rect l="0" t="0" r="r" b="b"/>
            <a:pathLst>
              <a:path w="1675" h="1629">
                <a:moveTo>
                  <a:pt x="528" y="0"/>
                </a:moveTo>
                <a:cubicBezTo>
                  <a:pt x="524" y="4"/>
                  <a:pt x="524" y="4"/>
                  <a:pt x="524" y="4"/>
                </a:cubicBezTo>
                <a:cubicBezTo>
                  <a:pt x="0" y="947"/>
                  <a:pt x="0" y="947"/>
                  <a:pt x="0" y="947"/>
                </a:cubicBezTo>
                <a:cubicBezTo>
                  <a:pt x="247" y="1247"/>
                  <a:pt x="569" y="1484"/>
                  <a:pt x="938" y="1629"/>
                </a:cubicBezTo>
                <a:cubicBezTo>
                  <a:pt x="1672" y="837"/>
                  <a:pt x="1672" y="837"/>
                  <a:pt x="1672" y="837"/>
                </a:cubicBezTo>
                <a:cubicBezTo>
                  <a:pt x="1675" y="833"/>
                  <a:pt x="1675" y="833"/>
                  <a:pt x="1675" y="833"/>
                </a:cubicBezTo>
                <a:cubicBezTo>
                  <a:pt x="1155" y="793"/>
                  <a:pt x="718" y="460"/>
                  <a:pt x="528" y="0"/>
                </a:cubicBez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94" name="Freeform 25">
            <a:extLst>
              <a:ext uri="{FF2B5EF4-FFF2-40B4-BE49-F238E27FC236}">
                <a16:creationId xmlns="" xmlns:a16="http://schemas.microsoft.com/office/drawing/2014/main" id="{26AA6BF9-3D7F-498C-A841-783C9B1B6BCF}"/>
              </a:ext>
            </a:extLst>
          </p:cNvPr>
          <p:cNvSpPr>
            <a:spLocks/>
          </p:cNvSpPr>
          <p:nvPr/>
        </p:nvSpPr>
        <p:spPr bwMode="auto">
          <a:xfrm>
            <a:off x="442798" y="2447201"/>
            <a:ext cx="1403695" cy="1545898"/>
          </a:xfrm>
          <a:custGeom>
            <a:avLst/>
            <a:gdLst>
              <a:gd name="T0" fmla="*/ 987 w 1424"/>
              <a:gd name="T1" fmla="*/ 1568 h 1568"/>
              <a:gd name="T2" fmla="*/ 946 w 1424"/>
              <a:gd name="T3" fmla="*/ 1237 h 1568"/>
              <a:gd name="T4" fmla="*/ 1424 w 1424"/>
              <a:gd name="T5" fmla="*/ 208 h 1568"/>
              <a:gd name="T6" fmla="*/ 360 w 1424"/>
              <a:gd name="T7" fmla="*/ 0 h 1568"/>
              <a:gd name="T8" fmla="*/ 360 w 1424"/>
              <a:gd name="T9" fmla="*/ 0 h 1568"/>
              <a:gd name="T10" fmla="*/ 0 w 1424"/>
              <a:gd name="T11" fmla="*/ 1101 h 1568"/>
              <a:gd name="T12" fmla="*/ 979 w 1424"/>
              <a:gd name="T13" fmla="*/ 1556 h 1568"/>
              <a:gd name="T14" fmla="*/ 987 w 1424"/>
              <a:gd name="T15" fmla="*/ 1568 h 15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4" h="1568">
                <a:moveTo>
                  <a:pt x="987" y="1568"/>
                </a:moveTo>
                <a:cubicBezTo>
                  <a:pt x="961" y="1462"/>
                  <a:pt x="946" y="1351"/>
                  <a:pt x="946" y="1237"/>
                </a:cubicBezTo>
                <a:cubicBezTo>
                  <a:pt x="946" y="825"/>
                  <a:pt x="1132" y="455"/>
                  <a:pt x="1424" y="208"/>
                </a:cubicBezTo>
                <a:cubicBezTo>
                  <a:pt x="360" y="0"/>
                  <a:pt x="360" y="0"/>
                  <a:pt x="360" y="0"/>
                </a:cubicBezTo>
                <a:cubicBezTo>
                  <a:pt x="360" y="0"/>
                  <a:pt x="360" y="0"/>
                  <a:pt x="360" y="0"/>
                </a:cubicBezTo>
                <a:cubicBezTo>
                  <a:pt x="153" y="321"/>
                  <a:pt x="24" y="697"/>
                  <a:pt x="0" y="1101"/>
                </a:cubicBezTo>
                <a:cubicBezTo>
                  <a:pt x="979" y="1556"/>
                  <a:pt x="979" y="1556"/>
                  <a:pt x="979" y="1556"/>
                </a:cubicBezTo>
                <a:lnTo>
                  <a:pt x="987" y="1568"/>
                </a:ln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95" name="Freeform 26">
            <a:extLst>
              <a:ext uri="{FF2B5EF4-FFF2-40B4-BE49-F238E27FC236}">
                <a16:creationId xmlns="" xmlns:a16="http://schemas.microsoft.com/office/drawing/2014/main" id="{4A4C938E-AE37-4C3A-8EED-4C31B21552CC}"/>
              </a:ext>
            </a:extLst>
          </p:cNvPr>
          <p:cNvSpPr>
            <a:spLocks/>
          </p:cNvSpPr>
          <p:nvPr/>
        </p:nvSpPr>
        <p:spPr bwMode="auto">
          <a:xfrm>
            <a:off x="2811480" y="4176174"/>
            <a:ext cx="1650154" cy="1603030"/>
          </a:xfrm>
          <a:custGeom>
            <a:avLst/>
            <a:gdLst>
              <a:gd name="T0" fmla="*/ 0 w 1674"/>
              <a:gd name="T1" fmla="*/ 830 h 1626"/>
              <a:gd name="T2" fmla="*/ 4 w 1674"/>
              <a:gd name="T3" fmla="*/ 834 h 1626"/>
              <a:gd name="T4" fmla="*/ 736 w 1674"/>
              <a:gd name="T5" fmla="*/ 1626 h 1626"/>
              <a:gd name="T6" fmla="*/ 1674 w 1674"/>
              <a:gd name="T7" fmla="*/ 945 h 1626"/>
              <a:gd name="T8" fmla="*/ 1151 w 1674"/>
              <a:gd name="T9" fmla="*/ 0 h 1626"/>
              <a:gd name="T10" fmla="*/ 0 w 1674"/>
              <a:gd name="T11" fmla="*/ 830 h 1626"/>
            </a:gdLst>
            <a:ahLst/>
            <a:cxnLst>
              <a:cxn ang="0">
                <a:pos x="T0" y="T1"/>
              </a:cxn>
              <a:cxn ang="0">
                <a:pos x="T2" y="T3"/>
              </a:cxn>
              <a:cxn ang="0">
                <a:pos x="T4" y="T5"/>
              </a:cxn>
              <a:cxn ang="0">
                <a:pos x="T6" y="T7"/>
              </a:cxn>
              <a:cxn ang="0">
                <a:pos x="T8" y="T9"/>
              </a:cxn>
              <a:cxn ang="0">
                <a:pos x="T10" y="T11"/>
              </a:cxn>
            </a:cxnLst>
            <a:rect l="0" t="0" r="r" b="b"/>
            <a:pathLst>
              <a:path w="1674" h="1626">
                <a:moveTo>
                  <a:pt x="0" y="830"/>
                </a:moveTo>
                <a:cubicBezTo>
                  <a:pt x="4" y="834"/>
                  <a:pt x="4" y="834"/>
                  <a:pt x="4" y="834"/>
                </a:cubicBezTo>
                <a:cubicBezTo>
                  <a:pt x="736" y="1626"/>
                  <a:pt x="736" y="1626"/>
                  <a:pt x="736" y="1626"/>
                </a:cubicBezTo>
                <a:cubicBezTo>
                  <a:pt x="1104" y="1482"/>
                  <a:pt x="1426" y="1245"/>
                  <a:pt x="1674" y="945"/>
                </a:cubicBezTo>
                <a:cubicBezTo>
                  <a:pt x="1151" y="0"/>
                  <a:pt x="1151" y="0"/>
                  <a:pt x="1151" y="0"/>
                </a:cubicBezTo>
                <a:cubicBezTo>
                  <a:pt x="959" y="460"/>
                  <a:pt x="521" y="792"/>
                  <a:pt x="0" y="830"/>
                </a:cubicBez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96" name="Freeform 27">
            <a:extLst>
              <a:ext uri="{FF2B5EF4-FFF2-40B4-BE49-F238E27FC236}">
                <a16:creationId xmlns="" xmlns:a16="http://schemas.microsoft.com/office/drawing/2014/main" id="{A574DBF8-D4F9-431D-A093-E1B7E8A0888A}"/>
              </a:ext>
            </a:extLst>
          </p:cNvPr>
          <p:cNvSpPr>
            <a:spLocks/>
          </p:cNvSpPr>
          <p:nvPr/>
        </p:nvSpPr>
        <p:spPr bwMode="auto">
          <a:xfrm>
            <a:off x="3573379" y="2449287"/>
            <a:ext cx="1402026" cy="1531720"/>
          </a:xfrm>
          <a:custGeom>
            <a:avLst/>
            <a:gdLst>
              <a:gd name="T0" fmla="*/ 0 w 1422"/>
              <a:gd name="T1" fmla="*/ 203 h 1554"/>
              <a:gd name="T2" fmla="*/ 480 w 1422"/>
              <a:gd name="T3" fmla="*/ 1235 h 1554"/>
              <a:gd name="T4" fmla="*/ 442 w 1422"/>
              <a:gd name="T5" fmla="*/ 1554 h 1554"/>
              <a:gd name="T6" fmla="*/ 1422 w 1422"/>
              <a:gd name="T7" fmla="*/ 1095 h 1554"/>
              <a:gd name="T8" fmla="*/ 1063 w 1422"/>
              <a:gd name="T9" fmla="*/ 0 h 1554"/>
              <a:gd name="T10" fmla="*/ 0 w 1422"/>
              <a:gd name="T11" fmla="*/ 203 h 1554"/>
            </a:gdLst>
            <a:ahLst/>
            <a:cxnLst>
              <a:cxn ang="0">
                <a:pos x="T0" y="T1"/>
              </a:cxn>
              <a:cxn ang="0">
                <a:pos x="T2" y="T3"/>
              </a:cxn>
              <a:cxn ang="0">
                <a:pos x="T4" y="T5"/>
              </a:cxn>
              <a:cxn ang="0">
                <a:pos x="T6" y="T7"/>
              </a:cxn>
              <a:cxn ang="0">
                <a:pos x="T8" y="T9"/>
              </a:cxn>
              <a:cxn ang="0">
                <a:pos x="T10" y="T11"/>
              </a:cxn>
            </a:cxnLst>
            <a:rect l="0" t="0" r="r" b="b"/>
            <a:pathLst>
              <a:path w="1422" h="1554">
                <a:moveTo>
                  <a:pt x="0" y="203"/>
                </a:moveTo>
                <a:cubicBezTo>
                  <a:pt x="293" y="451"/>
                  <a:pt x="480" y="822"/>
                  <a:pt x="480" y="1235"/>
                </a:cubicBezTo>
                <a:cubicBezTo>
                  <a:pt x="480" y="1345"/>
                  <a:pt x="467" y="1452"/>
                  <a:pt x="442" y="1554"/>
                </a:cubicBezTo>
                <a:cubicBezTo>
                  <a:pt x="1422" y="1095"/>
                  <a:pt x="1422" y="1095"/>
                  <a:pt x="1422" y="1095"/>
                </a:cubicBezTo>
                <a:cubicBezTo>
                  <a:pt x="1397" y="694"/>
                  <a:pt x="1269" y="320"/>
                  <a:pt x="1063" y="0"/>
                </a:cubicBezTo>
                <a:lnTo>
                  <a:pt x="0" y="203"/>
                </a:lnTo>
                <a:close/>
              </a:path>
            </a:pathLst>
          </a:custGeom>
          <a:solidFill>
            <a:sysClr val="window" lastClr="FFFFFF"/>
          </a:solidFill>
          <a:ln w="3175" cap="flat">
            <a:noFill/>
            <a:prstDash val="solid"/>
            <a:miter lim="800000"/>
            <a:headEnd/>
            <a:tailEnd/>
          </a:ln>
          <a:effectLst>
            <a:outerShdw blurRad="38100" dist="38100" dir="5400000" algn="t" rotWithShape="0">
              <a:prstClr val="black">
                <a:alpha val="20000"/>
              </a:prstClr>
            </a:outerShdw>
          </a:effec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nvGrpSpPr>
          <p:cNvPr id="98" name="Group 97">
            <a:extLst>
              <a:ext uri="{FF2B5EF4-FFF2-40B4-BE49-F238E27FC236}">
                <a16:creationId xmlns="" xmlns:a16="http://schemas.microsoft.com/office/drawing/2014/main" id="{49025212-A836-4AB0-851A-2D4826CE0E40}"/>
              </a:ext>
            </a:extLst>
          </p:cNvPr>
          <p:cNvGrpSpPr>
            <a:grpSpLocks noChangeAspect="1"/>
          </p:cNvGrpSpPr>
          <p:nvPr/>
        </p:nvGrpSpPr>
        <p:grpSpPr>
          <a:xfrm>
            <a:off x="2537919" y="1666898"/>
            <a:ext cx="435866" cy="435866"/>
            <a:chOff x="6213475" y="500063"/>
            <a:chExt cx="371476" cy="371476"/>
          </a:xfrm>
          <a:solidFill>
            <a:schemeClr val="accent4"/>
          </a:solidFill>
        </p:grpSpPr>
        <p:sp>
          <p:nvSpPr>
            <p:cNvPr id="145" name="Freeform 36">
              <a:extLst>
                <a:ext uri="{FF2B5EF4-FFF2-40B4-BE49-F238E27FC236}">
                  <a16:creationId xmlns="" xmlns:a16="http://schemas.microsoft.com/office/drawing/2014/main" id="{C34C332F-7363-4E12-80F8-CD1839F21DDE}"/>
                </a:ext>
              </a:extLst>
            </p:cNvPr>
            <p:cNvSpPr>
              <a:spLocks noEditPoints="1"/>
            </p:cNvSpPr>
            <p:nvPr/>
          </p:nvSpPr>
          <p:spPr bwMode="auto">
            <a:xfrm>
              <a:off x="6399213" y="685801"/>
              <a:ext cx="185738" cy="185738"/>
            </a:xfrm>
            <a:custGeom>
              <a:avLst/>
              <a:gdLst>
                <a:gd name="T0" fmla="*/ 2 w 48"/>
                <a:gd name="T1" fmla="*/ 48 h 48"/>
                <a:gd name="T2" fmla="*/ 1 w 48"/>
                <a:gd name="T3" fmla="*/ 47 h 48"/>
                <a:gd name="T4" fmla="*/ 0 w 48"/>
                <a:gd name="T5" fmla="*/ 45 h 48"/>
                <a:gd name="T6" fmla="*/ 4 w 48"/>
                <a:gd name="T7" fmla="*/ 31 h 48"/>
                <a:gd name="T8" fmla="*/ 5 w 48"/>
                <a:gd name="T9" fmla="*/ 31 h 48"/>
                <a:gd name="T10" fmla="*/ 35 w 48"/>
                <a:gd name="T11" fmla="*/ 1 h 48"/>
                <a:gd name="T12" fmla="*/ 37 w 48"/>
                <a:gd name="T13" fmla="*/ 1 h 48"/>
                <a:gd name="T14" fmla="*/ 47 w 48"/>
                <a:gd name="T15" fmla="*/ 11 h 48"/>
                <a:gd name="T16" fmla="*/ 47 w 48"/>
                <a:gd name="T17" fmla="*/ 13 h 48"/>
                <a:gd name="T18" fmla="*/ 17 w 48"/>
                <a:gd name="T19" fmla="*/ 43 h 48"/>
                <a:gd name="T20" fmla="*/ 17 w 48"/>
                <a:gd name="T21" fmla="*/ 44 h 48"/>
                <a:gd name="T22" fmla="*/ 3 w 48"/>
                <a:gd name="T23" fmla="*/ 48 h 48"/>
                <a:gd name="T24" fmla="*/ 2 w 48"/>
                <a:gd name="T25" fmla="*/ 48 h 48"/>
                <a:gd name="T26" fmla="*/ 8 w 48"/>
                <a:gd name="T27" fmla="*/ 33 h 48"/>
                <a:gd name="T28" fmla="*/ 5 w 48"/>
                <a:gd name="T29" fmla="*/ 43 h 48"/>
                <a:gd name="T30" fmla="*/ 15 w 48"/>
                <a:gd name="T31" fmla="*/ 40 h 48"/>
                <a:gd name="T32" fmla="*/ 43 w 48"/>
                <a:gd name="T33" fmla="*/ 12 h 48"/>
                <a:gd name="T34" fmla="*/ 36 w 48"/>
                <a:gd name="T35" fmla="*/ 5 h 48"/>
                <a:gd name="T36" fmla="*/ 8 w 48"/>
                <a:gd name="T37"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8">
                  <a:moveTo>
                    <a:pt x="2" y="48"/>
                  </a:moveTo>
                  <a:cubicBezTo>
                    <a:pt x="1" y="48"/>
                    <a:pt x="1" y="48"/>
                    <a:pt x="1" y="47"/>
                  </a:cubicBezTo>
                  <a:cubicBezTo>
                    <a:pt x="0" y="47"/>
                    <a:pt x="0" y="46"/>
                    <a:pt x="0" y="45"/>
                  </a:cubicBezTo>
                  <a:cubicBezTo>
                    <a:pt x="4" y="31"/>
                    <a:pt x="4" y="31"/>
                    <a:pt x="4" y="31"/>
                  </a:cubicBezTo>
                  <a:cubicBezTo>
                    <a:pt x="4" y="31"/>
                    <a:pt x="4" y="31"/>
                    <a:pt x="5" y="31"/>
                  </a:cubicBezTo>
                  <a:cubicBezTo>
                    <a:pt x="35" y="1"/>
                    <a:pt x="35" y="1"/>
                    <a:pt x="35" y="1"/>
                  </a:cubicBezTo>
                  <a:cubicBezTo>
                    <a:pt x="35" y="0"/>
                    <a:pt x="37" y="0"/>
                    <a:pt x="37" y="1"/>
                  </a:cubicBezTo>
                  <a:cubicBezTo>
                    <a:pt x="47" y="11"/>
                    <a:pt x="47" y="11"/>
                    <a:pt x="47" y="11"/>
                  </a:cubicBezTo>
                  <a:cubicBezTo>
                    <a:pt x="48" y="11"/>
                    <a:pt x="48" y="13"/>
                    <a:pt x="47" y="13"/>
                  </a:cubicBezTo>
                  <a:cubicBezTo>
                    <a:pt x="17" y="43"/>
                    <a:pt x="17" y="43"/>
                    <a:pt x="17" y="43"/>
                  </a:cubicBezTo>
                  <a:cubicBezTo>
                    <a:pt x="17" y="44"/>
                    <a:pt x="17" y="44"/>
                    <a:pt x="17" y="44"/>
                  </a:cubicBezTo>
                  <a:cubicBezTo>
                    <a:pt x="3" y="48"/>
                    <a:pt x="3" y="48"/>
                    <a:pt x="3" y="48"/>
                  </a:cubicBezTo>
                  <a:cubicBezTo>
                    <a:pt x="2" y="48"/>
                    <a:pt x="2" y="48"/>
                    <a:pt x="2" y="48"/>
                  </a:cubicBezTo>
                  <a:close/>
                  <a:moveTo>
                    <a:pt x="8" y="33"/>
                  </a:moveTo>
                  <a:cubicBezTo>
                    <a:pt x="5" y="43"/>
                    <a:pt x="5" y="43"/>
                    <a:pt x="5" y="43"/>
                  </a:cubicBezTo>
                  <a:cubicBezTo>
                    <a:pt x="15" y="40"/>
                    <a:pt x="15" y="40"/>
                    <a:pt x="15" y="40"/>
                  </a:cubicBezTo>
                  <a:cubicBezTo>
                    <a:pt x="43" y="12"/>
                    <a:pt x="43" y="12"/>
                    <a:pt x="43" y="12"/>
                  </a:cubicBezTo>
                  <a:cubicBezTo>
                    <a:pt x="36" y="5"/>
                    <a:pt x="36" y="5"/>
                    <a:pt x="36" y="5"/>
                  </a:cubicBezTo>
                  <a:lnTo>
                    <a:pt x="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6" name="Freeform 37">
              <a:extLst>
                <a:ext uri="{FF2B5EF4-FFF2-40B4-BE49-F238E27FC236}">
                  <a16:creationId xmlns="" xmlns:a16="http://schemas.microsoft.com/office/drawing/2014/main" id="{9379B010-EBA2-4F5E-A481-CA3996F729EC}"/>
                </a:ext>
              </a:extLst>
            </p:cNvPr>
            <p:cNvSpPr>
              <a:spLocks/>
            </p:cNvSpPr>
            <p:nvPr/>
          </p:nvSpPr>
          <p:spPr bwMode="auto">
            <a:xfrm>
              <a:off x="6503988" y="720726"/>
              <a:ext cx="46038" cy="46038"/>
            </a:xfrm>
            <a:custGeom>
              <a:avLst/>
              <a:gdLst>
                <a:gd name="T0" fmla="*/ 24 w 29"/>
                <a:gd name="T1" fmla="*/ 29 h 29"/>
                <a:gd name="T2" fmla="*/ 0 w 29"/>
                <a:gd name="T3" fmla="*/ 5 h 29"/>
                <a:gd name="T4" fmla="*/ 5 w 29"/>
                <a:gd name="T5" fmla="*/ 0 h 29"/>
                <a:gd name="T6" fmla="*/ 29 w 29"/>
                <a:gd name="T7" fmla="*/ 24 h 29"/>
                <a:gd name="T8" fmla="*/ 24 w 29"/>
                <a:gd name="T9" fmla="*/ 29 h 29"/>
              </a:gdLst>
              <a:ahLst/>
              <a:cxnLst>
                <a:cxn ang="0">
                  <a:pos x="T0" y="T1"/>
                </a:cxn>
                <a:cxn ang="0">
                  <a:pos x="T2" y="T3"/>
                </a:cxn>
                <a:cxn ang="0">
                  <a:pos x="T4" y="T5"/>
                </a:cxn>
                <a:cxn ang="0">
                  <a:pos x="T6" y="T7"/>
                </a:cxn>
                <a:cxn ang="0">
                  <a:pos x="T8" y="T9"/>
                </a:cxn>
              </a:cxnLst>
              <a:rect l="0" t="0" r="r" b="b"/>
              <a:pathLst>
                <a:path w="29" h="29">
                  <a:moveTo>
                    <a:pt x="24" y="29"/>
                  </a:moveTo>
                  <a:lnTo>
                    <a:pt x="0" y="5"/>
                  </a:lnTo>
                  <a:lnTo>
                    <a:pt x="5" y="0"/>
                  </a:lnTo>
                  <a:lnTo>
                    <a:pt x="29" y="24"/>
                  </a:lnTo>
                  <a:lnTo>
                    <a:pt x="2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7" name="Freeform 38">
              <a:extLst>
                <a:ext uri="{FF2B5EF4-FFF2-40B4-BE49-F238E27FC236}">
                  <a16:creationId xmlns="" xmlns:a16="http://schemas.microsoft.com/office/drawing/2014/main" id="{F77407EE-3F17-449B-8EA6-AF5BCDDFF4A7}"/>
                </a:ext>
              </a:extLst>
            </p:cNvPr>
            <p:cNvSpPr>
              <a:spLocks/>
            </p:cNvSpPr>
            <p:nvPr/>
          </p:nvSpPr>
          <p:spPr bwMode="auto">
            <a:xfrm>
              <a:off x="6415088" y="801688"/>
              <a:ext cx="53975" cy="53975"/>
            </a:xfrm>
            <a:custGeom>
              <a:avLst/>
              <a:gdLst>
                <a:gd name="T0" fmla="*/ 12 w 14"/>
                <a:gd name="T1" fmla="*/ 14 h 14"/>
                <a:gd name="T2" fmla="*/ 11 w 14"/>
                <a:gd name="T3" fmla="*/ 13 h 14"/>
                <a:gd name="T4" fmla="*/ 1 w 14"/>
                <a:gd name="T5" fmla="*/ 3 h 14"/>
                <a:gd name="T6" fmla="*/ 1 w 14"/>
                <a:gd name="T7" fmla="*/ 1 h 14"/>
                <a:gd name="T8" fmla="*/ 3 w 14"/>
                <a:gd name="T9" fmla="*/ 1 h 14"/>
                <a:gd name="T10" fmla="*/ 13 w 14"/>
                <a:gd name="T11" fmla="*/ 11 h 14"/>
                <a:gd name="T12" fmla="*/ 13 w 14"/>
                <a:gd name="T13" fmla="*/ 13 h 14"/>
                <a:gd name="T14" fmla="*/ 12 w 1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12" y="14"/>
                  </a:moveTo>
                  <a:cubicBezTo>
                    <a:pt x="11" y="14"/>
                    <a:pt x="11" y="14"/>
                    <a:pt x="11" y="13"/>
                  </a:cubicBezTo>
                  <a:cubicBezTo>
                    <a:pt x="1" y="3"/>
                    <a:pt x="1" y="3"/>
                    <a:pt x="1" y="3"/>
                  </a:cubicBezTo>
                  <a:cubicBezTo>
                    <a:pt x="0" y="3"/>
                    <a:pt x="0" y="1"/>
                    <a:pt x="1" y="1"/>
                  </a:cubicBezTo>
                  <a:cubicBezTo>
                    <a:pt x="1" y="0"/>
                    <a:pt x="3" y="0"/>
                    <a:pt x="3" y="1"/>
                  </a:cubicBezTo>
                  <a:cubicBezTo>
                    <a:pt x="13" y="11"/>
                    <a:pt x="13" y="11"/>
                    <a:pt x="13" y="11"/>
                  </a:cubicBezTo>
                  <a:cubicBezTo>
                    <a:pt x="14" y="11"/>
                    <a:pt x="14" y="13"/>
                    <a:pt x="13" y="13"/>
                  </a:cubicBezTo>
                  <a:cubicBezTo>
                    <a:pt x="13" y="14"/>
                    <a:pt x="13" y="14"/>
                    <a:pt x="1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8" name="Freeform 39">
              <a:extLst>
                <a:ext uri="{FF2B5EF4-FFF2-40B4-BE49-F238E27FC236}">
                  <a16:creationId xmlns="" xmlns:a16="http://schemas.microsoft.com/office/drawing/2014/main" id="{4F445F52-036E-44B0-8368-E7621676E7AD}"/>
                </a:ext>
              </a:extLst>
            </p:cNvPr>
            <p:cNvSpPr>
              <a:spLocks/>
            </p:cNvSpPr>
            <p:nvPr/>
          </p:nvSpPr>
          <p:spPr bwMode="auto">
            <a:xfrm>
              <a:off x="6345238" y="655638"/>
              <a:ext cx="77788" cy="1428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9" name="Freeform 40">
              <a:extLst>
                <a:ext uri="{FF2B5EF4-FFF2-40B4-BE49-F238E27FC236}">
                  <a16:creationId xmlns="" xmlns:a16="http://schemas.microsoft.com/office/drawing/2014/main" id="{CA31761D-1AA8-4D37-AC7E-5E674A54F983}"/>
                </a:ext>
              </a:extLst>
            </p:cNvPr>
            <p:cNvSpPr>
              <a:spLocks/>
            </p:cNvSpPr>
            <p:nvPr/>
          </p:nvSpPr>
          <p:spPr bwMode="auto">
            <a:xfrm>
              <a:off x="6345238" y="717551"/>
              <a:ext cx="77788" cy="14288"/>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50" name="Freeform 41">
              <a:extLst>
                <a:ext uri="{FF2B5EF4-FFF2-40B4-BE49-F238E27FC236}">
                  <a16:creationId xmlns="" xmlns:a16="http://schemas.microsoft.com/office/drawing/2014/main" id="{0D3E9A05-2A31-4C96-85D1-A110316C2E96}"/>
                </a:ext>
              </a:extLst>
            </p:cNvPr>
            <p:cNvSpPr>
              <a:spLocks/>
            </p:cNvSpPr>
            <p:nvPr/>
          </p:nvSpPr>
          <p:spPr bwMode="auto">
            <a:xfrm>
              <a:off x="6259513" y="623888"/>
              <a:ext cx="77788" cy="53975"/>
            </a:xfrm>
            <a:custGeom>
              <a:avLst/>
              <a:gdLst>
                <a:gd name="T0" fmla="*/ 8 w 20"/>
                <a:gd name="T1" fmla="*/ 14 h 14"/>
                <a:gd name="T2" fmla="*/ 7 w 20"/>
                <a:gd name="T3" fmla="*/ 13 h 14"/>
                <a:gd name="T4" fmla="*/ 1 w 20"/>
                <a:gd name="T5" fmla="*/ 7 h 14"/>
                <a:gd name="T6" fmla="*/ 1 w 20"/>
                <a:gd name="T7" fmla="*/ 5 h 14"/>
                <a:gd name="T8" fmla="*/ 3 w 20"/>
                <a:gd name="T9" fmla="*/ 5 h 14"/>
                <a:gd name="T10" fmla="*/ 8 w 20"/>
                <a:gd name="T11" fmla="*/ 9 h 14"/>
                <a:gd name="T12" fmla="*/ 17 w 20"/>
                <a:gd name="T13" fmla="*/ 1 h 14"/>
                <a:gd name="T14" fmla="*/ 19 w 20"/>
                <a:gd name="T15" fmla="*/ 1 h 14"/>
                <a:gd name="T16" fmla="*/ 19 w 20"/>
                <a:gd name="T17" fmla="*/ 3 h 14"/>
                <a:gd name="T18" fmla="*/ 9 w 20"/>
                <a:gd name="T19" fmla="*/ 13 h 14"/>
                <a:gd name="T20" fmla="*/ 8 w 2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51" name="Freeform 42">
              <a:extLst>
                <a:ext uri="{FF2B5EF4-FFF2-40B4-BE49-F238E27FC236}">
                  <a16:creationId xmlns="" xmlns:a16="http://schemas.microsoft.com/office/drawing/2014/main" id="{91728C22-B929-4F6E-A326-1B7FE9644945}"/>
                </a:ext>
              </a:extLst>
            </p:cNvPr>
            <p:cNvSpPr>
              <a:spLocks/>
            </p:cNvSpPr>
            <p:nvPr/>
          </p:nvSpPr>
          <p:spPr bwMode="auto">
            <a:xfrm>
              <a:off x="6259513" y="685801"/>
              <a:ext cx="77788" cy="53975"/>
            </a:xfrm>
            <a:custGeom>
              <a:avLst/>
              <a:gdLst>
                <a:gd name="T0" fmla="*/ 8 w 20"/>
                <a:gd name="T1" fmla="*/ 14 h 14"/>
                <a:gd name="T2" fmla="*/ 7 w 20"/>
                <a:gd name="T3" fmla="*/ 13 h 14"/>
                <a:gd name="T4" fmla="*/ 1 w 20"/>
                <a:gd name="T5" fmla="*/ 7 h 14"/>
                <a:gd name="T6" fmla="*/ 1 w 20"/>
                <a:gd name="T7" fmla="*/ 5 h 14"/>
                <a:gd name="T8" fmla="*/ 3 w 20"/>
                <a:gd name="T9" fmla="*/ 5 h 14"/>
                <a:gd name="T10" fmla="*/ 8 w 20"/>
                <a:gd name="T11" fmla="*/ 9 h 14"/>
                <a:gd name="T12" fmla="*/ 17 w 20"/>
                <a:gd name="T13" fmla="*/ 1 h 14"/>
                <a:gd name="T14" fmla="*/ 19 w 20"/>
                <a:gd name="T15" fmla="*/ 1 h 14"/>
                <a:gd name="T16" fmla="*/ 19 w 20"/>
                <a:gd name="T17" fmla="*/ 3 h 14"/>
                <a:gd name="T18" fmla="*/ 9 w 20"/>
                <a:gd name="T19" fmla="*/ 13 h 14"/>
                <a:gd name="T20" fmla="*/ 8 w 20"/>
                <a:gd name="T2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8" y="14"/>
                  </a:moveTo>
                  <a:cubicBezTo>
                    <a:pt x="7" y="14"/>
                    <a:pt x="7" y="14"/>
                    <a:pt x="7" y="13"/>
                  </a:cubicBezTo>
                  <a:cubicBezTo>
                    <a:pt x="1" y="7"/>
                    <a:pt x="1" y="7"/>
                    <a:pt x="1" y="7"/>
                  </a:cubicBezTo>
                  <a:cubicBezTo>
                    <a:pt x="0" y="7"/>
                    <a:pt x="0" y="5"/>
                    <a:pt x="1" y="5"/>
                  </a:cubicBezTo>
                  <a:cubicBezTo>
                    <a:pt x="1" y="4"/>
                    <a:pt x="3" y="4"/>
                    <a:pt x="3" y="5"/>
                  </a:cubicBezTo>
                  <a:cubicBezTo>
                    <a:pt x="8" y="9"/>
                    <a:pt x="8" y="9"/>
                    <a:pt x="8" y="9"/>
                  </a:cubicBezTo>
                  <a:cubicBezTo>
                    <a:pt x="17" y="1"/>
                    <a:pt x="17" y="1"/>
                    <a:pt x="17" y="1"/>
                  </a:cubicBezTo>
                  <a:cubicBezTo>
                    <a:pt x="17" y="0"/>
                    <a:pt x="19" y="0"/>
                    <a:pt x="19" y="1"/>
                  </a:cubicBezTo>
                  <a:cubicBezTo>
                    <a:pt x="20" y="1"/>
                    <a:pt x="20" y="3"/>
                    <a:pt x="19" y="3"/>
                  </a:cubicBezTo>
                  <a:cubicBezTo>
                    <a:pt x="9" y="13"/>
                    <a:pt x="9" y="13"/>
                    <a:pt x="9" y="13"/>
                  </a:cubicBezTo>
                  <a:cubicBezTo>
                    <a:pt x="9" y="14"/>
                    <a:pt x="9" y="14"/>
                    <a:pt x="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52" name="Freeform 43">
              <a:extLst>
                <a:ext uri="{FF2B5EF4-FFF2-40B4-BE49-F238E27FC236}">
                  <a16:creationId xmlns="" xmlns:a16="http://schemas.microsoft.com/office/drawing/2014/main" id="{47E68B4A-67C6-4151-9508-019AACD8B3ED}"/>
                </a:ext>
              </a:extLst>
            </p:cNvPr>
            <p:cNvSpPr>
              <a:spLocks/>
            </p:cNvSpPr>
            <p:nvPr/>
          </p:nvSpPr>
          <p:spPr bwMode="auto">
            <a:xfrm>
              <a:off x="6213475" y="500063"/>
              <a:ext cx="263525" cy="341313"/>
            </a:xfrm>
            <a:custGeom>
              <a:avLst/>
              <a:gdLst>
                <a:gd name="T0" fmla="*/ 36 w 68"/>
                <a:gd name="T1" fmla="*/ 88 h 88"/>
                <a:gd name="T2" fmla="*/ 2 w 68"/>
                <a:gd name="T3" fmla="*/ 88 h 88"/>
                <a:gd name="T4" fmla="*/ 0 w 68"/>
                <a:gd name="T5" fmla="*/ 86 h 88"/>
                <a:gd name="T6" fmla="*/ 0 w 68"/>
                <a:gd name="T7" fmla="*/ 2 h 88"/>
                <a:gd name="T8" fmla="*/ 2 w 68"/>
                <a:gd name="T9" fmla="*/ 0 h 88"/>
                <a:gd name="T10" fmla="*/ 46 w 68"/>
                <a:gd name="T11" fmla="*/ 0 h 88"/>
                <a:gd name="T12" fmla="*/ 47 w 68"/>
                <a:gd name="T13" fmla="*/ 1 h 88"/>
                <a:gd name="T14" fmla="*/ 67 w 68"/>
                <a:gd name="T15" fmla="*/ 21 h 88"/>
                <a:gd name="T16" fmla="*/ 68 w 68"/>
                <a:gd name="T17" fmla="*/ 22 h 88"/>
                <a:gd name="T18" fmla="*/ 68 w 68"/>
                <a:gd name="T19" fmla="*/ 52 h 88"/>
                <a:gd name="T20" fmla="*/ 66 w 68"/>
                <a:gd name="T21" fmla="*/ 54 h 88"/>
                <a:gd name="T22" fmla="*/ 64 w 68"/>
                <a:gd name="T23" fmla="*/ 52 h 88"/>
                <a:gd name="T24" fmla="*/ 64 w 68"/>
                <a:gd name="T25" fmla="*/ 23 h 88"/>
                <a:gd name="T26" fmla="*/ 45 w 68"/>
                <a:gd name="T27" fmla="*/ 4 h 88"/>
                <a:gd name="T28" fmla="*/ 4 w 68"/>
                <a:gd name="T29" fmla="*/ 4 h 88"/>
                <a:gd name="T30" fmla="*/ 4 w 68"/>
                <a:gd name="T31" fmla="*/ 84 h 88"/>
                <a:gd name="T32" fmla="*/ 36 w 68"/>
                <a:gd name="T33" fmla="*/ 84 h 88"/>
                <a:gd name="T34" fmla="*/ 38 w 68"/>
                <a:gd name="T35" fmla="*/ 86 h 88"/>
                <a:gd name="T36" fmla="*/ 36 w 68"/>
                <a:gd name="T3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8" h="88">
                  <a:moveTo>
                    <a:pt x="36" y="88"/>
                  </a:moveTo>
                  <a:cubicBezTo>
                    <a:pt x="2" y="88"/>
                    <a:pt x="2" y="88"/>
                    <a:pt x="2" y="88"/>
                  </a:cubicBezTo>
                  <a:cubicBezTo>
                    <a:pt x="1" y="88"/>
                    <a:pt x="0" y="87"/>
                    <a:pt x="0" y="86"/>
                  </a:cubicBezTo>
                  <a:cubicBezTo>
                    <a:pt x="0" y="2"/>
                    <a:pt x="0" y="2"/>
                    <a:pt x="0" y="2"/>
                  </a:cubicBezTo>
                  <a:cubicBezTo>
                    <a:pt x="0" y="1"/>
                    <a:pt x="1" y="0"/>
                    <a:pt x="2" y="0"/>
                  </a:cubicBezTo>
                  <a:cubicBezTo>
                    <a:pt x="46" y="0"/>
                    <a:pt x="46" y="0"/>
                    <a:pt x="46" y="0"/>
                  </a:cubicBezTo>
                  <a:cubicBezTo>
                    <a:pt x="47" y="0"/>
                    <a:pt x="47" y="0"/>
                    <a:pt x="47" y="1"/>
                  </a:cubicBezTo>
                  <a:cubicBezTo>
                    <a:pt x="67" y="21"/>
                    <a:pt x="67" y="21"/>
                    <a:pt x="67" y="21"/>
                  </a:cubicBezTo>
                  <a:cubicBezTo>
                    <a:pt x="68" y="21"/>
                    <a:pt x="68" y="21"/>
                    <a:pt x="68" y="22"/>
                  </a:cubicBezTo>
                  <a:cubicBezTo>
                    <a:pt x="68" y="52"/>
                    <a:pt x="68" y="52"/>
                    <a:pt x="68" y="52"/>
                  </a:cubicBezTo>
                  <a:cubicBezTo>
                    <a:pt x="68" y="53"/>
                    <a:pt x="67" y="54"/>
                    <a:pt x="66" y="54"/>
                  </a:cubicBezTo>
                  <a:cubicBezTo>
                    <a:pt x="65" y="54"/>
                    <a:pt x="64" y="53"/>
                    <a:pt x="64" y="52"/>
                  </a:cubicBezTo>
                  <a:cubicBezTo>
                    <a:pt x="64" y="23"/>
                    <a:pt x="64" y="23"/>
                    <a:pt x="64" y="23"/>
                  </a:cubicBezTo>
                  <a:cubicBezTo>
                    <a:pt x="45" y="4"/>
                    <a:pt x="45" y="4"/>
                    <a:pt x="45" y="4"/>
                  </a:cubicBezTo>
                  <a:cubicBezTo>
                    <a:pt x="4" y="4"/>
                    <a:pt x="4" y="4"/>
                    <a:pt x="4" y="4"/>
                  </a:cubicBezTo>
                  <a:cubicBezTo>
                    <a:pt x="4" y="84"/>
                    <a:pt x="4" y="84"/>
                    <a:pt x="4" y="84"/>
                  </a:cubicBezTo>
                  <a:cubicBezTo>
                    <a:pt x="36" y="84"/>
                    <a:pt x="36" y="84"/>
                    <a:pt x="36" y="84"/>
                  </a:cubicBezTo>
                  <a:cubicBezTo>
                    <a:pt x="37" y="84"/>
                    <a:pt x="38" y="85"/>
                    <a:pt x="38" y="86"/>
                  </a:cubicBezTo>
                  <a:cubicBezTo>
                    <a:pt x="38" y="87"/>
                    <a:pt x="37" y="88"/>
                    <a:pt x="36"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53" name="Freeform 44">
              <a:extLst>
                <a:ext uri="{FF2B5EF4-FFF2-40B4-BE49-F238E27FC236}">
                  <a16:creationId xmlns="" xmlns:a16="http://schemas.microsoft.com/office/drawing/2014/main" id="{3938CC1F-4F3E-4CE9-96D3-F133992DC14D}"/>
                </a:ext>
              </a:extLst>
            </p:cNvPr>
            <p:cNvSpPr>
              <a:spLocks/>
            </p:cNvSpPr>
            <p:nvPr/>
          </p:nvSpPr>
          <p:spPr bwMode="auto">
            <a:xfrm>
              <a:off x="6383338" y="500063"/>
              <a:ext cx="93663" cy="93663"/>
            </a:xfrm>
            <a:custGeom>
              <a:avLst/>
              <a:gdLst>
                <a:gd name="T0" fmla="*/ 22 w 24"/>
                <a:gd name="T1" fmla="*/ 24 h 24"/>
                <a:gd name="T2" fmla="*/ 2 w 24"/>
                <a:gd name="T3" fmla="*/ 24 h 24"/>
                <a:gd name="T4" fmla="*/ 0 w 24"/>
                <a:gd name="T5" fmla="*/ 22 h 24"/>
                <a:gd name="T6" fmla="*/ 0 w 24"/>
                <a:gd name="T7" fmla="*/ 2 h 24"/>
                <a:gd name="T8" fmla="*/ 2 w 24"/>
                <a:gd name="T9" fmla="*/ 0 h 24"/>
                <a:gd name="T10" fmla="*/ 4 w 24"/>
                <a:gd name="T11" fmla="*/ 2 h 24"/>
                <a:gd name="T12" fmla="*/ 4 w 24"/>
                <a:gd name="T13" fmla="*/ 20 h 24"/>
                <a:gd name="T14" fmla="*/ 22 w 24"/>
                <a:gd name="T15" fmla="*/ 20 h 24"/>
                <a:gd name="T16" fmla="*/ 24 w 24"/>
                <a:gd name="T17" fmla="*/ 22 h 24"/>
                <a:gd name="T18" fmla="*/ 22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2" y="24"/>
                  </a:moveTo>
                  <a:cubicBezTo>
                    <a:pt x="2" y="24"/>
                    <a:pt x="2" y="24"/>
                    <a:pt x="2" y="24"/>
                  </a:cubicBezTo>
                  <a:cubicBezTo>
                    <a:pt x="1" y="24"/>
                    <a:pt x="0" y="23"/>
                    <a:pt x="0" y="22"/>
                  </a:cubicBezTo>
                  <a:cubicBezTo>
                    <a:pt x="0" y="2"/>
                    <a:pt x="0" y="2"/>
                    <a:pt x="0" y="2"/>
                  </a:cubicBezTo>
                  <a:cubicBezTo>
                    <a:pt x="0" y="1"/>
                    <a:pt x="1" y="0"/>
                    <a:pt x="2" y="0"/>
                  </a:cubicBezTo>
                  <a:cubicBezTo>
                    <a:pt x="3" y="0"/>
                    <a:pt x="4" y="1"/>
                    <a:pt x="4" y="2"/>
                  </a:cubicBezTo>
                  <a:cubicBezTo>
                    <a:pt x="4" y="20"/>
                    <a:pt x="4" y="20"/>
                    <a:pt x="4" y="20"/>
                  </a:cubicBezTo>
                  <a:cubicBezTo>
                    <a:pt x="22" y="20"/>
                    <a:pt x="22" y="20"/>
                    <a:pt x="22" y="20"/>
                  </a:cubicBezTo>
                  <a:cubicBezTo>
                    <a:pt x="23" y="20"/>
                    <a:pt x="24" y="21"/>
                    <a:pt x="24" y="22"/>
                  </a:cubicBezTo>
                  <a:cubicBezTo>
                    <a:pt x="24" y="23"/>
                    <a:pt x="23" y="24"/>
                    <a:pt x="2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grpSp>
        <p:nvGrpSpPr>
          <p:cNvPr id="102" name="Group 101">
            <a:extLst>
              <a:ext uri="{FF2B5EF4-FFF2-40B4-BE49-F238E27FC236}">
                <a16:creationId xmlns="" xmlns:a16="http://schemas.microsoft.com/office/drawing/2014/main" id="{E5CC56FF-9A11-4180-9948-0845905C5D65}"/>
              </a:ext>
            </a:extLst>
          </p:cNvPr>
          <p:cNvGrpSpPr>
            <a:grpSpLocks noChangeAspect="1"/>
          </p:cNvGrpSpPr>
          <p:nvPr/>
        </p:nvGrpSpPr>
        <p:grpSpPr>
          <a:xfrm>
            <a:off x="782954" y="2868522"/>
            <a:ext cx="455239" cy="435868"/>
            <a:chOff x="4848225" y="962026"/>
            <a:chExt cx="373063" cy="357188"/>
          </a:xfrm>
          <a:solidFill>
            <a:schemeClr val="accent4"/>
          </a:solidFill>
        </p:grpSpPr>
        <p:sp>
          <p:nvSpPr>
            <p:cNvPr id="139" name="Freeform 48">
              <a:extLst>
                <a:ext uri="{FF2B5EF4-FFF2-40B4-BE49-F238E27FC236}">
                  <a16:creationId xmlns="" xmlns:a16="http://schemas.microsoft.com/office/drawing/2014/main" id="{537EB3B9-F0C1-4675-90B1-14C363A2D52F}"/>
                </a:ext>
              </a:extLst>
            </p:cNvPr>
            <p:cNvSpPr>
              <a:spLocks noEditPoints="1"/>
            </p:cNvSpPr>
            <p:nvPr/>
          </p:nvSpPr>
          <p:spPr bwMode="auto">
            <a:xfrm>
              <a:off x="4881563" y="1009651"/>
              <a:ext cx="309563" cy="309563"/>
            </a:xfrm>
            <a:custGeom>
              <a:avLst/>
              <a:gdLst>
                <a:gd name="T0" fmla="*/ 40 w 80"/>
                <a:gd name="T1" fmla="*/ 80 h 80"/>
                <a:gd name="T2" fmla="*/ 0 w 80"/>
                <a:gd name="T3" fmla="*/ 40 h 80"/>
                <a:gd name="T4" fmla="*/ 40 w 80"/>
                <a:gd name="T5" fmla="*/ 0 h 80"/>
                <a:gd name="T6" fmla="*/ 80 w 80"/>
                <a:gd name="T7" fmla="*/ 40 h 80"/>
                <a:gd name="T8" fmla="*/ 40 w 80"/>
                <a:gd name="T9" fmla="*/ 80 h 80"/>
                <a:gd name="T10" fmla="*/ 40 w 80"/>
                <a:gd name="T11" fmla="*/ 4 h 80"/>
                <a:gd name="T12" fmla="*/ 4 w 80"/>
                <a:gd name="T13" fmla="*/ 40 h 80"/>
                <a:gd name="T14" fmla="*/ 40 w 80"/>
                <a:gd name="T15" fmla="*/ 76 h 80"/>
                <a:gd name="T16" fmla="*/ 76 w 80"/>
                <a:gd name="T17" fmla="*/ 40 h 80"/>
                <a:gd name="T18" fmla="*/ 40 w 80"/>
                <a:gd name="T19"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close/>
                  <a:moveTo>
                    <a:pt x="40" y="4"/>
                  </a:moveTo>
                  <a:cubicBezTo>
                    <a:pt x="20" y="4"/>
                    <a:pt x="4" y="20"/>
                    <a:pt x="4" y="40"/>
                  </a:cubicBezTo>
                  <a:cubicBezTo>
                    <a:pt x="4" y="60"/>
                    <a:pt x="20" y="76"/>
                    <a:pt x="40" y="76"/>
                  </a:cubicBezTo>
                  <a:cubicBezTo>
                    <a:pt x="60" y="76"/>
                    <a:pt x="76" y="60"/>
                    <a:pt x="76" y="40"/>
                  </a:cubicBezTo>
                  <a:cubicBezTo>
                    <a:pt x="76" y="20"/>
                    <a:pt x="60" y="4"/>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0" name="Freeform 49">
              <a:extLst>
                <a:ext uri="{FF2B5EF4-FFF2-40B4-BE49-F238E27FC236}">
                  <a16:creationId xmlns="" xmlns:a16="http://schemas.microsoft.com/office/drawing/2014/main" id="{D6872703-01CF-4CED-AC2A-E837365FD4C3}"/>
                </a:ext>
              </a:extLst>
            </p:cNvPr>
            <p:cNvSpPr>
              <a:spLocks/>
            </p:cNvSpPr>
            <p:nvPr/>
          </p:nvSpPr>
          <p:spPr bwMode="auto">
            <a:xfrm>
              <a:off x="4921250" y="1276351"/>
              <a:ext cx="41275" cy="42863"/>
            </a:xfrm>
            <a:custGeom>
              <a:avLst/>
              <a:gdLst>
                <a:gd name="T0" fmla="*/ 2 w 11"/>
                <a:gd name="T1" fmla="*/ 11 h 11"/>
                <a:gd name="T2" fmla="*/ 0 w 11"/>
                <a:gd name="T3" fmla="*/ 10 h 11"/>
                <a:gd name="T4" fmla="*/ 0 w 11"/>
                <a:gd name="T5" fmla="*/ 8 h 11"/>
                <a:gd name="T6" fmla="*/ 7 w 11"/>
                <a:gd name="T7" fmla="*/ 1 h 11"/>
                <a:gd name="T8" fmla="*/ 10 w 11"/>
                <a:gd name="T9" fmla="*/ 1 h 11"/>
                <a:gd name="T10" fmla="*/ 10 w 11"/>
                <a:gd name="T11" fmla="*/ 4 h 11"/>
                <a:gd name="T12" fmla="*/ 3 w 11"/>
                <a:gd name="T13" fmla="*/ 10 h 11"/>
                <a:gd name="T14" fmla="*/ 2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2" y="11"/>
                  </a:moveTo>
                  <a:cubicBezTo>
                    <a:pt x="1" y="11"/>
                    <a:pt x="1" y="11"/>
                    <a:pt x="0" y="10"/>
                  </a:cubicBezTo>
                  <a:cubicBezTo>
                    <a:pt x="0" y="10"/>
                    <a:pt x="0" y="8"/>
                    <a:pt x="0" y="8"/>
                  </a:cubicBezTo>
                  <a:cubicBezTo>
                    <a:pt x="7" y="1"/>
                    <a:pt x="7" y="1"/>
                    <a:pt x="7" y="1"/>
                  </a:cubicBezTo>
                  <a:cubicBezTo>
                    <a:pt x="8" y="0"/>
                    <a:pt x="9" y="0"/>
                    <a:pt x="10" y="1"/>
                  </a:cubicBezTo>
                  <a:cubicBezTo>
                    <a:pt x="11" y="2"/>
                    <a:pt x="11" y="3"/>
                    <a:pt x="10" y="4"/>
                  </a:cubicBezTo>
                  <a:cubicBezTo>
                    <a:pt x="3" y="10"/>
                    <a:pt x="3" y="10"/>
                    <a:pt x="3" y="10"/>
                  </a:cubicBezTo>
                  <a:cubicBezTo>
                    <a:pt x="3" y="11"/>
                    <a:pt x="2" y="11"/>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1" name="Freeform 50">
              <a:extLst>
                <a:ext uri="{FF2B5EF4-FFF2-40B4-BE49-F238E27FC236}">
                  <a16:creationId xmlns="" xmlns:a16="http://schemas.microsoft.com/office/drawing/2014/main" id="{848876AE-C521-474B-A8A6-ACCBB35B35AD}"/>
                </a:ext>
              </a:extLst>
            </p:cNvPr>
            <p:cNvSpPr>
              <a:spLocks/>
            </p:cNvSpPr>
            <p:nvPr/>
          </p:nvSpPr>
          <p:spPr bwMode="auto">
            <a:xfrm>
              <a:off x="5110163" y="1276351"/>
              <a:ext cx="42863" cy="42863"/>
            </a:xfrm>
            <a:custGeom>
              <a:avLst/>
              <a:gdLst>
                <a:gd name="T0" fmla="*/ 9 w 11"/>
                <a:gd name="T1" fmla="*/ 11 h 11"/>
                <a:gd name="T2" fmla="*/ 7 w 11"/>
                <a:gd name="T3" fmla="*/ 10 h 11"/>
                <a:gd name="T4" fmla="*/ 1 w 11"/>
                <a:gd name="T5" fmla="*/ 4 h 11"/>
                <a:gd name="T6" fmla="*/ 1 w 11"/>
                <a:gd name="T7" fmla="*/ 1 h 11"/>
                <a:gd name="T8" fmla="*/ 4 w 11"/>
                <a:gd name="T9" fmla="*/ 1 h 11"/>
                <a:gd name="T10" fmla="*/ 10 w 11"/>
                <a:gd name="T11" fmla="*/ 8 h 11"/>
                <a:gd name="T12" fmla="*/ 10 w 11"/>
                <a:gd name="T13" fmla="*/ 10 h 11"/>
                <a:gd name="T14" fmla="*/ 9 w 11"/>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1">
                  <a:moveTo>
                    <a:pt x="9" y="11"/>
                  </a:moveTo>
                  <a:cubicBezTo>
                    <a:pt x="8" y="11"/>
                    <a:pt x="8" y="11"/>
                    <a:pt x="7" y="10"/>
                  </a:cubicBezTo>
                  <a:cubicBezTo>
                    <a:pt x="1" y="4"/>
                    <a:pt x="1" y="4"/>
                    <a:pt x="1" y="4"/>
                  </a:cubicBezTo>
                  <a:cubicBezTo>
                    <a:pt x="0" y="3"/>
                    <a:pt x="0" y="2"/>
                    <a:pt x="1" y="1"/>
                  </a:cubicBezTo>
                  <a:cubicBezTo>
                    <a:pt x="1" y="0"/>
                    <a:pt x="3" y="0"/>
                    <a:pt x="4" y="1"/>
                  </a:cubicBezTo>
                  <a:cubicBezTo>
                    <a:pt x="10" y="8"/>
                    <a:pt x="10" y="8"/>
                    <a:pt x="10" y="8"/>
                  </a:cubicBezTo>
                  <a:cubicBezTo>
                    <a:pt x="11" y="8"/>
                    <a:pt x="11" y="10"/>
                    <a:pt x="10" y="10"/>
                  </a:cubicBezTo>
                  <a:cubicBezTo>
                    <a:pt x="10" y="11"/>
                    <a:pt x="9" y="11"/>
                    <a:pt x="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2" name="Freeform 51">
              <a:extLst>
                <a:ext uri="{FF2B5EF4-FFF2-40B4-BE49-F238E27FC236}">
                  <a16:creationId xmlns="" xmlns:a16="http://schemas.microsoft.com/office/drawing/2014/main" id="{4B6D64E5-282D-4884-980D-907E28594E2D}"/>
                </a:ext>
              </a:extLst>
            </p:cNvPr>
            <p:cNvSpPr>
              <a:spLocks/>
            </p:cNvSpPr>
            <p:nvPr/>
          </p:nvSpPr>
          <p:spPr bwMode="auto">
            <a:xfrm>
              <a:off x="4975225" y="1071563"/>
              <a:ext cx="76200" cy="107950"/>
            </a:xfrm>
            <a:custGeom>
              <a:avLst/>
              <a:gdLst>
                <a:gd name="T0" fmla="*/ 18 w 20"/>
                <a:gd name="T1" fmla="*/ 28 h 28"/>
                <a:gd name="T2" fmla="*/ 2 w 20"/>
                <a:gd name="T3" fmla="*/ 28 h 28"/>
                <a:gd name="T4" fmla="*/ 0 w 20"/>
                <a:gd name="T5" fmla="*/ 26 h 28"/>
                <a:gd name="T6" fmla="*/ 2 w 20"/>
                <a:gd name="T7" fmla="*/ 24 h 28"/>
                <a:gd name="T8" fmla="*/ 16 w 20"/>
                <a:gd name="T9" fmla="*/ 24 h 28"/>
                <a:gd name="T10" fmla="*/ 16 w 20"/>
                <a:gd name="T11" fmla="*/ 2 h 28"/>
                <a:gd name="T12" fmla="*/ 18 w 20"/>
                <a:gd name="T13" fmla="*/ 0 h 28"/>
                <a:gd name="T14" fmla="*/ 20 w 20"/>
                <a:gd name="T15" fmla="*/ 2 h 28"/>
                <a:gd name="T16" fmla="*/ 20 w 20"/>
                <a:gd name="T17" fmla="*/ 26 h 28"/>
                <a:gd name="T18" fmla="*/ 18 w 20"/>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8">
                  <a:moveTo>
                    <a:pt x="18" y="28"/>
                  </a:moveTo>
                  <a:cubicBezTo>
                    <a:pt x="2" y="28"/>
                    <a:pt x="2" y="28"/>
                    <a:pt x="2" y="28"/>
                  </a:cubicBezTo>
                  <a:cubicBezTo>
                    <a:pt x="1" y="28"/>
                    <a:pt x="0" y="27"/>
                    <a:pt x="0" y="26"/>
                  </a:cubicBezTo>
                  <a:cubicBezTo>
                    <a:pt x="0" y="25"/>
                    <a:pt x="1" y="24"/>
                    <a:pt x="2" y="24"/>
                  </a:cubicBezTo>
                  <a:cubicBezTo>
                    <a:pt x="16" y="24"/>
                    <a:pt x="16" y="24"/>
                    <a:pt x="16" y="24"/>
                  </a:cubicBezTo>
                  <a:cubicBezTo>
                    <a:pt x="16" y="2"/>
                    <a:pt x="16" y="2"/>
                    <a:pt x="16" y="2"/>
                  </a:cubicBezTo>
                  <a:cubicBezTo>
                    <a:pt x="16" y="1"/>
                    <a:pt x="17" y="0"/>
                    <a:pt x="18" y="0"/>
                  </a:cubicBezTo>
                  <a:cubicBezTo>
                    <a:pt x="19" y="0"/>
                    <a:pt x="20" y="1"/>
                    <a:pt x="20" y="2"/>
                  </a:cubicBezTo>
                  <a:cubicBezTo>
                    <a:pt x="20" y="26"/>
                    <a:pt x="20" y="26"/>
                    <a:pt x="20" y="26"/>
                  </a:cubicBezTo>
                  <a:cubicBezTo>
                    <a:pt x="20" y="27"/>
                    <a:pt x="19" y="28"/>
                    <a:pt x="1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3" name="Freeform 52">
              <a:extLst>
                <a:ext uri="{FF2B5EF4-FFF2-40B4-BE49-F238E27FC236}">
                  <a16:creationId xmlns="" xmlns:a16="http://schemas.microsoft.com/office/drawing/2014/main" id="{C84AB80A-8667-4E75-94EB-F99B12E592A7}"/>
                </a:ext>
              </a:extLst>
            </p:cNvPr>
            <p:cNvSpPr>
              <a:spLocks/>
            </p:cNvSpPr>
            <p:nvPr/>
          </p:nvSpPr>
          <p:spPr bwMode="auto">
            <a:xfrm>
              <a:off x="4848225" y="962026"/>
              <a:ext cx="127000" cy="123825"/>
            </a:xfrm>
            <a:custGeom>
              <a:avLst/>
              <a:gdLst>
                <a:gd name="T0" fmla="*/ 9 w 33"/>
                <a:gd name="T1" fmla="*/ 32 h 32"/>
                <a:gd name="T2" fmla="*/ 7 w 33"/>
                <a:gd name="T3" fmla="*/ 31 h 32"/>
                <a:gd name="T4" fmla="*/ 7 w 33"/>
                <a:gd name="T5" fmla="*/ 7 h 32"/>
                <a:gd name="T6" fmla="*/ 32 w 33"/>
                <a:gd name="T7" fmla="*/ 7 h 32"/>
                <a:gd name="T8" fmla="*/ 32 w 33"/>
                <a:gd name="T9" fmla="*/ 9 h 32"/>
                <a:gd name="T10" fmla="*/ 29 w 33"/>
                <a:gd name="T11" fmla="*/ 9 h 32"/>
                <a:gd name="T12" fmla="*/ 10 w 33"/>
                <a:gd name="T13" fmla="*/ 9 h 32"/>
                <a:gd name="T14" fmla="*/ 10 w 33"/>
                <a:gd name="T15" fmla="*/ 29 h 32"/>
                <a:gd name="T16" fmla="*/ 10 w 33"/>
                <a:gd name="T17" fmla="*/ 31 h 32"/>
                <a:gd name="T18" fmla="*/ 9 w 33"/>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9" y="32"/>
                  </a:moveTo>
                  <a:cubicBezTo>
                    <a:pt x="8" y="32"/>
                    <a:pt x="8" y="32"/>
                    <a:pt x="7" y="31"/>
                  </a:cubicBezTo>
                  <a:cubicBezTo>
                    <a:pt x="0" y="24"/>
                    <a:pt x="0" y="14"/>
                    <a:pt x="7" y="7"/>
                  </a:cubicBezTo>
                  <a:cubicBezTo>
                    <a:pt x="14" y="0"/>
                    <a:pt x="25" y="0"/>
                    <a:pt x="32" y="7"/>
                  </a:cubicBezTo>
                  <a:cubicBezTo>
                    <a:pt x="33" y="7"/>
                    <a:pt x="33" y="9"/>
                    <a:pt x="32" y="9"/>
                  </a:cubicBezTo>
                  <a:cubicBezTo>
                    <a:pt x="31" y="10"/>
                    <a:pt x="30" y="10"/>
                    <a:pt x="29" y="9"/>
                  </a:cubicBezTo>
                  <a:cubicBezTo>
                    <a:pt x="24" y="4"/>
                    <a:pt x="15" y="4"/>
                    <a:pt x="10" y="9"/>
                  </a:cubicBezTo>
                  <a:cubicBezTo>
                    <a:pt x="5" y="15"/>
                    <a:pt x="5" y="23"/>
                    <a:pt x="10" y="29"/>
                  </a:cubicBezTo>
                  <a:cubicBezTo>
                    <a:pt x="11" y="29"/>
                    <a:pt x="11" y="31"/>
                    <a:pt x="10" y="31"/>
                  </a:cubicBezTo>
                  <a:cubicBezTo>
                    <a:pt x="10" y="32"/>
                    <a:pt x="9"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44" name="Freeform 53">
              <a:extLst>
                <a:ext uri="{FF2B5EF4-FFF2-40B4-BE49-F238E27FC236}">
                  <a16:creationId xmlns="" xmlns:a16="http://schemas.microsoft.com/office/drawing/2014/main" id="{27DE6E6F-06DE-4F3F-BC77-CF5C4E352007}"/>
                </a:ext>
              </a:extLst>
            </p:cNvPr>
            <p:cNvSpPr>
              <a:spLocks/>
            </p:cNvSpPr>
            <p:nvPr/>
          </p:nvSpPr>
          <p:spPr bwMode="auto">
            <a:xfrm>
              <a:off x="5099050" y="962026"/>
              <a:ext cx="122238" cy="123825"/>
            </a:xfrm>
            <a:custGeom>
              <a:avLst/>
              <a:gdLst>
                <a:gd name="T0" fmla="*/ 24 w 32"/>
                <a:gd name="T1" fmla="*/ 32 h 32"/>
                <a:gd name="T2" fmla="*/ 22 w 32"/>
                <a:gd name="T3" fmla="*/ 31 h 32"/>
                <a:gd name="T4" fmla="*/ 22 w 32"/>
                <a:gd name="T5" fmla="*/ 29 h 32"/>
                <a:gd name="T6" fmla="*/ 22 w 32"/>
                <a:gd name="T7" fmla="*/ 9 h 32"/>
                <a:gd name="T8" fmla="*/ 3 w 32"/>
                <a:gd name="T9" fmla="*/ 9 h 32"/>
                <a:gd name="T10" fmla="*/ 0 w 32"/>
                <a:gd name="T11" fmla="*/ 9 h 32"/>
                <a:gd name="T12" fmla="*/ 0 w 32"/>
                <a:gd name="T13" fmla="*/ 7 h 32"/>
                <a:gd name="T14" fmla="*/ 25 w 32"/>
                <a:gd name="T15" fmla="*/ 7 h 32"/>
                <a:gd name="T16" fmla="*/ 25 w 32"/>
                <a:gd name="T17" fmla="*/ 31 h 32"/>
                <a:gd name="T18" fmla="*/ 24 w 32"/>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4" y="32"/>
                  </a:moveTo>
                  <a:cubicBezTo>
                    <a:pt x="23" y="32"/>
                    <a:pt x="23" y="32"/>
                    <a:pt x="22" y="31"/>
                  </a:cubicBezTo>
                  <a:cubicBezTo>
                    <a:pt x="22" y="31"/>
                    <a:pt x="22" y="29"/>
                    <a:pt x="22" y="29"/>
                  </a:cubicBezTo>
                  <a:cubicBezTo>
                    <a:pt x="28" y="23"/>
                    <a:pt x="28" y="15"/>
                    <a:pt x="22" y="9"/>
                  </a:cubicBezTo>
                  <a:cubicBezTo>
                    <a:pt x="17" y="4"/>
                    <a:pt x="8" y="4"/>
                    <a:pt x="3" y="9"/>
                  </a:cubicBezTo>
                  <a:cubicBezTo>
                    <a:pt x="2" y="10"/>
                    <a:pt x="1" y="10"/>
                    <a:pt x="0" y="9"/>
                  </a:cubicBezTo>
                  <a:cubicBezTo>
                    <a:pt x="0" y="9"/>
                    <a:pt x="0" y="7"/>
                    <a:pt x="0" y="7"/>
                  </a:cubicBezTo>
                  <a:cubicBezTo>
                    <a:pt x="7" y="0"/>
                    <a:pt x="18" y="0"/>
                    <a:pt x="25" y="7"/>
                  </a:cubicBezTo>
                  <a:cubicBezTo>
                    <a:pt x="32" y="14"/>
                    <a:pt x="32" y="24"/>
                    <a:pt x="25" y="31"/>
                  </a:cubicBezTo>
                  <a:cubicBezTo>
                    <a:pt x="25" y="32"/>
                    <a:pt x="24" y="32"/>
                    <a:pt x="2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grpSp>
        <p:nvGrpSpPr>
          <p:cNvPr id="104" name="Group 103">
            <a:extLst>
              <a:ext uri="{FF2B5EF4-FFF2-40B4-BE49-F238E27FC236}">
                <a16:creationId xmlns="" xmlns:a16="http://schemas.microsoft.com/office/drawing/2014/main" id="{4C8271FE-833C-49AD-819A-9683D83405A9}"/>
              </a:ext>
            </a:extLst>
          </p:cNvPr>
          <p:cNvGrpSpPr>
            <a:grpSpLocks noChangeAspect="1"/>
          </p:cNvGrpSpPr>
          <p:nvPr/>
        </p:nvGrpSpPr>
        <p:grpSpPr>
          <a:xfrm>
            <a:off x="4181031" y="2941064"/>
            <a:ext cx="493879" cy="305107"/>
            <a:chOff x="7788275" y="1312863"/>
            <a:chExt cx="357188" cy="220663"/>
          </a:xfrm>
          <a:solidFill>
            <a:schemeClr val="accent4"/>
          </a:solidFill>
        </p:grpSpPr>
        <p:sp>
          <p:nvSpPr>
            <p:cNvPr id="133" name="Freeform 77">
              <a:extLst>
                <a:ext uri="{FF2B5EF4-FFF2-40B4-BE49-F238E27FC236}">
                  <a16:creationId xmlns="" xmlns:a16="http://schemas.microsoft.com/office/drawing/2014/main" id="{DD58F29C-C6F5-4225-AC5A-9C9E58BB9D61}"/>
                </a:ext>
              </a:extLst>
            </p:cNvPr>
            <p:cNvSpPr>
              <a:spLocks noEditPoints="1"/>
            </p:cNvSpPr>
            <p:nvPr/>
          </p:nvSpPr>
          <p:spPr bwMode="auto">
            <a:xfrm>
              <a:off x="7812088" y="1344613"/>
              <a:ext cx="92075" cy="936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4" name="Freeform 78">
              <a:extLst>
                <a:ext uri="{FF2B5EF4-FFF2-40B4-BE49-F238E27FC236}">
                  <a16:creationId xmlns="" xmlns:a16="http://schemas.microsoft.com/office/drawing/2014/main" id="{117673F5-0A6A-4209-BCF9-BACDEFD9F6DD}"/>
                </a:ext>
              </a:extLst>
            </p:cNvPr>
            <p:cNvSpPr>
              <a:spLocks/>
            </p:cNvSpPr>
            <p:nvPr/>
          </p:nvSpPr>
          <p:spPr bwMode="auto">
            <a:xfrm>
              <a:off x="7788275" y="1422400"/>
              <a:ext cx="128588" cy="79375"/>
            </a:xfrm>
            <a:custGeom>
              <a:avLst/>
              <a:gdLst>
                <a:gd name="T0" fmla="*/ 24 w 33"/>
                <a:gd name="T1" fmla="*/ 20 h 20"/>
                <a:gd name="T2" fmla="*/ 2 w 33"/>
                <a:gd name="T3" fmla="*/ 20 h 20"/>
                <a:gd name="T4" fmla="*/ 0 w 33"/>
                <a:gd name="T5" fmla="*/ 18 h 20"/>
                <a:gd name="T6" fmla="*/ 18 w 33"/>
                <a:gd name="T7" fmla="*/ 0 h 20"/>
                <a:gd name="T8" fmla="*/ 33 w 33"/>
                <a:gd name="T9" fmla="*/ 7 h 20"/>
                <a:gd name="T10" fmla="*/ 32 w 33"/>
                <a:gd name="T11" fmla="*/ 10 h 20"/>
                <a:gd name="T12" fmla="*/ 29 w 33"/>
                <a:gd name="T13" fmla="*/ 10 h 20"/>
                <a:gd name="T14" fmla="*/ 18 w 33"/>
                <a:gd name="T15" fmla="*/ 4 h 20"/>
                <a:gd name="T16" fmla="*/ 4 w 33"/>
                <a:gd name="T17" fmla="*/ 16 h 20"/>
                <a:gd name="T18" fmla="*/ 24 w 33"/>
                <a:gd name="T19" fmla="*/ 16 h 20"/>
                <a:gd name="T20" fmla="*/ 26 w 33"/>
                <a:gd name="T21" fmla="*/ 18 h 20"/>
                <a:gd name="T22" fmla="*/ 24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24" y="20"/>
                  </a:moveTo>
                  <a:cubicBezTo>
                    <a:pt x="2" y="20"/>
                    <a:pt x="2" y="20"/>
                    <a:pt x="2" y="20"/>
                  </a:cubicBezTo>
                  <a:cubicBezTo>
                    <a:pt x="1" y="20"/>
                    <a:pt x="0" y="19"/>
                    <a:pt x="0" y="18"/>
                  </a:cubicBezTo>
                  <a:cubicBezTo>
                    <a:pt x="0" y="8"/>
                    <a:pt x="8" y="0"/>
                    <a:pt x="18" y="0"/>
                  </a:cubicBezTo>
                  <a:cubicBezTo>
                    <a:pt x="24" y="0"/>
                    <a:pt x="29" y="3"/>
                    <a:pt x="33" y="7"/>
                  </a:cubicBezTo>
                  <a:cubicBezTo>
                    <a:pt x="33" y="8"/>
                    <a:pt x="33" y="9"/>
                    <a:pt x="32" y="10"/>
                  </a:cubicBezTo>
                  <a:cubicBezTo>
                    <a:pt x="31" y="11"/>
                    <a:pt x="30" y="11"/>
                    <a:pt x="29" y="10"/>
                  </a:cubicBezTo>
                  <a:cubicBezTo>
                    <a:pt x="27" y="6"/>
                    <a:pt x="22" y="4"/>
                    <a:pt x="18" y="4"/>
                  </a:cubicBezTo>
                  <a:cubicBezTo>
                    <a:pt x="11" y="4"/>
                    <a:pt x="5" y="9"/>
                    <a:pt x="4" y="16"/>
                  </a:cubicBezTo>
                  <a:cubicBezTo>
                    <a:pt x="24" y="16"/>
                    <a:pt x="24" y="16"/>
                    <a:pt x="24" y="16"/>
                  </a:cubicBezTo>
                  <a:cubicBezTo>
                    <a:pt x="25" y="16"/>
                    <a:pt x="26" y="17"/>
                    <a:pt x="26" y="18"/>
                  </a:cubicBezTo>
                  <a:cubicBezTo>
                    <a:pt x="26" y="19"/>
                    <a:pt x="25" y="20"/>
                    <a:pt x="2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5" name="Freeform 79">
              <a:extLst>
                <a:ext uri="{FF2B5EF4-FFF2-40B4-BE49-F238E27FC236}">
                  <a16:creationId xmlns="" xmlns:a16="http://schemas.microsoft.com/office/drawing/2014/main" id="{9E9B8581-76C9-4FF4-B9FC-9EC01BCBD1FD}"/>
                </a:ext>
              </a:extLst>
            </p:cNvPr>
            <p:cNvSpPr>
              <a:spLocks noEditPoints="1"/>
            </p:cNvSpPr>
            <p:nvPr/>
          </p:nvSpPr>
          <p:spPr bwMode="auto">
            <a:xfrm>
              <a:off x="8027988" y="1344613"/>
              <a:ext cx="93663" cy="936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6" name="Freeform 80">
              <a:extLst>
                <a:ext uri="{FF2B5EF4-FFF2-40B4-BE49-F238E27FC236}">
                  <a16:creationId xmlns="" xmlns:a16="http://schemas.microsoft.com/office/drawing/2014/main" id="{950DC0A7-93FD-47B7-B5AC-7F3971CA79B6}"/>
                </a:ext>
              </a:extLst>
            </p:cNvPr>
            <p:cNvSpPr>
              <a:spLocks/>
            </p:cNvSpPr>
            <p:nvPr/>
          </p:nvSpPr>
          <p:spPr bwMode="auto">
            <a:xfrm>
              <a:off x="8016875" y="1422400"/>
              <a:ext cx="128588" cy="79375"/>
            </a:xfrm>
            <a:custGeom>
              <a:avLst/>
              <a:gdLst>
                <a:gd name="T0" fmla="*/ 31 w 33"/>
                <a:gd name="T1" fmla="*/ 20 h 20"/>
                <a:gd name="T2" fmla="*/ 9 w 33"/>
                <a:gd name="T3" fmla="*/ 20 h 20"/>
                <a:gd name="T4" fmla="*/ 7 w 33"/>
                <a:gd name="T5" fmla="*/ 18 h 20"/>
                <a:gd name="T6" fmla="*/ 9 w 33"/>
                <a:gd name="T7" fmla="*/ 16 h 20"/>
                <a:gd name="T8" fmla="*/ 29 w 33"/>
                <a:gd name="T9" fmla="*/ 16 h 20"/>
                <a:gd name="T10" fmla="*/ 15 w 33"/>
                <a:gd name="T11" fmla="*/ 4 h 20"/>
                <a:gd name="T12" fmla="*/ 4 w 33"/>
                <a:gd name="T13" fmla="*/ 10 h 20"/>
                <a:gd name="T14" fmla="*/ 1 w 33"/>
                <a:gd name="T15" fmla="*/ 10 h 20"/>
                <a:gd name="T16" fmla="*/ 0 w 33"/>
                <a:gd name="T17" fmla="*/ 7 h 20"/>
                <a:gd name="T18" fmla="*/ 15 w 33"/>
                <a:gd name="T19" fmla="*/ 0 h 20"/>
                <a:gd name="T20" fmla="*/ 33 w 33"/>
                <a:gd name="T21" fmla="*/ 18 h 20"/>
                <a:gd name="T22" fmla="*/ 31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31" y="20"/>
                  </a:moveTo>
                  <a:cubicBezTo>
                    <a:pt x="9" y="20"/>
                    <a:pt x="9" y="20"/>
                    <a:pt x="9" y="20"/>
                  </a:cubicBezTo>
                  <a:cubicBezTo>
                    <a:pt x="8" y="20"/>
                    <a:pt x="7" y="19"/>
                    <a:pt x="7" y="18"/>
                  </a:cubicBezTo>
                  <a:cubicBezTo>
                    <a:pt x="7" y="17"/>
                    <a:pt x="8" y="16"/>
                    <a:pt x="9" y="16"/>
                  </a:cubicBezTo>
                  <a:cubicBezTo>
                    <a:pt x="29" y="16"/>
                    <a:pt x="29" y="16"/>
                    <a:pt x="29" y="16"/>
                  </a:cubicBezTo>
                  <a:cubicBezTo>
                    <a:pt x="28" y="9"/>
                    <a:pt x="22" y="4"/>
                    <a:pt x="15" y="4"/>
                  </a:cubicBezTo>
                  <a:cubicBezTo>
                    <a:pt x="11" y="4"/>
                    <a:pt x="6" y="6"/>
                    <a:pt x="4" y="10"/>
                  </a:cubicBezTo>
                  <a:cubicBezTo>
                    <a:pt x="3" y="11"/>
                    <a:pt x="2" y="11"/>
                    <a:pt x="1" y="10"/>
                  </a:cubicBezTo>
                  <a:cubicBezTo>
                    <a:pt x="0" y="9"/>
                    <a:pt x="0" y="8"/>
                    <a:pt x="0" y="7"/>
                  </a:cubicBezTo>
                  <a:cubicBezTo>
                    <a:pt x="4" y="3"/>
                    <a:pt x="9" y="0"/>
                    <a:pt x="15" y="0"/>
                  </a:cubicBezTo>
                  <a:cubicBezTo>
                    <a:pt x="25" y="0"/>
                    <a:pt x="33" y="8"/>
                    <a:pt x="33" y="18"/>
                  </a:cubicBezTo>
                  <a:cubicBezTo>
                    <a:pt x="33" y="19"/>
                    <a:pt x="32" y="20"/>
                    <a:pt x="3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7" name="Freeform 81">
              <a:extLst>
                <a:ext uri="{FF2B5EF4-FFF2-40B4-BE49-F238E27FC236}">
                  <a16:creationId xmlns="" xmlns:a16="http://schemas.microsoft.com/office/drawing/2014/main" id="{05EA89AE-E66B-4E21-BDF1-B4E1D5F682F4}"/>
                </a:ext>
              </a:extLst>
            </p:cNvPr>
            <p:cNvSpPr>
              <a:spLocks noEditPoints="1"/>
            </p:cNvSpPr>
            <p:nvPr/>
          </p:nvSpPr>
          <p:spPr bwMode="auto">
            <a:xfrm>
              <a:off x="7904163" y="1312863"/>
              <a:ext cx="123825" cy="130175"/>
            </a:xfrm>
            <a:custGeom>
              <a:avLst/>
              <a:gdLst>
                <a:gd name="T0" fmla="*/ 16 w 32"/>
                <a:gd name="T1" fmla="*/ 33 h 33"/>
                <a:gd name="T2" fmla="*/ 0 w 32"/>
                <a:gd name="T3" fmla="*/ 16 h 33"/>
                <a:gd name="T4" fmla="*/ 16 w 32"/>
                <a:gd name="T5" fmla="*/ 0 h 33"/>
                <a:gd name="T6" fmla="*/ 32 w 32"/>
                <a:gd name="T7" fmla="*/ 16 h 33"/>
                <a:gd name="T8" fmla="*/ 16 w 32"/>
                <a:gd name="T9" fmla="*/ 33 h 33"/>
                <a:gd name="T10" fmla="*/ 16 w 32"/>
                <a:gd name="T11" fmla="*/ 4 h 33"/>
                <a:gd name="T12" fmla="*/ 4 w 32"/>
                <a:gd name="T13" fmla="*/ 16 h 33"/>
                <a:gd name="T14" fmla="*/ 16 w 32"/>
                <a:gd name="T15" fmla="*/ 29 h 33"/>
                <a:gd name="T16" fmla="*/ 28 w 32"/>
                <a:gd name="T17" fmla="*/ 16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6"/>
                    <a:pt x="0" y="16"/>
                  </a:cubicBezTo>
                  <a:cubicBezTo>
                    <a:pt x="0" y="7"/>
                    <a:pt x="7" y="0"/>
                    <a:pt x="16" y="0"/>
                  </a:cubicBezTo>
                  <a:cubicBezTo>
                    <a:pt x="25" y="0"/>
                    <a:pt x="32" y="7"/>
                    <a:pt x="32" y="16"/>
                  </a:cubicBezTo>
                  <a:cubicBezTo>
                    <a:pt x="32" y="26"/>
                    <a:pt x="25" y="33"/>
                    <a:pt x="16" y="33"/>
                  </a:cubicBezTo>
                  <a:close/>
                  <a:moveTo>
                    <a:pt x="16" y="4"/>
                  </a:moveTo>
                  <a:cubicBezTo>
                    <a:pt x="9" y="4"/>
                    <a:pt x="4" y="10"/>
                    <a:pt x="4" y="16"/>
                  </a:cubicBezTo>
                  <a:cubicBezTo>
                    <a:pt x="4" y="23"/>
                    <a:pt x="9" y="29"/>
                    <a:pt x="16" y="29"/>
                  </a:cubicBezTo>
                  <a:cubicBezTo>
                    <a:pt x="23" y="29"/>
                    <a:pt x="28" y="23"/>
                    <a:pt x="28" y="16"/>
                  </a:cubicBezTo>
                  <a:cubicBezTo>
                    <a:pt x="28" y="10"/>
                    <a:pt x="23"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8" name="Freeform 82">
              <a:extLst>
                <a:ext uri="{FF2B5EF4-FFF2-40B4-BE49-F238E27FC236}">
                  <a16:creationId xmlns="" xmlns:a16="http://schemas.microsoft.com/office/drawing/2014/main" id="{9B5AE40D-85A8-4E7E-BCEC-0BF1764273AC}"/>
                </a:ext>
              </a:extLst>
            </p:cNvPr>
            <p:cNvSpPr>
              <a:spLocks noEditPoints="1"/>
            </p:cNvSpPr>
            <p:nvPr/>
          </p:nvSpPr>
          <p:spPr bwMode="auto">
            <a:xfrm>
              <a:off x="7869238" y="1427163"/>
              <a:ext cx="193675" cy="106363"/>
            </a:xfrm>
            <a:custGeom>
              <a:avLst/>
              <a:gdLst>
                <a:gd name="T0" fmla="*/ 48 w 50"/>
                <a:gd name="T1" fmla="*/ 27 h 27"/>
                <a:gd name="T2" fmla="*/ 48 w 50"/>
                <a:gd name="T3" fmla="*/ 27 h 27"/>
                <a:gd name="T4" fmla="*/ 2 w 50"/>
                <a:gd name="T5" fmla="*/ 27 h 27"/>
                <a:gd name="T6" fmla="*/ 0 w 50"/>
                <a:gd name="T7" fmla="*/ 25 h 27"/>
                <a:gd name="T8" fmla="*/ 25 w 50"/>
                <a:gd name="T9" fmla="*/ 0 h 27"/>
                <a:gd name="T10" fmla="*/ 50 w 50"/>
                <a:gd name="T11" fmla="*/ 24 h 27"/>
                <a:gd name="T12" fmla="*/ 50 w 50"/>
                <a:gd name="T13" fmla="*/ 25 h 27"/>
                <a:gd name="T14" fmla="*/ 48 w 50"/>
                <a:gd name="T15" fmla="*/ 27 h 27"/>
                <a:gd name="T16" fmla="*/ 4 w 50"/>
                <a:gd name="T17" fmla="*/ 23 h 27"/>
                <a:gd name="T18" fmla="*/ 46 w 50"/>
                <a:gd name="T19" fmla="*/ 23 h 27"/>
                <a:gd name="T20" fmla="*/ 25 w 50"/>
                <a:gd name="T21" fmla="*/ 4 h 27"/>
                <a:gd name="T22" fmla="*/ 4 w 50"/>
                <a:gd name="T23"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7">
                  <a:moveTo>
                    <a:pt x="48" y="27"/>
                  </a:moveTo>
                  <a:cubicBezTo>
                    <a:pt x="48" y="27"/>
                    <a:pt x="48" y="27"/>
                    <a:pt x="48" y="27"/>
                  </a:cubicBezTo>
                  <a:cubicBezTo>
                    <a:pt x="2" y="27"/>
                    <a:pt x="2" y="27"/>
                    <a:pt x="2" y="27"/>
                  </a:cubicBezTo>
                  <a:cubicBezTo>
                    <a:pt x="1" y="27"/>
                    <a:pt x="0" y="26"/>
                    <a:pt x="0" y="25"/>
                  </a:cubicBezTo>
                  <a:cubicBezTo>
                    <a:pt x="0" y="11"/>
                    <a:pt x="11" y="0"/>
                    <a:pt x="25" y="0"/>
                  </a:cubicBezTo>
                  <a:cubicBezTo>
                    <a:pt x="39" y="0"/>
                    <a:pt x="50" y="11"/>
                    <a:pt x="50" y="24"/>
                  </a:cubicBezTo>
                  <a:cubicBezTo>
                    <a:pt x="50" y="25"/>
                    <a:pt x="50" y="25"/>
                    <a:pt x="50" y="25"/>
                  </a:cubicBezTo>
                  <a:cubicBezTo>
                    <a:pt x="50" y="26"/>
                    <a:pt x="49" y="27"/>
                    <a:pt x="48" y="27"/>
                  </a:cubicBezTo>
                  <a:close/>
                  <a:moveTo>
                    <a:pt x="4" y="23"/>
                  </a:moveTo>
                  <a:cubicBezTo>
                    <a:pt x="46" y="23"/>
                    <a:pt x="46" y="23"/>
                    <a:pt x="46" y="23"/>
                  </a:cubicBezTo>
                  <a:cubicBezTo>
                    <a:pt x="45" y="12"/>
                    <a:pt x="36" y="4"/>
                    <a:pt x="25" y="4"/>
                  </a:cubicBezTo>
                  <a:cubicBezTo>
                    <a:pt x="14" y="4"/>
                    <a:pt x="5" y="12"/>
                    <a:pt x="4"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grpSp>
        <p:nvGrpSpPr>
          <p:cNvPr id="105" name="Group 104">
            <a:extLst>
              <a:ext uri="{FF2B5EF4-FFF2-40B4-BE49-F238E27FC236}">
                <a16:creationId xmlns="" xmlns:a16="http://schemas.microsoft.com/office/drawing/2014/main" id="{6CCB076F-38F3-4D10-87C2-E0D291629C8B}"/>
              </a:ext>
            </a:extLst>
          </p:cNvPr>
          <p:cNvGrpSpPr>
            <a:grpSpLocks noChangeAspect="1"/>
          </p:cNvGrpSpPr>
          <p:nvPr/>
        </p:nvGrpSpPr>
        <p:grpSpPr>
          <a:xfrm>
            <a:off x="3539261" y="4801774"/>
            <a:ext cx="476604" cy="435866"/>
            <a:chOff x="8607425" y="5676900"/>
            <a:chExt cx="371475" cy="339725"/>
          </a:xfrm>
          <a:solidFill>
            <a:schemeClr val="accent4"/>
          </a:solidFill>
        </p:grpSpPr>
        <p:sp>
          <p:nvSpPr>
            <p:cNvPr id="125" name="Freeform 86">
              <a:extLst>
                <a:ext uri="{FF2B5EF4-FFF2-40B4-BE49-F238E27FC236}">
                  <a16:creationId xmlns="" xmlns:a16="http://schemas.microsoft.com/office/drawing/2014/main" id="{C772BE97-09C9-4524-9D89-084D57CBFB8D}"/>
                </a:ext>
              </a:extLst>
            </p:cNvPr>
            <p:cNvSpPr>
              <a:spLocks/>
            </p:cNvSpPr>
            <p:nvPr/>
          </p:nvSpPr>
          <p:spPr bwMode="auto">
            <a:xfrm>
              <a:off x="8607425" y="5753100"/>
              <a:ext cx="371475" cy="263525"/>
            </a:xfrm>
            <a:custGeom>
              <a:avLst/>
              <a:gdLst>
                <a:gd name="T0" fmla="*/ 94 w 96"/>
                <a:gd name="T1" fmla="*/ 68 h 68"/>
                <a:gd name="T2" fmla="*/ 2 w 96"/>
                <a:gd name="T3" fmla="*/ 68 h 68"/>
                <a:gd name="T4" fmla="*/ 0 w 96"/>
                <a:gd name="T5" fmla="*/ 66 h 68"/>
                <a:gd name="T6" fmla="*/ 0 w 96"/>
                <a:gd name="T7" fmla="*/ 2 h 68"/>
                <a:gd name="T8" fmla="*/ 2 w 96"/>
                <a:gd name="T9" fmla="*/ 0 h 68"/>
                <a:gd name="T10" fmla="*/ 30 w 96"/>
                <a:gd name="T11" fmla="*/ 0 h 68"/>
                <a:gd name="T12" fmla="*/ 32 w 96"/>
                <a:gd name="T13" fmla="*/ 2 h 68"/>
                <a:gd name="T14" fmla="*/ 30 w 96"/>
                <a:gd name="T15" fmla="*/ 4 h 68"/>
                <a:gd name="T16" fmla="*/ 4 w 96"/>
                <a:gd name="T17" fmla="*/ 4 h 68"/>
                <a:gd name="T18" fmla="*/ 4 w 96"/>
                <a:gd name="T19" fmla="*/ 64 h 68"/>
                <a:gd name="T20" fmla="*/ 92 w 96"/>
                <a:gd name="T21" fmla="*/ 64 h 68"/>
                <a:gd name="T22" fmla="*/ 92 w 96"/>
                <a:gd name="T23" fmla="*/ 4 h 68"/>
                <a:gd name="T24" fmla="*/ 66 w 96"/>
                <a:gd name="T25" fmla="*/ 4 h 68"/>
                <a:gd name="T26" fmla="*/ 64 w 96"/>
                <a:gd name="T27" fmla="*/ 2 h 68"/>
                <a:gd name="T28" fmla="*/ 66 w 96"/>
                <a:gd name="T29" fmla="*/ 0 h 68"/>
                <a:gd name="T30" fmla="*/ 94 w 96"/>
                <a:gd name="T31" fmla="*/ 0 h 68"/>
                <a:gd name="T32" fmla="*/ 96 w 96"/>
                <a:gd name="T33" fmla="*/ 2 h 68"/>
                <a:gd name="T34" fmla="*/ 96 w 96"/>
                <a:gd name="T35" fmla="*/ 66 h 68"/>
                <a:gd name="T36" fmla="*/ 94 w 96"/>
                <a:gd name="T37"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68">
                  <a:moveTo>
                    <a:pt x="94" y="68"/>
                  </a:moveTo>
                  <a:cubicBezTo>
                    <a:pt x="2" y="68"/>
                    <a:pt x="2" y="68"/>
                    <a:pt x="2" y="68"/>
                  </a:cubicBezTo>
                  <a:cubicBezTo>
                    <a:pt x="1" y="68"/>
                    <a:pt x="0" y="67"/>
                    <a:pt x="0" y="66"/>
                  </a:cubicBezTo>
                  <a:cubicBezTo>
                    <a:pt x="0" y="2"/>
                    <a:pt x="0" y="2"/>
                    <a:pt x="0" y="2"/>
                  </a:cubicBezTo>
                  <a:cubicBezTo>
                    <a:pt x="0" y="1"/>
                    <a:pt x="1" y="0"/>
                    <a:pt x="2" y="0"/>
                  </a:cubicBezTo>
                  <a:cubicBezTo>
                    <a:pt x="30" y="0"/>
                    <a:pt x="30" y="0"/>
                    <a:pt x="30" y="0"/>
                  </a:cubicBezTo>
                  <a:cubicBezTo>
                    <a:pt x="31" y="0"/>
                    <a:pt x="32" y="1"/>
                    <a:pt x="32" y="2"/>
                  </a:cubicBezTo>
                  <a:cubicBezTo>
                    <a:pt x="32" y="3"/>
                    <a:pt x="31" y="4"/>
                    <a:pt x="30" y="4"/>
                  </a:cubicBezTo>
                  <a:cubicBezTo>
                    <a:pt x="4" y="4"/>
                    <a:pt x="4" y="4"/>
                    <a:pt x="4" y="4"/>
                  </a:cubicBezTo>
                  <a:cubicBezTo>
                    <a:pt x="4" y="64"/>
                    <a:pt x="4" y="64"/>
                    <a:pt x="4" y="64"/>
                  </a:cubicBezTo>
                  <a:cubicBezTo>
                    <a:pt x="92" y="64"/>
                    <a:pt x="92" y="64"/>
                    <a:pt x="92" y="64"/>
                  </a:cubicBezTo>
                  <a:cubicBezTo>
                    <a:pt x="92" y="4"/>
                    <a:pt x="92" y="4"/>
                    <a:pt x="92" y="4"/>
                  </a:cubicBezTo>
                  <a:cubicBezTo>
                    <a:pt x="66" y="4"/>
                    <a:pt x="66" y="4"/>
                    <a:pt x="66" y="4"/>
                  </a:cubicBezTo>
                  <a:cubicBezTo>
                    <a:pt x="65" y="4"/>
                    <a:pt x="64" y="3"/>
                    <a:pt x="64" y="2"/>
                  </a:cubicBezTo>
                  <a:cubicBezTo>
                    <a:pt x="64" y="1"/>
                    <a:pt x="65" y="0"/>
                    <a:pt x="66" y="0"/>
                  </a:cubicBezTo>
                  <a:cubicBezTo>
                    <a:pt x="94" y="0"/>
                    <a:pt x="94" y="0"/>
                    <a:pt x="94" y="0"/>
                  </a:cubicBezTo>
                  <a:cubicBezTo>
                    <a:pt x="95" y="0"/>
                    <a:pt x="96" y="1"/>
                    <a:pt x="96" y="2"/>
                  </a:cubicBezTo>
                  <a:cubicBezTo>
                    <a:pt x="96" y="66"/>
                    <a:pt x="96" y="66"/>
                    <a:pt x="96" y="66"/>
                  </a:cubicBezTo>
                  <a:cubicBezTo>
                    <a:pt x="96" y="67"/>
                    <a:pt x="95" y="68"/>
                    <a:pt x="94"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6" name="Freeform 87">
              <a:extLst>
                <a:ext uri="{FF2B5EF4-FFF2-40B4-BE49-F238E27FC236}">
                  <a16:creationId xmlns="" xmlns:a16="http://schemas.microsoft.com/office/drawing/2014/main" id="{48329C0D-D812-4434-ACB8-E200D1DDBA22}"/>
                </a:ext>
              </a:extLst>
            </p:cNvPr>
            <p:cNvSpPr>
              <a:spLocks/>
            </p:cNvSpPr>
            <p:nvPr/>
          </p:nvSpPr>
          <p:spPr bwMode="auto">
            <a:xfrm>
              <a:off x="8607425" y="5815013"/>
              <a:ext cx="371475" cy="15875"/>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7" name="Freeform 88">
              <a:extLst>
                <a:ext uri="{FF2B5EF4-FFF2-40B4-BE49-F238E27FC236}">
                  <a16:creationId xmlns="" xmlns:a16="http://schemas.microsoft.com/office/drawing/2014/main" id="{3A9CBBC4-1393-411C-9D14-0D0B52960DF4}"/>
                </a:ext>
              </a:extLst>
            </p:cNvPr>
            <p:cNvSpPr>
              <a:spLocks/>
            </p:cNvSpPr>
            <p:nvPr/>
          </p:nvSpPr>
          <p:spPr bwMode="auto">
            <a:xfrm>
              <a:off x="8793163" y="5876925"/>
              <a:ext cx="77788" cy="15875"/>
            </a:xfrm>
            <a:custGeom>
              <a:avLst/>
              <a:gdLst>
                <a:gd name="T0" fmla="*/ 18 w 20"/>
                <a:gd name="T1" fmla="*/ 4 h 4"/>
                <a:gd name="T2" fmla="*/ 2 w 20"/>
                <a:gd name="T3" fmla="*/ 4 h 4"/>
                <a:gd name="T4" fmla="*/ 0 w 20"/>
                <a:gd name="T5" fmla="*/ 2 h 4"/>
                <a:gd name="T6" fmla="*/ 2 w 20"/>
                <a:gd name="T7" fmla="*/ 0 h 4"/>
                <a:gd name="T8" fmla="*/ 18 w 20"/>
                <a:gd name="T9" fmla="*/ 0 h 4"/>
                <a:gd name="T10" fmla="*/ 20 w 20"/>
                <a:gd name="T11" fmla="*/ 2 h 4"/>
                <a:gd name="T12" fmla="*/ 18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8" name="Freeform 89">
              <a:extLst>
                <a:ext uri="{FF2B5EF4-FFF2-40B4-BE49-F238E27FC236}">
                  <a16:creationId xmlns="" xmlns:a16="http://schemas.microsoft.com/office/drawing/2014/main" id="{11E0A291-35A1-4A1C-BF71-11093F9E2F4E}"/>
                </a:ext>
              </a:extLst>
            </p:cNvPr>
            <p:cNvSpPr>
              <a:spLocks/>
            </p:cNvSpPr>
            <p:nvPr/>
          </p:nvSpPr>
          <p:spPr bwMode="auto">
            <a:xfrm>
              <a:off x="8793163" y="5907088"/>
              <a:ext cx="107950" cy="15875"/>
            </a:xfrm>
            <a:custGeom>
              <a:avLst/>
              <a:gdLst>
                <a:gd name="T0" fmla="*/ 26 w 28"/>
                <a:gd name="T1" fmla="*/ 4 h 4"/>
                <a:gd name="T2" fmla="*/ 2 w 28"/>
                <a:gd name="T3" fmla="*/ 4 h 4"/>
                <a:gd name="T4" fmla="*/ 0 w 28"/>
                <a:gd name="T5" fmla="*/ 2 h 4"/>
                <a:gd name="T6" fmla="*/ 2 w 28"/>
                <a:gd name="T7" fmla="*/ 0 h 4"/>
                <a:gd name="T8" fmla="*/ 26 w 28"/>
                <a:gd name="T9" fmla="*/ 0 h 4"/>
                <a:gd name="T10" fmla="*/ 28 w 28"/>
                <a:gd name="T11" fmla="*/ 2 h 4"/>
                <a:gd name="T12" fmla="*/ 26 w 2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4"/>
                  </a:moveTo>
                  <a:cubicBezTo>
                    <a:pt x="2" y="4"/>
                    <a:pt x="2" y="4"/>
                    <a:pt x="2" y="4"/>
                  </a:cubicBezTo>
                  <a:cubicBezTo>
                    <a:pt x="1" y="4"/>
                    <a:pt x="0" y="3"/>
                    <a:pt x="0" y="2"/>
                  </a:cubicBezTo>
                  <a:cubicBezTo>
                    <a:pt x="0" y="1"/>
                    <a:pt x="1" y="0"/>
                    <a:pt x="2" y="0"/>
                  </a:cubicBezTo>
                  <a:cubicBezTo>
                    <a:pt x="26" y="0"/>
                    <a:pt x="26" y="0"/>
                    <a:pt x="26" y="0"/>
                  </a:cubicBezTo>
                  <a:cubicBezTo>
                    <a:pt x="27" y="0"/>
                    <a:pt x="28" y="1"/>
                    <a:pt x="28" y="2"/>
                  </a:cubicBezTo>
                  <a:cubicBezTo>
                    <a:pt x="28" y="3"/>
                    <a:pt x="27" y="4"/>
                    <a:pt x="2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9" name="Freeform 90">
              <a:extLst>
                <a:ext uri="{FF2B5EF4-FFF2-40B4-BE49-F238E27FC236}">
                  <a16:creationId xmlns="" xmlns:a16="http://schemas.microsoft.com/office/drawing/2014/main" id="{9E08FB90-687E-4D18-A231-18F6224C528F}"/>
                </a:ext>
              </a:extLst>
            </p:cNvPr>
            <p:cNvSpPr>
              <a:spLocks/>
            </p:cNvSpPr>
            <p:nvPr/>
          </p:nvSpPr>
          <p:spPr bwMode="auto">
            <a:xfrm>
              <a:off x="8793163" y="5938838"/>
              <a:ext cx="93663" cy="15875"/>
            </a:xfrm>
            <a:custGeom>
              <a:avLst/>
              <a:gdLst>
                <a:gd name="T0" fmla="*/ 22 w 24"/>
                <a:gd name="T1" fmla="*/ 4 h 4"/>
                <a:gd name="T2" fmla="*/ 2 w 24"/>
                <a:gd name="T3" fmla="*/ 4 h 4"/>
                <a:gd name="T4" fmla="*/ 0 w 24"/>
                <a:gd name="T5" fmla="*/ 2 h 4"/>
                <a:gd name="T6" fmla="*/ 2 w 24"/>
                <a:gd name="T7" fmla="*/ 0 h 4"/>
                <a:gd name="T8" fmla="*/ 22 w 24"/>
                <a:gd name="T9" fmla="*/ 0 h 4"/>
                <a:gd name="T10" fmla="*/ 24 w 24"/>
                <a:gd name="T11" fmla="*/ 2 h 4"/>
                <a:gd name="T12" fmla="*/ 2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4"/>
                  </a:moveTo>
                  <a:cubicBezTo>
                    <a:pt x="2" y="4"/>
                    <a:pt x="2" y="4"/>
                    <a:pt x="2" y="4"/>
                  </a:cubicBezTo>
                  <a:cubicBezTo>
                    <a:pt x="1" y="4"/>
                    <a:pt x="0" y="3"/>
                    <a:pt x="0" y="2"/>
                  </a:cubicBezTo>
                  <a:cubicBezTo>
                    <a:pt x="0" y="1"/>
                    <a:pt x="1" y="0"/>
                    <a:pt x="2" y="0"/>
                  </a:cubicBezTo>
                  <a:cubicBezTo>
                    <a:pt x="22" y="0"/>
                    <a:pt x="22" y="0"/>
                    <a:pt x="22" y="0"/>
                  </a:cubicBezTo>
                  <a:cubicBezTo>
                    <a:pt x="23" y="0"/>
                    <a:pt x="24" y="1"/>
                    <a:pt x="24" y="2"/>
                  </a:cubicBezTo>
                  <a:cubicBezTo>
                    <a:pt x="24" y="3"/>
                    <a:pt x="23" y="4"/>
                    <a:pt x="2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0" name="Freeform 91">
              <a:extLst>
                <a:ext uri="{FF2B5EF4-FFF2-40B4-BE49-F238E27FC236}">
                  <a16:creationId xmlns="" xmlns:a16="http://schemas.microsoft.com/office/drawing/2014/main" id="{FA15DD4D-22C4-431C-BFBA-4D67AD30376B}"/>
                </a:ext>
              </a:extLst>
            </p:cNvPr>
            <p:cNvSpPr>
              <a:spLocks noEditPoints="1"/>
            </p:cNvSpPr>
            <p:nvPr/>
          </p:nvSpPr>
          <p:spPr bwMode="auto">
            <a:xfrm>
              <a:off x="8747125" y="5676900"/>
              <a:ext cx="92075" cy="122237"/>
            </a:xfrm>
            <a:custGeom>
              <a:avLst/>
              <a:gdLst>
                <a:gd name="T0" fmla="*/ 22 w 24"/>
                <a:gd name="T1" fmla="*/ 32 h 32"/>
                <a:gd name="T2" fmla="*/ 2 w 24"/>
                <a:gd name="T3" fmla="*/ 32 h 32"/>
                <a:gd name="T4" fmla="*/ 0 w 24"/>
                <a:gd name="T5" fmla="*/ 30 h 32"/>
                <a:gd name="T6" fmla="*/ 0 w 24"/>
                <a:gd name="T7" fmla="*/ 12 h 32"/>
                <a:gd name="T8" fmla="*/ 12 w 24"/>
                <a:gd name="T9" fmla="*/ 0 h 32"/>
                <a:gd name="T10" fmla="*/ 24 w 24"/>
                <a:gd name="T11" fmla="*/ 12 h 32"/>
                <a:gd name="T12" fmla="*/ 24 w 24"/>
                <a:gd name="T13" fmla="*/ 30 h 32"/>
                <a:gd name="T14" fmla="*/ 22 w 24"/>
                <a:gd name="T15" fmla="*/ 32 h 32"/>
                <a:gd name="T16" fmla="*/ 4 w 24"/>
                <a:gd name="T17" fmla="*/ 28 h 32"/>
                <a:gd name="T18" fmla="*/ 20 w 24"/>
                <a:gd name="T19" fmla="*/ 28 h 32"/>
                <a:gd name="T20" fmla="*/ 20 w 24"/>
                <a:gd name="T21" fmla="*/ 12 h 32"/>
                <a:gd name="T22" fmla="*/ 12 w 24"/>
                <a:gd name="T23" fmla="*/ 4 h 32"/>
                <a:gd name="T24" fmla="*/ 4 w 24"/>
                <a:gd name="T25" fmla="*/ 12 h 32"/>
                <a:gd name="T26" fmla="*/ 4 w 24"/>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22" y="32"/>
                  </a:moveTo>
                  <a:cubicBezTo>
                    <a:pt x="2" y="32"/>
                    <a:pt x="2" y="32"/>
                    <a:pt x="2" y="32"/>
                  </a:cubicBezTo>
                  <a:cubicBezTo>
                    <a:pt x="1" y="32"/>
                    <a:pt x="0" y="31"/>
                    <a:pt x="0" y="30"/>
                  </a:cubicBezTo>
                  <a:cubicBezTo>
                    <a:pt x="0" y="12"/>
                    <a:pt x="0" y="12"/>
                    <a:pt x="0" y="12"/>
                  </a:cubicBezTo>
                  <a:cubicBezTo>
                    <a:pt x="0" y="5"/>
                    <a:pt x="5" y="0"/>
                    <a:pt x="12" y="0"/>
                  </a:cubicBezTo>
                  <a:cubicBezTo>
                    <a:pt x="19" y="0"/>
                    <a:pt x="24" y="5"/>
                    <a:pt x="24" y="12"/>
                  </a:cubicBezTo>
                  <a:cubicBezTo>
                    <a:pt x="24" y="30"/>
                    <a:pt x="24" y="30"/>
                    <a:pt x="24" y="30"/>
                  </a:cubicBezTo>
                  <a:cubicBezTo>
                    <a:pt x="24" y="31"/>
                    <a:pt x="23" y="32"/>
                    <a:pt x="22" y="32"/>
                  </a:cubicBezTo>
                  <a:close/>
                  <a:moveTo>
                    <a:pt x="4" y="28"/>
                  </a:moveTo>
                  <a:cubicBezTo>
                    <a:pt x="20" y="28"/>
                    <a:pt x="20" y="28"/>
                    <a:pt x="20" y="28"/>
                  </a:cubicBezTo>
                  <a:cubicBezTo>
                    <a:pt x="20" y="12"/>
                    <a:pt x="20" y="12"/>
                    <a:pt x="20" y="12"/>
                  </a:cubicBezTo>
                  <a:cubicBezTo>
                    <a:pt x="20" y="8"/>
                    <a:pt x="16" y="4"/>
                    <a:pt x="12" y="4"/>
                  </a:cubicBezTo>
                  <a:cubicBezTo>
                    <a:pt x="8" y="4"/>
                    <a:pt x="4" y="8"/>
                    <a:pt x="4" y="12"/>
                  </a:cubicBez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1" name="Freeform 92">
              <a:extLst>
                <a:ext uri="{FF2B5EF4-FFF2-40B4-BE49-F238E27FC236}">
                  <a16:creationId xmlns="" xmlns:a16="http://schemas.microsoft.com/office/drawing/2014/main" id="{238DA2E8-2C0C-4D6F-AAA3-C299E38CFCC1}"/>
                </a:ext>
              </a:extLst>
            </p:cNvPr>
            <p:cNvSpPr>
              <a:spLocks noEditPoints="1"/>
            </p:cNvSpPr>
            <p:nvPr/>
          </p:nvSpPr>
          <p:spPr bwMode="auto">
            <a:xfrm>
              <a:off x="8685213" y="5861050"/>
              <a:ext cx="61913" cy="61912"/>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32" name="Freeform 93">
              <a:extLst>
                <a:ext uri="{FF2B5EF4-FFF2-40B4-BE49-F238E27FC236}">
                  <a16:creationId xmlns="" xmlns:a16="http://schemas.microsoft.com/office/drawing/2014/main" id="{FC5DD552-9DF3-422E-8656-3D09DA54D67B}"/>
                </a:ext>
              </a:extLst>
            </p:cNvPr>
            <p:cNvSpPr>
              <a:spLocks noEditPoints="1"/>
            </p:cNvSpPr>
            <p:nvPr/>
          </p:nvSpPr>
          <p:spPr bwMode="auto">
            <a:xfrm>
              <a:off x="8669338" y="5907088"/>
              <a:ext cx="93663" cy="61912"/>
            </a:xfrm>
            <a:custGeom>
              <a:avLst/>
              <a:gdLst>
                <a:gd name="T0" fmla="*/ 22 w 24"/>
                <a:gd name="T1" fmla="*/ 16 h 16"/>
                <a:gd name="T2" fmla="*/ 22 w 24"/>
                <a:gd name="T3" fmla="*/ 16 h 16"/>
                <a:gd name="T4" fmla="*/ 2 w 24"/>
                <a:gd name="T5" fmla="*/ 16 h 16"/>
                <a:gd name="T6" fmla="*/ 0 w 24"/>
                <a:gd name="T7" fmla="*/ 14 h 16"/>
                <a:gd name="T8" fmla="*/ 12 w 24"/>
                <a:gd name="T9" fmla="*/ 0 h 16"/>
                <a:gd name="T10" fmla="*/ 24 w 24"/>
                <a:gd name="T11" fmla="*/ 13 h 16"/>
                <a:gd name="T12" fmla="*/ 24 w 24"/>
                <a:gd name="T13" fmla="*/ 14 h 16"/>
                <a:gd name="T14" fmla="*/ 22 w 24"/>
                <a:gd name="T15" fmla="*/ 16 h 16"/>
                <a:gd name="T16" fmla="*/ 4 w 24"/>
                <a:gd name="T17" fmla="*/ 12 h 16"/>
                <a:gd name="T18" fmla="*/ 20 w 24"/>
                <a:gd name="T19" fmla="*/ 12 h 16"/>
                <a:gd name="T20" fmla="*/ 12 w 24"/>
                <a:gd name="T21" fmla="*/ 4 h 16"/>
                <a:gd name="T22" fmla="*/ 4 w 24"/>
                <a:gd name="T23"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16">
                  <a:moveTo>
                    <a:pt x="22" y="16"/>
                  </a:moveTo>
                  <a:cubicBezTo>
                    <a:pt x="22" y="16"/>
                    <a:pt x="22" y="16"/>
                    <a:pt x="22" y="16"/>
                  </a:cubicBezTo>
                  <a:cubicBezTo>
                    <a:pt x="2" y="16"/>
                    <a:pt x="2" y="16"/>
                    <a:pt x="2" y="16"/>
                  </a:cubicBezTo>
                  <a:cubicBezTo>
                    <a:pt x="1" y="16"/>
                    <a:pt x="0" y="15"/>
                    <a:pt x="0" y="14"/>
                  </a:cubicBezTo>
                  <a:cubicBezTo>
                    <a:pt x="0" y="6"/>
                    <a:pt x="5" y="0"/>
                    <a:pt x="12" y="0"/>
                  </a:cubicBezTo>
                  <a:cubicBezTo>
                    <a:pt x="18" y="0"/>
                    <a:pt x="24" y="6"/>
                    <a:pt x="24" y="13"/>
                  </a:cubicBezTo>
                  <a:cubicBezTo>
                    <a:pt x="24" y="14"/>
                    <a:pt x="24" y="14"/>
                    <a:pt x="24" y="14"/>
                  </a:cubicBezTo>
                  <a:cubicBezTo>
                    <a:pt x="24" y="15"/>
                    <a:pt x="23" y="16"/>
                    <a:pt x="22" y="16"/>
                  </a:cubicBezTo>
                  <a:close/>
                  <a:moveTo>
                    <a:pt x="4" y="12"/>
                  </a:moveTo>
                  <a:cubicBezTo>
                    <a:pt x="20" y="12"/>
                    <a:pt x="20" y="12"/>
                    <a:pt x="20" y="12"/>
                  </a:cubicBezTo>
                  <a:cubicBezTo>
                    <a:pt x="19" y="7"/>
                    <a:pt x="16" y="4"/>
                    <a:pt x="12" y="4"/>
                  </a:cubicBezTo>
                  <a:cubicBezTo>
                    <a:pt x="8" y="4"/>
                    <a:pt x="5" y="7"/>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grpSp>
        <p:nvGrpSpPr>
          <p:cNvPr id="106" name="Group 105">
            <a:extLst>
              <a:ext uri="{FF2B5EF4-FFF2-40B4-BE49-F238E27FC236}">
                <a16:creationId xmlns="" xmlns:a16="http://schemas.microsoft.com/office/drawing/2014/main" id="{0E63391F-8E02-4B23-BA45-D8EC18ABEFB8}"/>
              </a:ext>
            </a:extLst>
          </p:cNvPr>
          <p:cNvGrpSpPr>
            <a:grpSpLocks noChangeAspect="1"/>
          </p:cNvGrpSpPr>
          <p:nvPr/>
        </p:nvGrpSpPr>
        <p:grpSpPr>
          <a:xfrm>
            <a:off x="1468601" y="4808969"/>
            <a:ext cx="439627" cy="435868"/>
            <a:chOff x="3738563" y="4918076"/>
            <a:chExt cx="371475" cy="368299"/>
          </a:xfrm>
          <a:solidFill>
            <a:schemeClr val="accent4"/>
          </a:solidFill>
        </p:grpSpPr>
        <p:sp>
          <p:nvSpPr>
            <p:cNvPr id="118" name="Freeform 97">
              <a:extLst>
                <a:ext uri="{FF2B5EF4-FFF2-40B4-BE49-F238E27FC236}">
                  <a16:creationId xmlns="" xmlns:a16="http://schemas.microsoft.com/office/drawing/2014/main" id="{441878E6-57C9-4B73-9A47-60468793B423}"/>
                </a:ext>
              </a:extLst>
            </p:cNvPr>
            <p:cNvSpPr>
              <a:spLocks/>
            </p:cNvSpPr>
            <p:nvPr/>
          </p:nvSpPr>
          <p:spPr bwMode="auto">
            <a:xfrm>
              <a:off x="3746501" y="4918076"/>
              <a:ext cx="355600" cy="233362"/>
            </a:xfrm>
            <a:custGeom>
              <a:avLst/>
              <a:gdLst>
                <a:gd name="T0" fmla="*/ 14 w 92"/>
                <a:gd name="T1" fmla="*/ 59 h 60"/>
                <a:gd name="T2" fmla="*/ 0 w 92"/>
                <a:gd name="T3" fmla="*/ 50 h 60"/>
                <a:gd name="T4" fmla="*/ 0 w 92"/>
                <a:gd name="T5" fmla="*/ 48 h 60"/>
                <a:gd name="T6" fmla="*/ 2 w 92"/>
                <a:gd name="T7" fmla="*/ 47 h 60"/>
                <a:gd name="T8" fmla="*/ 12 w 92"/>
                <a:gd name="T9" fmla="*/ 29 h 60"/>
                <a:gd name="T10" fmla="*/ 25 w 92"/>
                <a:gd name="T11" fmla="*/ 2 h 60"/>
                <a:gd name="T12" fmla="*/ 46 w 92"/>
                <a:gd name="T13" fmla="*/ 5 h 60"/>
                <a:gd name="T14" fmla="*/ 67 w 92"/>
                <a:gd name="T15" fmla="*/ 2 h 60"/>
                <a:gd name="T16" fmla="*/ 80 w 92"/>
                <a:gd name="T17" fmla="*/ 29 h 60"/>
                <a:gd name="T18" fmla="*/ 90 w 92"/>
                <a:gd name="T19" fmla="*/ 47 h 60"/>
                <a:gd name="T20" fmla="*/ 92 w 92"/>
                <a:gd name="T21" fmla="*/ 48 h 60"/>
                <a:gd name="T22" fmla="*/ 92 w 92"/>
                <a:gd name="T23" fmla="*/ 50 h 60"/>
                <a:gd name="T24" fmla="*/ 75 w 92"/>
                <a:gd name="T25" fmla="*/ 59 h 60"/>
                <a:gd name="T26" fmla="*/ 64 w 92"/>
                <a:gd name="T27" fmla="*/ 47 h 60"/>
                <a:gd name="T28" fmla="*/ 66 w 92"/>
                <a:gd name="T29" fmla="*/ 45 h 60"/>
                <a:gd name="T30" fmla="*/ 68 w 92"/>
                <a:gd name="T31" fmla="*/ 47 h 60"/>
                <a:gd name="T32" fmla="*/ 76 w 92"/>
                <a:gd name="T33" fmla="*/ 55 h 60"/>
                <a:gd name="T34" fmla="*/ 87 w 92"/>
                <a:gd name="T35" fmla="*/ 50 h 60"/>
                <a:gd name="T36" fmla="*/ 77 w 92"/>
                <a:gd name="T37" fmla="*/ 30 h 60"/>
                <a:gd name="T38" fmla="*/ 65 w 92"/>
                <a:gd name="T39" fmla="*/ 6 h 60"/>
                <a:gd name="T40" fmla="*/ 47 w 92"/>
                <a:gd name="T41" fmla="*/ 9 h 60"/>
                <a:gd name="T42" fmla="*/ 45 w 92"/>
                <a:gd name="T43" fmla="*/ 9 h 60"/>
                <a:gd name="T44" fmla="*/ 27 w 92"/>
                <a:gd name="T45" fmla="*/ 6 h 60"/>
                <a:gd name="T46" fmla="*/ 15 w 92"/>
                <a:gd name="T47" fmla="*/ 30 h 60"/>
                <a:gd name="T48" fmla="*/ 5 w 92"/>
                <a:gd name="T49" fmla="*/ 50 h 60"/>
                <a:gd name="T50" fmla="*/ 16 w 92"/>
                <a:gd name="T51" fmla="*/ 55 h 60"/>
                <a:gd name="T52" fmla="*/ 24 w 92"/>
                <a:gd name="T53" fmla="*/ 47 h 60"/>
                <a:gd name="T54" fmla="*/ 26 w 92"/>
                <a:gd name="T55" fmla="*/ 45 h 60"/>
                <a:gd name="T56" fmla="*/ 28 w 92"/>
                <a:gd name="T57" fmla="*/ 47 h 60"/>
                <a:gd name="T58" fmla="*/ 17 w 92"/>
                <a:gd name="T59" fmla="*/ 59 h 60"/>
                <a:gd name="T60" fmla="*/ 14 w 92"/>
                <a:gd name="T61"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60">
                  <a:moveTo>
                    <a:pt x="14" y="59"/>
                  </a:moveTo>
                  <a:cubicBezTo>
                    <a:pt x="9" y="59"/>
                    <a:pt x="3" y="57"/>
                    <a:pt x="0" y="50"/>
                  </a:cubicBezTo>
                  <a:cubicBezTo>
                    <a:pt x="0" y="49"/>
                    <a:pt x="0" y="48"/>
                    <a:pt x="0" y="48"/>
                  </a:cubicBezTo>
                  <a:cubicBezTo>
                    <a:pt x="1" y="47"/>
                    <a:pt x="1" y="47"/>
                    <a:pt x="2" y="47"/>
                  </a:cubicBezTo>
                  <a:cubicBezTo>
                    <a:pt x="7" y="47"/>
                    <a:pt x="9" y="38"/>
                    <a:pt x="12" y="29"/>
                  </a:cubicBezTo>
                  <a:cubicBezTo>
                    <a:pt x="14" y="18"/>
                    <a:pt x="17" y="7"/>
                    <a:pt x="25" y="2"/>
                  </a:cubicBezTo>
                  <a:cubicBezTo>
                    <a:pt x="31" y="0"/>
                    <a:pt x="38" y="1"/>
                    <a:pt x="46" y="5"/>
                  </a:cubicBezTo>
                  <a:cubicBezTo>
                    <a:pt x="54" y="1"/>
                    <a:pt x="61" y="0"/>
                    <a:pt x="67" y="2"/>
                  </a:cubicBezTo>
                  <a:cubicBezTo>
                    <a:pt x="75" y="7"/>
                    <a:pt x="78" y="18"/>
                    <a:pt x="80" y="29"/>
                  </a:cubicBezTo>
                  <a:cubicBezTo>
                    <a:pt x="83" y="38"/>
                    <a:pt x="85" y="47"/>
                    <a:pt x="90" y="47"/>
                  </a:cubicBezTo>
                  <a:cubicBezTo>
                    <a:pt x="91" y="47"/>
                    <a:pt x="91" y="47"/>
                    <a:pt x="92" y="48"/>
                  </a:cubicBezTo>
                  <a:cubicBezTo>
                    <a:pt x="92" y="48"/>
                    <a:pt x="92" y="49"/>
                    <a:pt x="92" y="50"/>
                  </a:cubicBezTo>
                  <a:cubicBezTo>
                    <a:pt x="88" y="58"/>
                    <a:pt x="80" y="60"/>
                    <a:pt x="75" y="59"/>
                  </a:cubicBezTo>
                  <a:cubicBezTo>
                    <a:pt x="68" y="58"/>
                    <a:pt x="64" y="53"/>
                    <a:pt x="64" y="47"/>
                  </a:cubicBezTo>
                  <a:cubicBezTo>
                    <a:pt x="64" y="46"/>
                    <a:pt x="64" y="45"/>
                    <a:pt x="66" y="45"/>
                  </a:cubicBezTo>
                  <a:cubicBezTo>
                    <a:pt x="67" y="45"/>
                    <a:pt x="68" y="46"/>
                    <a:pt x="68" y="47"/>
                  </a:cubicBezTo>
                  <a:cubicBezTo>
                    <a:pt x="68" y="51"/>
                    <a:pt x="72" y="54"/>
                    <a:pt x="76" y="55"/>
                  </a:cubicBezTo>
                  <a:cubicBezTo>
                    <a:pt x="78" y="55"/>
                    <a:pt x="83" y="56"/>
                    <a:pt x="87" y="50"/>
                  </a:cubicBezTo>
                  <a:cubicBezTo>
                    <a:pt x="81" y="48"/>
                    <a:pt x="79" y="39"/>
                    <a:pt x="77" y="30"/>
                  </a:cubicBezTo>
                  <a:cubicBezTo>
                    <a:pt x="74" y="20"/>
                    <a:pt x="72" y="9"/>
                    <a:pt x="65" y="6"/>
                  </a:cubicBezTo>
                  <a:cubicBezTo>
                    <a:pt x="61" y="4"/>
                    <a:pt x="55" y="5"/>
                    <a:pt x="47" y="9"/>
                  </a:cubicBezTo>
                  <a:cubicBezTo>
                    <a:pt x="46" y="9"/>
                    <a:pt x="46" y="9"/>
                    <a:pt x="45" y="9"/>
                  </a:cubicBezTo>
                  <a:cubicBezTo>
                    <a:pt x="37" y="5"/>
                    <a:pt x="31" y="4"/>
                    <a:pt x="27" y="6"/>
                  </a:cubicBezTo>
                  <a:cubicBezTo>
                    <a:pt x="20" y="9"/>
                    <a:pt x="18" y="20"/>
                    <a:pt x="15" y="30"/>
                  </a:cubicBezTo>
                  <a:cubicBezTo>
                    <a:pt x="13" y="39"/>
                    <a:pt x="11" y="48"/>
                    <a:pt x="5" y="50"/>
                  </a:cubicBezTo>
                  <a:cubicBezTo>
                    <a:pt x="9" y="56"/>
                    <a:pt x="14" y="55"/>
                    <a:pt x="16" y="55"/>
                  </a:cubicBezTo>
                  <a:cubicBezTo>
                    <a:pt x="20" y="54"/>
                    <a:pt x="24" y="51"/>
                    <a:pt x="24" y="47"/>
                  </a:cubicBezTo>
                  <a:cubicBezTo>
                    <a:pt x="24" y="46"/>
                    <a:pt x="25" y="45"/>
                    <a:pt x="26" y="45"/>
                  </a:cubicBezTo>
                  <a:cubicBezTo>
                    <a:pt x="28" y="45"/>
                    <a:pt x="28" y="46"/>
                    <a:pt x="28" y="47"/>
                  </a:cubicBezTo>
                  <a:cubicBezTo>
                    <a:pt x="28" y="53"/>
                    <a:pt x="24" y="58"/>
                    <a:pt x="17" y="59"/>
                  </a:cubicBezTo>
                  <a:cubicBezTo>
                    <a:pt x="16" y="59"/>
                    <a:pt x="15" y="59"/>
                    <a:pt x="1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19" name="Freeform 98">
              <a:extLst>
                <a:ext uri="{FF2B5EF4-FFF2-40B4-BE49-F238E27FC236}">
                  <a16:creationId xmlns="" xmlns:a16="http://schemas.microsoft.com/office/drawing/2014/main" id="{E654FE98-D435-4514-BFBA-DB671C57600D}"/>
                </a:ext>
              </a:extLst>
            </p:cNvPr>
            <p:cNvSpPr>
              <a:spLocks noEditPoints="1"/>
            </p:cNvSpPr>
            <p:nvPr/>
          </p:nvSpPr>
          <p:spPr bwMode="auto">
            <a:xfrm>
              <a:off x="3824288" y="4976813"/>
              <a:ext cx="204788" cy="201612"/>
            </a:xfrm>
            <a:custGeom>
              <a:avLst/>
              <a:gdLst>
                <a:gd name="T0" fmla="*/ 26 w 53"/>
                <a:gd name="T1" fmla="*/ 52 h 52"/>
                <a:gd name="T2" fmla="*/ 25 w 53"/>
                <a:gd name="T3" fmla="*/ 52 h 52"/>
                <a:gd name="T4" fmla="*/ 4 w 53"/>
                <a:gd name="T5" fmla="*/ 32 h 52"/>
                <a:gd name="T6" fmla="*/ 0 w 53"/>
                <a:gd name="T7" fmla="*/ 24 h 52"/>
                <a:gd name="T8" fmla="*/ 1 w 53"/>
                <a:gd name="T9" fmla="*/ 19 h 52"/>
                <a:gd name="T10" fmla="*/ 4 w 53"/>
                <a:gd name="T11" fmla="*/ 16 h 52"/>
                <a:gd name="T12" fmla="*/ 6 w 53"/>
                <a:gd name="T13" fmla="*/ 9 h 52"/>
                <a:gd name="T14" fmla="*/ 8 w 53"/>
                <a:gd name="T15" fmla="*/ 8 h 52"/>
                <a:gd name="T16" fmla="*/ 23 w 53"/>
                <a:gd name="T17" fmla="*/ 2 h 52"/>
                <a:gd name="T18" fmla="*/ 25 w 53"/>
                <a:gd name="T19" fmla="*/ 1 h 52"/>
                <a:gd name="T20" fmla="*/ 27 w 53"/>
                <a:gd name="T21" fmla="*/ 1 h 52"/>
                <a:gd name="T22" fmla="*/ 29 w 53"/>
                <a:gd name="T23" fmla="*/ 2 h 52"/>
                <a:gd name="T24" fmla="*/ 44 w 53"/>
                <a:gd name="T25" fmla="*/ 8 h 52"/>
                <a:gd name="T26" fmla="*/ 46 w 53"/>
                <a:gd name="T27" fmla="*/ 9 h 52"/>
                <a:gd name="T28" fmla="*/ 48 w 53"/>
                <a:gd name="T29" fmla="*/ 16 h 52"/>
                <a:gd name="T30" fmla="*/ 53 w 53"/>
                <a:gd name="T31" fmla="*/ 24 h 52"/>
                <a:gd name="T32" fmla="*/ 48 w 53"/>
                <a:gd name="T33" fmla="*/ 32 h 52"/>
                <a:gd name="T34" fmla="*/ 27 w 53"/>
                <a:gd name="T35" fmla="*/ 52 h 52"/>
                <a:gd name="T36" fmla="*/ 26 w 53"/>
                <a:gd name="T37" fmla="*/ 52 h 52"/>
                <a:gd name="T38" fmla="*/ 10 w 53"/>
                <a:gd name="T39" fmla="*/ 12 h 52"/>
                <a:gd name="T40" fmla="*/ 8 w 53"/>
                <a:gd name="T41" fmla="*/ 18 h 52"/>
                <a:gd name="T42" fmla="*/ 6 w 53"/>
                <a:gd name="T43" fmla="*/ 20 h 52"/>
                <a:gd name="T44" fmla="*/ 4 w 53"/>
                <a:gd name="T45" fmla="*/ 24 h 52"/>
                <a:gd name="T46" fmla="*/ 6 w 53"/>
                <a:gd name="T47" fmla="*/ 28 h 52"/>
                <a:gd name="T48" fmla="*/ 8 w 53"/>
                <a:gd name="T49" fmla="*/ 30 h 52"/>
                <a:gd name="T50" fmla="*/ 26 w 53"/>
                <a:gd name="T51" fmla="*/ 48 h 52"/>
                <a:gd name="T52" fmla="*/ 44 w 53"/>
                <a:gd name="T53" fmla="*/ 30 h 52"/>
                <a:gd name="T54" fmla="*/ 46 w 53"/>
                <a:gd name="T55" fmla="*/ 28 h 52"/>
                <a:gd name="T56" fmla="*/ 49 w 53"/>
                <a:gd name="T57" fmla="*/ 24 h 52"/>
                <a:gd name="T58" fmla="*/ 46 w 53"/>
                <a:gd name="T59" fmla="*/ 20 h 52"/>
                <a:gd name="T60" fmla="*/ 44 w 53"/>
                <a:gd name="T61" fmla="*/ 18 h 52"/>
                <a:gd name="T62" fmla="*/ 42 w 53"/>
                <a:gd name="T63" fmla="*/ 12 h 52"/>
                <a:gd name="T64" fmla="*/ 26 w 53"/>
                <a:gd name="T65" fmla="*/ 6 h 52"/>
                <a:gd name="T66" fmla="*/ 10 w 53"/>
                <a:gd name="T67"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2">
                  <a:moveTo>
                    <a:pt x="26" y="52"/>
                  </a:moveTo>
                  <a:cubicBezTo>
                    <a:pt x="26" y="52"/>
                    <a:pt x="26" y="52"/>
                    <a:pt x="25" y="52"/>
                  </a:cubicBezTo>
                  <a:cubicBezTo>
                    <a:pt x="17" y="49"/>
                    <a:pt x="7" y="42"/>
                    <a:pt x="4" y="32"/>
                  </a:cubicBezTo>
                  <a:cubicBezTo>
                    <a:pt x="1" y="31"/>
                    <a:pt x="0" y="28"/>
                    <a:pt x="0" y="24"/>
                  </a:cubicBezTo>
                  <a:cubicBezTo>
                    <a:pt x="0" y="22"/>
                    <a:pt x="0" y="20"/>
                    <a:pt x="1" y="19"/>
                  </a:cubicBezTo>
                  <a:cubicBezTo>
                    <a:pt x="2" y="17"/>
                    <a:pt x="3" y="17"/>
                    <a:pt x="4" y="16"/>
                  </a:cubicBezTo>
                  <a:cubicBezTo>
                    <a:pt x="6" y="9"/>
                    <a:pt x="6" y="9"/>
                    <a:pt x="6" y="9"/>
                  </a:cubicBezTo>
                  <a:cubicBezTo>
                    <a:pt x="6" y="9"/>
                    <a:pt x="7" y="8"/>
                    <a:pt x="8" y="8"/>
                  </a:cubicBezTo>
                  <a:cubicBezTo>
                    <a:pt x="20" y="8"/>
                    <a:pt x="22" y="5"/>
                    <a:pt x="23" y="2"/>
                  </a:cubicBezTo>
                  <a:cubicBezTo>
                    <a:pt x="24" y="2"/>
                    <a:pt x="24" y="1"/>
                    <a:pt x="25" y="1"/>
                  </a:cubicBezTo>
                  <a:cubicBezTo>
                    <a:pt x="25" y="0"/>
                    <a:pt x="27" y="0"/>
                    <a:pt x="27" y="1"/>
                  </a:cubicBezTo>
                  <a:cubicBezTo>
                    <a:pt x="28" y="1"/>
                    <a:pt x="28" y="2"/>
                    <a:pt x="29" y="2"/>
                  </a:cubicBezTo>
                  <a:cubicBezTo>
                    <a:pt x="30" y="5"/>
                    <a:pt x="32" y="8"/>
                    <a:pt x="44" y="8"/>
                  </a:cubicBezTo>
                  <a:cubicBezTo>
                    <a:pt x="45" y="8"/>
                    <a:pt x="46" y="9"/>
                    <a:pt x="46" y="9"/>
                  </a:cubicBezTo>
                  <a:cubicBezTo>
                    <a:pt x="48" y="16"/>
                    <a:pt x="48" y="16"/>
                    <a:pt x="48" y="16"/>
                  </a:cubicBezTo>
                  <a:cubicBezTo>
                    <a:pt x="51" y="17"/>
                    <a:pt x="53" y="20"/>
                    <a:pt x="53" y="24"/>
                  </a:cubicBezTo>
                  <a:cubicBezTo>
                    <a:pt x="53" y="28"/>
                    <a:pt x="51" y="31"/>
                    <a:pt x="48" y="32"/>
                  </a:cubicBezTo>
                  <a:cubicBezTo>
                    <a:pt x="45" y="42"/>
                    <a:pt x="35" y="49"/>
                    <a:pt x="27" y="52"/>
                  </a:cubicBezTo>
                  <a:cubicBezTo>
                    <a:pt x="26" y="52"/>
                    <a:pt x="26" y="52"/>
                    <a:pt x="26" y="52"/>
                  </a:cubicBezTo>
                  <a:close/>
                  <a:moveTo>
                    <a:pt x="10" y="12"/>
                  </a:moveTo>
                  <a:cubicBezTo>
                    <a:pt x="8" y="18"/>
                    <a:pt x="8" y="18"/>
                    <a:pt x="8" y="18"/>
                  </a:cubicBezTo>
                  <a:cubicBezTo>
                    <a:pt x="8" y="19"/>
                    <a:pt x="7" y="20"/>
                    <a:pt x="6" y="20"/>
                  </a:cubicBezTo>
                  <a:cubicBezTo>
                    <a:pt x="4" y="20"/>
                    <a:pt x="4" y="23"/>
                    <a:pt x="4" y="24"/>
                  </a:cubicBezTo>
                  <a:cubicBezTo>
                    <a:pt x="4" y="25"/>
                    <a:pt x="4" y="28"/>
                    <a:pt x="6" y="28"/>
                  </a:cubicBezTo>
                  <a:cubicBezTo>
                    <a:pt x="7" y="28"/>
                    <a:pt x="8" y="29"/>
                    <a:pt x="8" y="30"/>
                  </a:cubicBezTo>
                  <a:cubicBezTo>
                    <a:pt x="10" y="41"/>
                    <a:pt x="22" y="46"/>
                    <a:pt x="26" y="48"/>
                  </a:cubicBezTo>
                  <a:cubicBezTo>
                    <a:pt x="30" y="46"/>
                    <a:pt x="42" y="41"/>
                    <a:pt x="44" y="30"/>
                  </a:cubicBezTo>
                  <a:cubicBezTo>
                    <a:pt x="44" y="29"/>
                    <a:pt x="45" y="28"/>
                    <a:pt x="46" y="28"/>
                  </a:cubicBezTo>
                  <a:cubicBezTo>
                    <a:pt x="48" y="28"/>
                    <a:pt x="49" y="25"/>
                    <a:pt x="49" y="24"/>
                  </a:cubicBezTo>
                  <a:cubicBezTo>
                    <a:pt x="49" y="23"/>
                    <a:pt x="48" y="20"/>
                    <a:pt x="46" y="20"/>
                  </a:cubicBezTo>
                  <a:cubicBezTo>
                    <a:pt x="45" y="20"/>
                    <a:pt x="44" y="19"/>
                    <a:pt x="44" y="18"/>
                  </a:cubicBezTo>
                  <a:cubicBezTo>
                    <a:pt x="42" y="12"/>
                    <a:pt x="42" y="12"/>
                    <a:pt x="42" y="12"/>
                  </a:cubicBezTo>
                  <a:cubicBezTo>
                    <a:pt x="32" y="12"/>
                    <a:pt x="28" y="9"/>
                    <a:pt x="26" y="6"/>
                  </a:cubicBezTo>
                  <a:cubicBezTo>
                    <a:pt x="24" y="9"/>
                    <a:pt x="20" y="12"/>
                    <a:pt x="1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0" name="Freeform 99">
              <a:extLst>
                <a:ext uri="{FF2B5EF4-FFF2-40B4-BE49-F238E27FC236}">
                  <a16:creationId xmlns="" xmlns:a16="http://schemas.microsoft.com/office/drawing/2014/main" id="{72F00D1F-9148-48BA-AF15-70AA0D8B6FE7}"/>
                </a:ext>
              </a:extLst>
            </p:cNvPr>
            <p:cNvSpPr>
              <a:spLocks/>
            </p:cNvSpPr>
            <p:nvPr/>
          </p:nvSpPr>
          <p:spPr bwMode="auto">
            <a:xfrm>
              <a:off x="3738563" y="5143500"/>
              <a:ext cx="371475" cy="142875"/>
            </a:xfrm>
            <a:custGeom>
              <a:avLst/>
              <a:gdLst>
                <a:gd name="T0" fmla="*/ 94 w 96"/>
                <a:gd name="T1" fmla="*/ 37 h 37"/>
                <a:gd name="T2" fmla="*/ 2 w 96"/>
                <a:gd name="T3" fmla="*/ 37 h 37"/>
                <a:gd name="T4" fmla="*/ 0 w 96"/>
                <a:gd name="T5" fmla="*/ 35 h 37"/>
                <a:gd name="T6" fmla="*/ 0 w 96"/>
                <a:gd name="T7" fmla="*/ 29 h 37"/>
                <a:gd name="T8" fmla="*/ 29 w 96"/>
                <a:gd name="T9" fmla="*/ 4 h 37"/>
                <a:gd name="T10" fmla="*/ 37 w 96"/>
                <a:gd name="T11" fmla="*/ 0 h 37"/>
                <a:gd name="T12" fmla="*/ 40 w 96"/>
                <a:gd name="T13" fmla="*/ 1 h 37"/>
                <a:gd name="T14" fmla="*/ 39 w 96"/>
                <a:gd name="T15" fmla="*/ 4 h 37"/>
                <a:gd name="T16" fmla="*/ 31 w 96"/>
                <a:gd name="T17" fmla="*/ 7 h 37"/>
                <a:gd name="T18" fmla="*/ 4 w 96"/>
                <a:gd name="T19" fmla="*/ 29 h 37"/>
                <a:gd name="T20" fmla="*/ 4 w 96"/>
                <a:gd name="T21" fmla="*/ 33 h 37"/>
                <a:gd name="T22" fmla="*/ 92 w 96"/>
                <a:gd name="T23" fmla="*/ 33 h 37"/>
                <a:gd name="T24" fmla="*/ 92 w 96"/>
                <a:gd name="T25" fmla="*/ 29 h 37"/>
                <a:gd name="T26" fmla="*/ 65 w 96"/>
                <a:gd name="T27" fmla="*/ 7 h 37"/>
                <a:gd name="T28" fmla="*/ 57 w 96"/>
                <a:gd name="T29" fmla="*/ 4 h 37"/>
                <a:gd name="T30" fmla="*/ 56 w 96"/>
                <a:gd name="T31" fmla="*/ 1 h 37"/>
                <a:gd name="T32" fmla="*/ 59 w 96"/>
                <a:gd name="T33" fmla="*/ 0 h 37"/>
                <a:gd name="T34" fmla="*/ 67 w 96"/>
                <a:gd name="T35" fmla="*/ 4 h 37"/>
                <a:gd name="T36" fmla="*/ 96 w 96"/>
                <a:gd name="T37" fmla="*/ 29 h 37"/>
                <a:gd name="T38" fmla="*/ 96 w 96"/>
                <a:gd name="T39" fmla="*/ 35 h 37"/>
                <a:gd name="T40" fmla="*/ 94 w 96"/>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37">
                  <a:moveTo>
                    <a:pt x="94" y="37"/>
                  </a:moveTo>
                  <a:cubicBezTo>
                    <a:pt x="2" y="37"/>
                    <a:pt x="2" y="37"/>
                    <a:pt x="2" y="37"/>
                  </a:cubicBezTo>
                  <a:cubicBezTo>
                    <a:pt x="1" y="37"/>
                    <a:pt x="0" y="36"/>
                    <a:pt x="0" y="35"/>
                  </a:cubicBezTo>
                  <a:cubicBezTo>
                    <a:pt x="0" y="29"/>
                    <a:pt x="0" y="29"/>
                    <a:pt x="0" y="29"/>
                  </a:cubicBezTo>
                  <a:cubicBezTo>
                    <a:pt x="0" y="16"/>
                    <a:pt x="14" y="10"/>
                    <a:pt x="29" y="4"/>
                  </a:cubicBezTo>
                  <a:cubicBezTo>
                    <a:pt x="32" y="3"/>
                    <a:pt x="35" y="1"/>
                    <a:pt x="37" y="0"/>
                  </a:cubicBezTo>
                  <a:cubicBezTo>
                    <a:pt x="38" y="0"/>
                    <a:pt x="39" y="0"/>
                    <a:pt x="40" y="1"/>
                  </a:cubicBezTo>
                  <a:cubicBezTo>
                    <a:pt x="40" y="2"/>
                    <a:pt x="40" y="3"/>
                    <a:pt x="39" y="4"/>
                  </a:cubicBezTo>
                  <a:cubicBezTo>
                    <a:pt x="36" y="5"/>
                    <a:pt x="33" y="6"/>
                    <a:pt x="31" y="7"/>
                  </a:cubicBezTo>
                  <a:cubicBezTo>
                    <a:pt x="16" y="13"/>
                    <a:pt x="4" y="18"/>
                    <a:pt x="4" y="29"/>
                  </a:cubicBezTo>
                  <a:cubicBezTo>
                    <a:pt x="4" y="33"/>
                    <a:pt x="4" y="33"/>
                    <a:pt x="4" y="33"/>
                  </a:cubicBezTo>
                  <a:cubicBezTo>
                    <a:pt x="92" y="33"/>
                    <a:pt x="92" y="33"/>
                    <a:pt x="92" y="33"/>
                  </a:cubicBezTo>
                  <a:cubicBezTo>
                    <a:pt x="92" y="29"/>
                    <a:pt x="92" y="29"/>
                    <a:pt x="92" y="29"/>
                  </a:cubicBezTo>
                  <a:cubicBezTo>
                    <a:pt x="92" y="18"/>
                    <a:pt x="80" y="13"/>
                    <a:pt x="65" y="7"/>
                  </a:cubicBezTo>
                  <a:cubicBezTo>
                    <a:pt x="63" y="6"/>
                    <a:pt x="60" y="5"/>
                    <a:pt x="57" y="4"/>
                  </a:cubicBezTo>
                  <a:cubicBezTo>
                    <a:pt x="56" y="3"/>
                    <a:pt x="56" y="2"/>
                    <a:pt x="56" y="1"/>
                  </a:cubicBezTo>
                  <a:cubicBezTo>
                    <a:pt x="57" y="0"/>
                    <a:pt x="58" y="0"/>
                    <a:pt x="59" y="0"/>
                  </a:cubicBezTo>
                  <a:cubicBezTo>
                    <a:pt x="61" y="1"/>
                    <a:pt x="64" y="3"/>
                    <a:pt x="67" y="4"/>
                  </a:cubicBezTo>
                  <a:cubicBezTo>
                    <a:pt x="82" y="10"/>
                    <a:pt x="96" y="16"/>
                    <a:pt x="96" y="29"/>
                  </a:cubicBezTo>
                  <a:cubicBezTo>
                    <a:pt x="96" y="35"/>
                    <a:pt x="96" y="35"/>
                    <a:pt x="96" y="35"/>
                  </a:cubicBezTo>
                  <a:cubicBezTo>
                    <a:pt x="96" y="36"/>
                    <a:pt x="95" y="37"/>
                    <a:pt x="9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1" name="Freeform 100">
              <a:extLst>
                <a:ext uri="{FF2B5EF4-FFF2-40B4-BE49-F238E27FC236}">
                  <a16:creationId xmlns="" xmlns:a16="http://schemas.microsoft.com/office/drawing/2014/main" id="{FA1852CC-F992-4A13-A73D-EEAC1ACCEEFA}"/>
                </a:ext>
              </a:extLst>
            </p:cNvPr>
            <p:cNvSpPr>
              <a:spLocks/>
            </p:cNvSpPr>
            <p:nvPr/>
          </p:nvSpPr>
          <p:spPr bwMode="auto">
            <a:xfrm>
              <a:off x="3816351" y="5170488"/>
              <a:ext cx="115888" cy="115887"/>
            </a:xfrm>
            <a:custGeom>
              <a:avLst/>
              <a:gdLst>
                <a:gd name="T0" fmla="*/ 28 w 30"/>
                <a:gd name="T1" fmla="*/ 30 h 30"/>
                <a:gd name="T2" fmla="*/ 26 w 30"/>
                <a:gd name="T3" fmla="*/ 28 h 30"/>
                <a:gd name="T4" fmla="*/ 14 w 30"/>
                <a:gd name="T5" fmla="*/ 17 h 30"/>
                <a:gd name="T6" fmla="*/ 0 w 30"/>
                <a:gd name="T7" fmla="*/ 2 h 30"/>
                <a:gd name="T8" fmla="*/ 2 w 30"/>
                <a:gd name="T9" fmla="*/ 0 h 30"/>
                <a:gd name="T10" fmla="*/ 4 w 30"/>
                <a:gd name="T11" fmla="*/ 2 h 30"/>
                <a:gd name="T12" fmla="*/ 16 w 30"/>
                <a:gd name="T13" fmla="*/ 13 h 30"/>
                <a:gd name="T14" fmla="*/ 30 w 30"/>
                <a:gd name="T15" fmla="*/ 28 h 30"/>
                <a:gd name="T16" fmla="*/ 28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8" y="30"/>
                  </a:moveTo>
                  <a:cubicBezTo>
                    <a:pt x="27" y="30"/>
                    <a:pt x="26" y="29"/>
                    <a:pt x="26" y="28"/>
                  </a:cubicBezTo>
                  <a:cubicBezTo>
                    <a:pt x="26" y="23"/>
                    <a:pt x="20" y="20"/>
                    <a:pt x="14" y="17"/>
                  </a:cubicBezTo>
                  <a:cubicBezTo>
                    <a:pt x="7" y="13"/>
                    <a:pt x="0" y="9"/>
                    <a:pt x="0" y="2"/>
                  </a:cubicBezTo>
                  <a:cubicBezTo>
                    <a:pt x="0" y="1"/>
                    <a:pt x="1" y="0"/>
                    <a:pt x="2" y="0"/>
                  </a:cubicBezTo>
                  <a:cubicBezTo>
                    <a:pt x="3" y="0"/>
                    <a:pt x="4" y="1"/>
                    <a:pt x="4" y="2"/>
                  </a:cubicBezTo>
                  <a:cubicBezTo>
                    <a:pt x="4" y="7"/>
                    <a:pt x="10" y="10"/>
                    <a:pt x="16" y="13"/>
                  </a:cubicBezTo>
                  <a:cubicBezTo>
                    <a:pt x="23" y="17"/>
                    <a:pt x="30" y="21"/>
                    <a:pt x="30" y="28"/>
                  </a:cubicBezTo>
                  <a:cubicBezTo>
                    <a:pt x="30" y="29"/>
                    <a:pt x="29" y="30"/>
                    <a:pt x="2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2" name="Freeform 101">
              <a:extLst>
                <a:ext uri="{FF2B5EF4-FFF2-40B4-BE49-F238E27FC236}">
                  <a16:creationId xmlns="" xmlns:a16="http://schemas.microsoft.com/office/drawing/2014/main" id="{43F489DF-CE10-4668-9913-A7E30E6D156C}"/>
                </a:ext>
              </a:extLst>
            </p:cNvPr>
            <p:cNvSpPr>
              <a:spLocks/>
            </p:cNvSpPr>
            <p:nvPr/>
          </p:nvSpPr>
          <p:spPr bwMode="auto">
            <a:xfrm>
              <a:off x="3916363" y="5170488"/>
              <a:ext cx="115888" cy="115887"/>
            </a:xfrm>
            <a:custGeom>
              <a:avLst/>
              <a:gdLst>
                <a:gd name="T0" fmla="*/ 2 w 30"/>
                <a:gd name="T1" fmla="*/ 30 h 30"/>
                <a:gd name="T2" fmla="*/ 0 w 30"/>
                <a:gd name="T3" fmla="*/ 28 h 30"/>
                <a:gd name="T4" fmla="*/ 14 w 30"/>
                <a:gd name="T5" fmla="*/ 13 h 30"/>
                <a:gd name="T6" fmla="*/ 26 w 30"/>
                <a:gd name="T7" fmla="*/ 2 h 30"/>
                <a:gd name="T8" fmla="*/ 28 w 30"/>
                <a:gd name="T9" fmla="*/ 0 h 30"/>
                <a:gd name="T10" fmla="*/ 30 w 30"/>
                <a:gd name="T11" fmla="*/ 2 h 30"/>
                <a:gd name="T12" fmla="*/ 16 w 30"/>
                <a:gd name="T13" fmla="*/ 17 h 30"/>
                <a:gd name="T14" fmla="*/ 4 w 30"/>
                <a:gd name="T15" fmla="*/ 28 h 30"/>
                <a:gd name="T16" fmla="*/ 2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 y="30"/>
                  </a:moveTo>
                  <a:cubicBezTo>
                    <a:pt x="1" y="30"/>
                    <a:pt x="0" y="29"/>
                    <a:pt x="0" y="28"/>
                  </a:cubicBezTo>
                  <a:cubicBezTo>
                    <a:pt x="0" y="21"/>
                    <a:pt x="7" y="17"/>
                    <a:pt x="14" y="13"/>
                  </a:cubicBezTo>
                  <a:cubicBezTo>
                    <a:pt x="20" y="10"/>
                    <a:pt x="26" y="7"/>
                    <a:pt x="26" y="2"/>
                  </a:cubicBezTo>
                  <a:cubicBezTo>
                    <a:pt x="26" y="1"/>
                    <a:pt x="27" y="0"/>
                    <a:pt x="28" y="0"/>
                  </a:cubicBezTo>
                  <a:cubicBezTo>
                    <a:pt x="29" y="0"/>
                    <a:pt x="30" y="1"/>
                    <a:pt x="30" y="2"/>
                  </a:cubicBezTo>
                  <a:cubicBezTo>
                    <a:pt x="30" y="9"/>
                    <a:pt x="23" y="13"/>
                    <a:pt x="16" y="17"/>
                  </a:cubicBezTo>
                  <a:cubicBezTo>
                    <a:pt x="10" y="20"/>
                    <a:pt x="4" y="23"/>
                    <a:pt x="4" y="28"/>
                  </a:cubicBezTo>
                  <a:cubicBezTo>
                    <a:pt x="4" y="29"/>
                    <a:pt x="3" y="30"/>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3" name="Freeform 102">
              <a:extLst>
                <a:ext uri="{FF2B5EF4-FFF2-40B4-BE49-F238E27FC236}">
                  <a16:creationId xmlns="" xmlns:a16="http://schemas.microsoft.com/office/drawing/2014/main" id="{98A3831E-6718-41F4-BA3A-1DC0DEFAC58F}"/>
                </a:ext>
              </a:extLst>
            </p:cNvPr>
            <p:cNvSpPr>
              <a:spLocks/>
            </p:cNvSpPr>
            <p:nvPr/>
          </p:nvSpPr>
          <p:spPr bwMode="auto">
            <a:xfrm>
              <a:off x="3870326" y="5038725"/>
              <a:ext cx="46038" cy="23812"/>
            </a:xfrm>
            <a:custGeom>
              <a:avLst/>
              <a:gdLst>
                <a:gd name="T0" fmla="*/ 10 w 12"/>
                <a:gd name="T1" fmla="*/ 6 h 6"/>
                <a:gd name="T2" fmla="*/ 8 w 12"/>
                <a:gd name="T3" fmla="*/ 4 h 6"/>
                <a:gd name="T4" fmla="*/ 7 w 12"/>
                <a:gd name="T5" fmla="*/ 4 h 6"/>
                <a:gd name="T6" fmla="*/ 6 w 12"/>
                <a:gd name="T7" fmla="*/ 4 h 6"/>
                <a:gd name="T8" fmla="*/ 5 w 12"/>
                <a:gd name="T9" fmla="*/ 4 h 6"/>
                <a:gd name="T10" fmla="*/ 4 w 12"/>
                <a:gd name="T11" fmla="*/ 4 h 6"/>
                <a:gd name="T12" fmla="*/ 2 w 12"/>
                <a:gd name="T13" fmla="*/ 6 h 6"/>
                <a:gd name="T14" fmla="*/ 0 w 12"/>
                <a:gd name="T15" fmla="*/ 4 h 6"/>
                <a:gd name="T16" fmla="*/ 1 w 12"/>
                <a:gd name="T17" fmla="*/ 1 h 6"/>
                <a:gd name="T18" fmla="*/ 5 w 12"/>
                <a:gd name="T19" fmla="*/ 0 h 6"/>
                <a:gd name="T20" fmla="*/ 6 w 12"/>
                <a:gd name="T21" fmla="*/ 0 h 6"/>
                <a:gd name="T22" fmla="*/ 7 w 12"/>
                <a:gd name="T23" fmla="*/ 0 h 6"/>
                <a:gd name="T24" fmla="*/ 11 w 12"/>
                <a:gd name="T25" fmla="*/ 1 h 6"/>
                <a:gd name="T26" fmla="*/ 12 w 12"/>
                <a:gd name="T27" fmla="*/ 4 h 6"/>
                <a:gd name="T28" fmla="*/ 10 w 12"/>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10" y="6"/>
                  </a:moveTo>
                  <a:cubicBezTo>
                    <a:pt x="9" y="6"/>
                    <a:pt x="8" y="5"/>
                    <a:pt x="8" y="4"/>
                  </a:cubicBezTo>
                  <a:cubicBezTo>
                    <a:pt x="8" y="4"/>
                    <a:pt x="7" y="4"/>
                    <a:pt x="7" y="4"/>
                  </a:cubicBezTo>
                  <a:cubicBezTo>
                    <a:pt x="6" y="4"/>
                    <a:pt x="6" y="4"/>
                    <a:pt x="6" y="4"/>
                  </a:cubicBezTo>
                  <a:cubicBezTo>
                    <a:pt x="5" y="4"/>
                    <a:pt x="5" y="4"/>
                    <a:pt x="5" y="4"/>
                  </a:cubicBezTo>
                  <a:cubicBezTo>
                    <a:pt x="5" y="4"/>
                    <a:pt x="4" y="4"/>
                    <a:pt x="4" y="4"/>
                  </a:cubicBezTo>
                  <a:cubicBezTo>
                    <a:pt x="4" y="5"/>
                    <a:pt x="3" y="6"/>
                    <a:pt x="2" y="6"/>
                  </a:cubicBezTo>
                  <a:cubicBezTo>
                    <a:pt x="1" y="6"/>
                    <a:pt x="0" y="5"/>
                    <a:pt x="0" y="4"/>
                  </a:cubicBezTo>
                  <a:cubicBezTo>
                    <a:pt x="0" y="3"/>
                    <a:pt x="0" y="2"/>
                    <a:pt x="1" y="1"/>
                  </a:cubicBezTo>
                  <a:cubicBezTo>
                    <a:pt x="2" y="0"/>
                    <a:pt x="4" y="0"/>
                    <a:pt x="5" y="0"/>
                  </a:cubicBezTo>
                  <a:cubicBezTo>
                    <a:pt x="6" y="0"/>
                    <a:pt x="6" y="0"/>
                    <a:pt x="6" y="0"/>
                  </a:cubicBezTo>
                  <a:cubicBezTo>
                    <a:pt x="7" y="0"/>
                    <a:pt x="7" y="0"/>
                    <a:pt x="7" y="0"/>
                  </a:cubicBezTo>
                  <a:cubicBezTo>
                    <a:pt x="8" y="0"/>
                    <a:pt x="10" y="0"/>
                    <a:pt x="11" y="1"/>
                  </a:cubicBezTo>
                  <a:cubicBezTo>
                    <a:pt x="12" y="2"/>
                    <a:pt x="12" y="3"/>
                    <a:pt x="12" y="4"/>
                  </a:cubicBezTo>
                  <a:cubicBezTo>
                    <a:pt x="12" y="5"/>
                    <a:pt x="11"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24" name="Freeform 103">
              <a:extLst>
                <a:ext uri="{FF2B5EF4-FFF2-40B4-BE49-F238E27FC236}">
                  <a16:creationId xmlns="" xmlns:a16="http://schemas.microsoft.com/office/drawing/2014/main" id="{31B759BD-200F-4046-A579-DF3625007F03}"/>
                </a:ext>
              </a:extLst>
            </p:cNvPr>
            <p:cNvSpPr>
              <a:spLocks/>
            </p:cNvSpPr>
            <p:nvPr/>
          </p:nvSpPr>
          <p:spPr bwMode="auto">
            <a:xfrm>
              <a:off x="3932238" y="5038725"/>
              <a:ext cx="46038" cy="23812"/>
            </a:xfrm>
            <a:custGeom>
              <a:avLst/>
              <a:gdLst>
                <a:gd name="T0" fmla="*/ 10 w 12"/>
                <a:gd name="T1" fmla="*/ 6 h 6"/>
                <a:gd name="T2" fmla="*/ 8 w 12"/>
                <a:gd name="T3" fmla="*/ 4 h 6"/>
                <a:gd name="T4" fmla="*/ 7 w 12"/>
                <a:gd name="T5" fmla="*/ 4 h 6"/>
                <a:gd name="T6" fmla="*/ 6 w 12"/>
                <a:gd name="T7" fmla="*/ 4 h 6"/>
                <a:gd name="T8" fmla="*/ 5 w 12"/>
                <a:gd name="T9" fmla="*/ 4 h 6"/>
                <a:gd name="T10" fmla="*/ 4 w 12"/>
                <a:gd name="T11" fmla="*/ 4 h 6"/>
                <a:gd name="T12" fmla="*/ 2 w 12"/>
                <a:gd name="T13" fmla="*/ 6 h 6"/>
                <a:gd name="T14" fmla="*/ 0 w 12"/>
                <a:gd name="T15" fmla="*/ 4 h 6"/>
                <a:gd name="T16" fmla="*/ 1 w 12"/>
                <a:gd name="T17" fmla="*/ 1 h 6"/>
                <a:gd name="T18" fmla="*/ 5 w 12"/>
                <a:gd name="T19" fmla="*/ 0 h 6"/>
                <a:gd name="T20" fmla="*/ 6 w 12"/>
                <a:gd name="T21" fmla="*/ 0 h 6"/>
                <a:gd name="T22" fmla="*/ 7 w 12"/>
                <a:gd name="T23" fmla="*/ 0 h 6"/>
                <a:gd name="T24" fmla="*/ 11 w 12"/>
                <a:gd name="T25" fmla="*/ 1 h 6"/>
                <a:gd name="T26" fmla="*/ 12 w 12"/>
                <a:gd name="T27" fmla="*/ 4 h 6"/>
                <a:gd name="T28" fmla="*/ 10 w 12"/>
                <a:gd name="T2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6">
                  <a:moveTo>
                    <a:pt x="10" y="6"/>
                  </a:moveTo>
                  <a:cubicBezTo>
                    <a:pt x="9" y="6"/>
                    <a:pt x="8" y="5"/>
                    <a:pt x="8" y="4"/>
                  </a:cubicBezTo>
                  <a:cubicBezTo>
                    <a:pt x="8" y="4"/>
                    <a:pt x="7" y="4"/>
                    <a:pt x="7" y="4"/>
                  </a:cubicBezTo>
                  <a:cubicBezTo>
                    <a:pt x="6" y="4"/>
                    <a:pt x="6" y="4"/>
                    <a:pt x="6" y="4"/>
                  </a:cubicBezTo>
                  <a:cubicBezTo>
                    <a:pt x="5" y="4"/>
                    <a:pt x="5" y="4"/>
                    <a:pt x="5" y="4"/>
                  </a:cubicBezTo>
                  <a:cubicBezTo>
                    <a:pt x="5" y="4"/>
                    <a:pt x="4" y="4"/>
                    <a:pt x="4" y="4"/>
                  </a:cubicBezTo>
                  <a:cubicBezTo>
                    <a:pt x="4" y="5"/>
                    <a:pt x="3" y="6"/>
                    <a:pt x="2" y="6"/>
                  </a:cubicBezTo>
                  <a:cubicBezTo>
                    <a:pt x="1" y="6"/>
                    <a:pt x="0" y="5"/>
                    <a:pt x="0" y="4"/>
                  </a:cubicBezTo>
                  <a:cubicBezTo>
                    <a:pt x="0" y="3"/>
                    <a:pt x="0" y="2"/>
                    <a:pt x="1" y="1"/>
                  </a:cubicBezTo>
                  <a:cubicBezTo>
                    <a:pt x="2" y="0"/>
                    <a:pt x="4" y="0"/>
                    <a:pt x="5" y="0"/>
                  </a:cubicBezTo>
                  <a:cubicBezTo>
                    <a:pt x="6" y="0"/>
                    <a:pt x="6" y="0"/>
                    <a:pt x="6" y="0"/>
                  </a:cubicBezTo>
                  <a:cubicBezTo>
                    <a:pt x="7" y="0"/>
                    <a:pt x="7" y="0"/>
                    <a:pt x="7" y="0"/>
                  </a:cubicBezTo>
                  <a:cubicBezTo>
                    <a:pt x="8" y="0"/>
                    <a:pt x="10" y="0"/>
                    <a:pt x="11" y="1"/>
                  </a:cubicBezTo>
                  <a:cubicBezTo>
                    <a:pt x="12" y="2"/>
                    <a:pt x="12" y="3"/>
                    <a:pt x="12" y="4"/>
                  </a:cubicBezTo>
                  <a:cubicBezTo>
                    <a:pt x="12" y="5"/>
                    <a:pt x="11"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grpSp>
        <p:nvGrpSpPr>
          <p:cNvPr id="110" name="Group 109">
            <a:extLst>
              <a:ext uri="{FF2B5EF4-FFF2-40B4-BE49-F238E27FC236}">
                <a16:creationId xmlns="" xmlns:a16="http://schemas.microsoft.com/office/drawing/2014/main" id="{DCF11443-85C6-46CE-90F3-56A14DB9BCDA}"/>
              </a:ext>
            </a:extLst>
          </p:cNvPr>
          <p:cNvGrpSpPr>
            <a:grpSpLocks noChangeAspect="1"/>
          </p:cNvGrpSpPr>
          <p:nvPr/>
        </p:nvGrpSpPr>
        <p:grpSpPr>
          <a:xfrm>
            <a:off x="2141063" y="3089355"/>
            <a:ext cx="1057085" cy="1061543"/>
            <a:chOff x="1165229" y="4221163"/>
            <a:chExt cx="369885" cy="371441"/>
          </a:xfrm>
          <a:solidFill>
            <a:schemeClr val="accent3"/>
          </a:solidFill>
        </p:grpSpPr>
        <p:sp>
          <p:nvSpPr>
            <p:cNvPr id="112" name="Freeform 10">
              <a:extLst>
                <a:ext uri="{FF2B5EF4-FFF2-40B4-BE49-F238E27FC236}">
                  <a16:creationId xmlns="" xmlns:a16="http://schemas.microsoft.com/office/drawing/2014/main" id="{4FB040BF-0E3D-4106-AC3C-B3A65E00E622}"/>
                </a:ext>
              </a:extLst>
            </p:cNvPr>
            <p:cNvSpPr>
              <a:spLocks noEditPoints="1"/>
            </p:cNvSpPr>
            <p:nvPr/>
          </p:nvSpPr>
          <p:spPr bwMode="auto">
            <a:xfrm>
              <a:off x="1165229" y="4406867"/>
              <a:ext cx="323851" cy="185737"/>
            </a:xfrm>
            <a:custGeom>
              <a:avLst/>
              <a:gdLst>
                <a:gd name="T0" fmla="*/ 24 w 84"/>
                <a:gd name="T1" fmla="*/ 48 h 48"/>
                <a:gd name="T2" fmla="*/ 0 w 84"/>
                <a:gd name="T3" fmla="*/ 24 h 48"/>
                <a:gd name="T4" fmla="*/ 24 w 84"/>
                <a:gd name="T5" fmla="*/ 0 h 48"/>
                <a:gd name="T6" fmla="*/ 47 w 84"/>
                <a:gd name="T7" fmla="*/ 16 h 48"/>
                <a:gd name="T8" fmla="*/ 76 w 84"/>
                <a:gd name="T9" fmla="*/ 16 h 48"/>
                <a:gd name="T10" fmla="*/ 77 w 84"/>
                <a:gd name="T11" fmla="*/ 17 h 48"/>
                <a:gd name="T12" fmla="*/ 83 w 84"/>
                <a:gd name="T13" fmla="*/ 23 h 48"/>
                <a:gd name="T14" fmla="*/ 83 w 84"/>
                <a:gd name="T15" fmla="*/ 25 h 48"/>
                <a:gd name="T16" fmla="*/ 77 w 84"/>
                <a:gd name="T17" fmla="*/ 31 h 48"/>
                <a:gd name="T18" fmla="*/ 76 w 84"/>
                <a:gd name="T19" fmla="*/ 32 h 48"/>
                <a:gd name="T20" fmla="*/ 71 w 84"/>
                <a:gd name="T21" fmla="*/ 32 h 48"/>
                <a:gd name="T22" fmla="*/ 67 w 84"/>
                <a:gd name="T23" fmla="*/ 35 h 48"/>
                <a:gd name="T24" fmla="*/ 65 w 84"/>
                <a:gd name="T25" fmla="*/ 35 h 48"/>
                <a:gd name="T26" fmla="*/ 61 w 84"/>
                <a:gd name="T27" fmla="*/ 32 h 48"/>
                <a:gd name="T28" fmla="*/ 59 w 84"/>
                <a:gd name="T29" fmla="*/ 32 h 48"/>
                <a:gd name="T30" fmla="*/ 55 w 84"/>
                <a:gd name="T31" fmla="*/ 35 h 48"/>
                <a:gd name="T32" fmla="*/ 53 w 84"/>
                <a:gd name="T33" fmla="*/ 35 h 48"/>
                <a:gd name="T34" fmla="*/ 49 w 84"/>
                <a:gd name="T35" fmla="*/ 32 h 48"/>
                <a:gd name="T36" fmla="*/ 47 w 84"/>
                <a:gd name="T37" fmla="*/ 32 h 48"/>
                <a:gd name="T38" fmla="*/ 24 w 84"/>
                <a:gd name="T39" fmla="*/ 48 h 48"/>
                <a:gd name="T40" fmla="*/ 24 w 84"/>
                <a:gd name="T41" fmla="*/ 4 h 48"/>
                <a:gd name="T42" fmla="*/ 4 w 84"/>
                <a:gd name="T43" fmla="*/ 24 h 48"/>
                <a:gd name="T44" fmla="*/ 24 w 84"/>
                <a:gd name="T45" fmla="*/ 44 h 48"/>
                <a:gd name="T46" fmla="*/ 43 w 84"/>
                <a:gd name="T47" fmla="*/ 29 h 48"/>
                <a:gd name="T48" fmla="*/ 45 w 84"/>
                <a:gd name="T49" fmla="*/ 28 h 48"/>
                <a:gd name="T50" fmla="*/ 50 w 84"/>
                <a:gd name="T51" fmla="*/ 28 h 48"/>
                <a:gd name="T52" fmla="*/ 51 w 84"/>
                <a:gd name="T53" fmla="*/ 29 h 48"/>
                <a:gd name="T54" fmla="*/ 54 w 84"/>
                <a:gd name="T55" fmla="*/ 31 h 48"/>
                <a:gd name="T56" fmla="*/ 57 w 84"/>
                <a:gd name="T57" fmla="*/ 29 h 48"/>
                <a:gd name="T58" fmla="*/ 58 w 84"/>
                <a:gd name="T59" fmla="*/ 28 h 48"/>
                <a:gd name="T60" fmla="*/ 62 w 84"/>
                <a:gd name="T61" fmla="*/ 28 h 48"/>
                <a:gd name="T62" fmla="*/ 63 w 84"/>
                <a:gd name="T63" fmla="*/ 29 h 48"/>
                <a:gd name="T64" fmla="*/ 66 w 84"/>
                <a:gd name="T65" fmla="*/ 31 h 48"/>
                <a:gd name="T66" fmla="*/ 69 w 84"/>
                <a:gd name="T67" fmla="*/ 29 h 48"/>
                <a:gd name="T68" fmla="*/ 70 w 84"/>
                <a:gd name="T69" fmla="*/ 28 h 48"/>
                <a:gd name="T70" fmla="*/ 75 w 84"/>
                <a:gd name="T71" fmla="*/ 28 h 48"/>
                <a:gd name="T72" fmla="*/ 79 w 84"/>
                <a:gd name="T73" fmla="*/ 24 h 48"/>
                <a:gd name="T74" fmla="*/ 75 w 84"/>
                <a:gd name="T75" fmla="*/ 20 h 48"/>
                <a:gd name="T76" fmla="*/ 45 w 84"/>
                <a:gd name="T77" fmla="*/ 20 h 48"/>
                <a:gd name="T78" fmla="*/ 43 w 84"/>
                <a:gd name="T79" fmla="*/ 19 h 48"/>
                <a:gd name="T80" fmla="*/ 24 w 84"/>
                <a:gd name="T81"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4" h="48">
                  <a:moveTo>
                    <a:pt x="24" y="48"/>
                  </a:moveTo>
                  <a:cubicBezTo>
                    <a:pt x="11" y="48"/>
                    <a:pt x="0" y="37"/>
                    <a:pt x="0" y="24"/>
                  </a:cubicBezTo>
                  <a:cubicBezTo>
                    <a:pt x="0" y="11"/>
                    <a:pt x="11" y="0"/>
                    <a:pt x="24" y="0"/>
                  </a:cubicBezTo>
                  <a:cubicBezTo>
                    <a:pt x="34" y="0"/>
                    <a:pt x="43" y="7"/>
                    <a:pt x="47" y="16"/>
                  </a:cubicBezTo>
                  <a:cubicBezTo>
                    <a:pt x="76" y="16"/>
                    <a:pt x="76" y="16"/>
                    <a:pt x="76" y="16"/>
                  </a:cubicBezTo>
                  <a:cubicBezTo>
                    <a:pt x="77" y="16"/>
                    <a:pt x="77" y="16"/>
                    <a:pt x="77" y="17"/>
                  </a:cubicBezTo>
                  <a:cubicBezTo>
                    <a:pt x="83" y="23"/>
                    <a:pt x="83" y="23"/>
                    <a:pt x="83" y="23"/>
                  </a:cubicBezTo>
                  <a:cubicBezTo>
                    <a:pt x="84" y="23"/>
                    <a:pt x="84" y="25"/>
                    <a:pt x="83" y="25"/>
                  </a:cubicBezTo>
                  <a:cubicBezTo>
                    <a:pt x="77" y="31"/>
                    <a:pt x="77" y="31"/>
                    <a:pt x="77" y="31"/>
                  </a:cubicBezTo>
                  <a:cubicBezTo>
                    <a:pt x="77" y="32"/>
                    <a:pt x="77" y="32"/>
                    <a:pt x="76" y="32"/>
                  </a:cubicBezTo>
                  <a:cubicBezTo>
                    <a:pt x="71" y="32"/>
                    <a:pt x="71" y="32"/>
                    <a:pt x="71" y="32"/>
                  </a:cubicBezTo>
                  <a:cubicBezTo>
                    <a:pt x="67" y="35"/>
                    <a:pt x="67" y="35"/>
                    <a:pt x="67" y="35"/>
                  </a:cubicBezTo>
                  <a:cubicBezTo>
                    <a:pt x="67" y="36"/>
                    <a:pt x="65" y="36"/>
                    <a:pt x="65" y="35"/>
                  </a:cubicBezTo>
                  <a:cubicBezTo>
                    <a:pt x="61" y="32"/>
                    <a:pt x="61" y="32"/>
                    <a:pt x="61" y="32"/>
                  </a:cubicBezTo>
                  <a:cubicBezTo>
                    <a:pt x="59" y="32"/>
                    <a:pt x="59" y="32"/>
                    <a:pt x="59" y="32"/>
                  </a:cubicBezTo>
                  <a:cubicBezTo>
                    <a:pt x="55" y="35"/>
                    <a:pt x="55" y="35"/>
                    <a:pt x="55" y="35"/>
                  </a:cubicBezTo>
                  <a:cubicBezTo>
                    <a:pt x="55" y="36"/>
                    <a:pt x="53" y="36"/>
                    <a:pt x="53" y="35"/>
                  </a:cubicBezTo>
                  <a:cubicBezTo>
                    <a:pt x="49" y="32"/>
                    <a:pt x="49" y="32"/>
                    <a:pt x="49" y="32"/>
                  </a:cubicBezTo>
                  <a:cubicBezTo>
                    <a:pt x="47" y="32"/>
                    <a:pt x="47" y="32"/>
                    <a:pt x="47" y="32"/>
                  </a:cubicBezTo>
                  <a:cubicBezTo>
                    <a:pt x="43" y="41"/>
                    <a:pt x="34" y="48"/>
                    <a:pt x="24" y="48"/>
                  </a:cubicBezTo>
                  <a:close/>
                  <a:moveTo>
                    <a:pt x="24" y="4"/>
                  </a:moveTo>
                  <a:cubicBezTo>
                    <a:pt x="13" y="4"/>
                    <a:pt x="4" y="13"/>
                    <a:pt x="4" y="24"/>
                  </a:cubicBezTo>
                  <a:cubicBezTo>
                    <a:pt x="4" y="35"/>
                    <a:pt x="13" y="44"/>
                    <a:pt x="24" y="44"/>
                  </a:cubicBezTo>
                  <a:cubicBezTo>
                    <a:pt x="33" y="44"/>
                    <a:pt x="41" y="38"/>
                    <a:pt x="43" y="29"/>
                  </a:cubicBezTo>
                  <a:cubicBezTo>
                    <a:pt x="43" y="29"/>
                    <a:pt x="44" y="28"/>
                    <a:pt x="45" y="28"/>
                  </a:cubicBezTo>
                  <a:cubicBezTo>
                    <a:pt x="50" y="28"/>
                    <a:pt x="50" y="28"/>
                    <a:pt x="50" y="28"/>
                  </a:cubicBezTo>
                  <a:cubicBezTo>
                    <a:pt x="51" y="28"/>
                    <a:pt x="51" y="28"/>
                    <a:pt x="51" y="29"/>
                  </a:cubicBezTo>
                  <a:cubicBezTo>
                    <a:pt x="54" y="31"/>
                    <a:pt x="54" y="31"/>
                    <a:pt x="54" y="31"/>
                  </a:cubicBezTo>
                  <a:cubicBezTo>
                    <a:pt x="57" y="29"/>
                    <a:pt x="57" y="29"/>
                    <a:pt x="57" y="29"/>
                  </a:cubicBezTo>
                  <a:cubicBezTo>
                    <a:pt x="57" y="28"/>
                    <a:pt x="57" y="28"/>
                    <a:pt x="58" y="28"/>
                  </a:cubicBezTo>
                  <a:cubicBezTo>
                    <a:pt x="62" y="28"/>
                    <a:pt x="62" y="28"/>
                    <a:pt x="62" y="28"/>
                  </a:cubicBezTo>
                  <a:cubicBezTo>
                    <a:pt x="63" y="28"/>
                    <a:pt x="63" y="28"/>
                    <a:pt x="63" y="29"/>
                  </a:cubicBezTo>
                  <a:cubicBezTo>
                    <a:pt x="66" y="31"/>
                    <a:pt x="66" y="31"/>
                    <a:pt x="66" y="31"/>
                  </a:cubicBezTo>
                  <a:cubicBezTo>
                    <a:pt x="69" y="29"/>
                    <a:pt x="69" y="29"/>
                    <a:pt x="69" y="29"/>
                  </a:cubicBezTo>
                  <a:cubicBezTo>
                    <a:pt x="69" y="28"/>
                    <a:pt x="69" y="28"/>
                    <a:pt x="70" y="28"/>
                  </a:cubicBezTo>
                  <a:cubicBezTo>
                    <a:pt x="75" y="28"/>
                    <a:pt x="75" y="28"/>
                    <a:pt x="75" y="28"/>
                  </a:cubicBezTo>
                  <a:cubicBezTo>
                    <a:pt x="79" y="24"/>
                    <a:pt x="79" y="24"/>
                    <a:pt x="79" y="24"/>
                  </a:cubicBezTo>
                  <a:cubicBezTo>
                    <a:pt x="75" y="20"/>
                    <a:pt x="75" y="20"/>
                    <a:pt x="75" y="20"/>
                  </a:cubicBezTo>
                  <a:cubicBezTo>
                    <a:pt x="45" y="20"/>
                    <a:pt x="45" y="20"/>
                    <a:pt x="45" y="20"/>
                  </a:cubicBezTo>
                  <a:cubicBezTo>
                    <a:pt x="44" y="20"/>
                    <a:pt x="43" y="19"/>
                    <a:pt x="43" y="19"/>
                  </a:cubicBezTo>
                  <a:cubicBezTo>
                    <a:pt x="41" y="10"/>
                    <a:pt x="3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13" name="Freeform 11">
              <a:extLst>
                <a:ext uri="{FF2B5EF4-FFF2-40B4-BE49-F238E27FC236}">
                  <a16:creationId xmlns="" xmlns:a16="http://schemas.microsoft.com/office/drawing/2014/main" id="{864E1871-2B81-4EC0-9C65-5E79288C1367}"/>
                </a:ext>
              </a:extLst>
            </p:cNvPr>
            <p:cNvSpPr>
              <a:spLocks noEditPoints="1"/>
            </p:cNvSpPr>
            <p:nvPr/>
          </p:nvSpPr>
          <p:spPr bwMode="auto">
            <a:xfrm>
              <a:off x="1195391" y="4468785"/>
              <a:ext cx="61913" cy="61913"/>
            </a:xfrm>
            <a:custGeom>
              <a:avLst/>
              <a:gdLst>
                <a:gd name="T0" fmla="*/ 8 w 16"/>
                <a:gd name="T1" fmla="*/ 16 h 16"/>
                <a:gd name="T2" fmla="*/ 0 w 16"/>
                <a:gd name="T3" fmla="*/ 8 h 16"/>
                <a:gd name="T4" fmla="*/ 8 w 16"/>
                <a:gd name="T5" fmla="*/ 0 h 16"/>
                <a:gd name="T6" fmla="*/ 16 w 16"/>
                <a:gd name="T7" fmla="*/ 8 h 16"/>
                <a:gd name="T8" fmla="*/ 8 w 16"/>
                <a:gd name="T9" fmla="*/ 16 h 16"/>
                <a:gd name="T10" fmla="*/ 8 w 16"/>
                <a:gd name="T11" fmla="*/ 4 h 16"/>
                <a:gd name="T12" fmla="*/ 4 w 16"/>
                <a:gd name="T13" fmla="*/ 8 h 16"/>
                <a:gd name="T14" fmla="*/ 8 w 16"/>
                <a:gd name="T15" fmla="*/ 12 h 16"/>
                <a:gd name="T16" fmla="*/ 12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16"/>
                  </a:moveTo>
                  <a:cubicBezTo>
                    <a:pt x="4" y="16"/>
                    <a:pt x="0" y="12"/>
                    <a:pt x="0" y="8"/>
                  </a:cubicBezTo>
                  <a:cubicBezTo>
                    <a:pt x="0" y="4"/>
                    <a:pt x="4" y="0"/>
                    <a:pt x="8" y="0"/>
                  </a:cubicBezTo>
                  <a:cubicBezTo>
                    <a:pt x="12" y="0"/>
                    <a:pt x="16" y="4"/>
                    <a:pt x="16" y="8"/>
                  </a:cubicBezTo>
                  <a:cubicBezTo>
                    <a:pt x="16" y="12"/>
                    <a:pt x="12" y="16"/>
                    <a:pt x="8" y="16"/>
                  </a:cubicBezTo>
                  <a:close/>
                  <a:moveTo>
                    <a:pt x="8" y="4"/>
                  </a:moveTo>
                  <a:cubicBezTo>
                    <a:pt x="6" y="4"/>
                    <a:pt x="4" y="6"/>
                    <a:pt x="4" y="8"/>
                  </a:cubicBezTo>
                  <a:cubicBezTo>
                    <a:pt x="4" y="10"/>
                    <a:pt x="6" y="12"/>
                    <a:pt x="8" y="12"/>
                  </a:cubicBezTo>
                  <a:cubicBezTo>
                    <a:pt x="10" y="12"/>
                    <a:pt x="12" y="10"/>
                    <a:pt x="12" y="8"/>
                  </a:cubicBezTo>
                  <a:cubicBezTo>
                    <a:pt x="12" y="6"/>
                    <a:pt x="10" y="4"/>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14" name="Oval 12">
              <a:extLst>
                <a:ext uri="{FF2B5EF4-FFF2-40B4-BE49-F238E27FC236}">
                  <a16:creationId xmlns="" xmlns:a16="http://schemas.microsoft.com/office/drawing/2014/main" id="{28529F01-AAF6-431B-BD25-478C733844E1}"/>
                </a:ext>
              </a:extLst>
            </p:cNvPr>
            <p:cNvSpPr>
              <a:spLocks noChangeArrowheads="1"/>
            </p:cNvSpPr>
            <p:nvPr/>
          </p:nvSpPr>
          <p:spPr bwMode="auto">
            <a:xfrm>
              <a:off x="1411292" y="4368774"/>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15" name="Freeform 13">
              <a:extLst>
                <a:ext uri="{FF2B5EF4-FFF2-40B4-BE49-F238E27FC236}">
                  <a16:creationId xmlns="" xmlns:a16="http://schemas.microsoft.com/office/drawing/2014/main" id="{A91E5356-D398-4B20-9D6B-7384673DF385}"/>
                </a:ext>
              </a:extLst>
            </p:cNvPr>
            <p:cNvSpPr>
              <a:spLocks/>
            </p:cNvSpPr>
            <p:nvPr/>
          </p:nvSpPr>
          <p:spPr bwMode="auto">
            <a:xfrm>
              <a:off x="1419229" y="4383061"/>
              <a:ext cx="15875" cy="47625"/>
            </a:xfrm>
            <a:custGeom>
              <a:avLst/>
              <a:gdLst>
                <a:gd name="T0" fmla="*/ 2 w 4"/>
                <a:gd name="T1" fmla="*/ 12 h 12"/>
                <a:gd name="T2" fmla="*/ 0 w 4"/>
                <a:gd name="T3" fmla="*/ 10 h 12"/>
                <a:gd name="T4" fmla="*/ 0 w 4"/>
                <a:gd name="T5" fmla="*/ 2 h 12"/>
                <a:gd name="T6" fmla="*/ 2 w 4"/>
                <a:gd name="T7" fmla="*/ 0 h 12"/>
                <a:gd name="T8" fmla="*/ 4 w 4"/>
                <a:gd name="T9" fmla="*/ 2 h 12"/>
                <a:gd name="T10" fmla="*/ 4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1" y="12"/>
                    <a:pt x="0" y="11"/>
                    <a:pt x="0" y="10"/>
                  </a:cubicBezTo>
                  <a:cubicBezTo>
                    <a:pt x="0" y="2"/>
                    <a:pt x="0" y="2"/>
                    <a:pt x="0" y="2"/>
                  </a:cubicBezTo>
                  <a:cubicBezTo>
                    <a:pt x="0" y="1"/>
                    <a:pt x="1" y="0"/>
                    <a:pt x="2" y="0"/>
                  </a:cubicBezTo>
                  <a:cubicBezTo>
                    <a:pt x="3" y="0"/>
                    <a:pt x="4" y="1"/>
                    <a:pt x="4" y="2"/>
                  </a:cubicBezTo>
                  <a:cubicBezTo>
                    <a:pt x="4" y="10"/>
                    <a:pt x="4" y="10"/>
                    <a:pt x="4" y="10"/>
                  </a:cubicBezTo>
                  <a:cubicBezTo>
                    <a:pt x="4" y="11"/>
                    <a:pt x="3"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16" name="Freeform 14">
              <a:extLst>
                <a:ext uri="{FF2B5EF4-FFF2-40B4-BE49-F238E27FC236}">
                  <a16:creationId xmlns="" xmlns:a16="http://schemas.microsoft.com/office/drawing/2014/main" id="{B79C3967-B51C-45DC-844D-D7692E2F022B}"/>
                </a:ext>
              </a:extLst>
            </p:cNvPr>
            <p:cNvSpPr>
              <a:spLocks/>
            </p:cNvSpPr>
            <p:nvPr/>
          </p:nvSpPr>
          <p:spPr bwMode="auto">
            <a:xfrm>
              <a:off x="1319214" y="4329089"/>
              <a:ext cx="215900" cy="171448"/>
            </a:xfrm>
            <a:custGeom>
              <a:avLst/>
              <a:gdLst>
                <a:gd name="T0" fmla="*/ 54 w 56"/>
                <a:gd name="T1" fmla="*/ 44 h 44"/>
                <a:gd name="T2" fmla="*/ 50 w 56"/>
                <a:gd name="T3" fmla="*/ 44 h 44"/>
                <a:gd name="T4" fmla="*/ 48 w 56"/>
                <a:gd name="T5" fmla="*/ 42 h 44"/>
                <a:gd name="T6" fmla="*/ 50 w 56"/>
                <a:gd name="T7" fmla="*/ 40 h 44"/>
                <a:gd name="T8" fmla="*/ 52 w 56"/>
                <a:gd name="T9" fmla="*/ 40 h 44"/>
                <a:gd name="T10" fmla="*/ 52 w 56"/>
                <a:gd name="T11" fmla="*/ 4 h 44"/>
                <a:gd name="T12" fmla="*/ 4 w 56"/>
                <a:gd name="T13" fmla="*/ 4 h 44"/>
                <a:gd name="T14" fmla="*/ 4 w 56"/>
                <a:gd name="T15" fmla="*/ 18 h 44"/>
                <a:gd name="T16" fmla="*/ 2 w 56"/>
                <a:gd name="T17" fmla="*/ 20 h 44"/>
                <a:gd name="T18" fmla="*/ 0 w 56"/>
                <a:gd name="T19" fmla="*/ 18 h 44"/>
                <a:gd name="T20" fmla="*/ 0 w 56"/>
                <a:gd name="T21" fmla="*/ 2 h 44"/>
                <a:gd name="T22" fmla="*/ 2 w 56"/>
                <a:gd name="T23" fmla="*/ 0 h 44"/>
                <a:gd name="T24" fmla="*/ 54 w 56"/>
                <a:gd name="T25" fmla="*/ 0 h 44"/>
                <a:gd name="T26" fmla="*/ 56 w 56"/>
                <a:gd name="T27" fmla="*/ 2 h 44"/>
                <a:gd name="T28" fmla="*/ 56 w 56"/>
                <a:gd name="T29" fmla="*/ 42 h 44"/>
                <a:gd name="T30" fmla="*/ 54 w 56"/>
                <a:gd name="T3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44">
                  <a:moveTo>
                    <a:pt x="54" y="44"/>
                  </a:moveTo>
                  <a:cubicBezTo>
                    <a:pt x="50" y="44"/>
                    <a:pt x="50" y="44"/>
                    <a:pt x="50" y="44"/>
                  </a:cubicBezTo>
                  <a:cubicBezTo>
                    <a:pt x="49" y="44"/>
                    <a:pt x="48" y="43"/>
                    <a:pt x="48" y="42"/>
                  </a:cubicBezTo>
                  <a:cubicBezTo>
                    <a:pt x="48" y="41"/>
                    <a:pt x="49" y="40"/>
                    <a:pt x="50" y="40"/>
                  </a:cubicBezTo>
                  <a:cubicBezTo>
                    <a:pt x="52" y="40"/>
                    <a:pt x="52" y="40"/>
                    <a:pt x="52" y="40"/>
                  </a:cubicBezTo>
                  <a:cubicBezTo>
                    <a:pt x="52" y="4"/>
                    <a:pt x="52" y="4"/>
                    <a:pt x="52" y="4"/>
                  </a:cubicBezTo>
                  <a:cubicBezTo>
                    <a:pt x="4" y="4"/>
                    <a:pt x="4" y="4"/>
                    <a:pt x="4" y="4"/>
                  </a:cubicBezTo>
                  <a:cubicBezTo>
                    <a:pt x="4" y="18"/>
                    <a:pt x="4" y="18"/>
                    <a:pt x="4" y="18"/>
                  </a:cubicBezTo>
                  <a:cubicBezTo>
                    <a:pt x="4" y="19"/>
                    <a:pt x="3" y="20"/>
                    <a:pt x="2" y="20"/>
                  </a:cubicBezTo>
                  <a:cubicBezTo>
                    <a:pt x="1" y="20"/>
                    <a:pt x="0" y="19"/>
                    <a:pt x="0" y="18"/>
                  </a:cubicBezTo>
                  <a:cubicBezTo>
                    <a:pt x="0" y="2"/>
                    <a:pt x="0" y="2"/>
                    <a:pt x="0" y="2"/>
                  </a:cubicBezTo>
                  <a:cubicBezTo>
                    <a:pt x="0" y="1"/>
                    <a:pt x="1" y="0"/>
                    <a:pt x="2" y="0"/>
                  </a:cubicBezTo>
                  <a:cubicBezTo>
                    <a:pt x="54" y="0"/>
                    <a:pt x="54" y="0"/>
                    <a:pt x="54" y="0"/>
                  </a:cubicBezTo>
                  <a:cubicBezTo>
                    <a:pt x="55" y="0"/>
                    <a:pt x="56" y="1"/>
                    <a:pt x="56" y="2"/>
                  </a:cubicBezTo>
                  <a:cubicBezTo>
                    <a:pt x="56" y="42"/>
                    <a:pt x="56" y="42"/>
                    <a:pt x="56" y="42"/>
                  </a:cubicBezTo>
                  <a:cubicBezTo>
                    <a:pt x="56" y="43"/>
                    <a:pt x="55" y="44"/>
                    <a:pt x="54"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sp>
          <p:nvSpPr>
            <p:cNvPr id="117" name="Freeform 15">
              <a:extLst>
                <a:ext uri="{FF2B5EF4-FFF2-40B4-BE49-F238E27FC236}">
                  <a16:creationId xmlns="" xmlns:a16="http://schemas.microsoft.com/office/drawing/2014/main" id="{B80F4CBF-CF42-45B1-B9A9-5F248F75094C}"/>
                </a:ext>
              </a:extLst>
            </p:cNvPr>
            <p:cNvSpPr>
              <a:spLocks/>
            </p:cNvSpPr>
            <p:nvPr/>
          </p:nvSpPr>
          <p:spPr bwMode="auto">
            <a:xfrm>
              <a:off x="1350963" y="4221163"/>
              <a:ext cx="153988" cy="123825"/>
            </a:xfrm>
            <a:custGeom>
              <a:avLst/>
              <a:gdLst>
                <a:gd name="T0" fmla="*/ 38 w 40"/>
                <a:gd name="T1" fmla="*/ 32 h 32"/>
                <a:gd name="T2" fmla="*/ 36 w 40"/>
                <a:gd name="T3" fmla="*/ 30 h 32"/>
                <a:gd name="T4" fmla="*/ 36 w 40"/>
                <a:gd name="T5" fmla="*/ 20 h 32"/>
                <a:gd name="T6" fmla="*/ 20 w 40"/>
                <a:gd name="T7" fmla="*/ 4 h 32"/>
                <a:gd name="T8" fmla="*/ 4 w 40"/>
                <a:gd name="T9" fmla="*/ 20 h 32"/>
                <a:gd name="T10" fmla="*/ 4 w 40"/>
                <a:gd name="T11" fmla="*/ 30 h 32"/>
                <a:gd name="T12" fmla="*/ 2 w 40"/>
                <a:gd name="T13" fmla="*/ 32 h 32"/>
                <a:gd name="T14" fmla="*/ 0 w 40"/>
                <a:gd name="T15" fmla="*/ 30 h 32"/>
                <a:gd name="T16" fmla="*/ 0 w 40"/>
                <a:gd name="T17" fmla="*/ 20 h 32"/>
                <a:gd name="T18" fmla="*/ 20 w 40"/>
                <a:gd name="T19" fmla="*/ 0 h 32"/>
                <a:gd name="T20" fmla="*/ 40 w 40"/>
                <a:gd name="T21" fmla="*/ 20 h 32"/>
                <a:gd name="T22" fmla="*/ 40 w 40"/>
                <a:gd name="T23" fmla="*/ 30 h 32"/>
                <a:gd name="T24" fmla="*/ 38 w 4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32">
                  <a:moveTo>
                    <a:pt x="38" y="32"/>
                  </a:moveTo>
                  <a:cubicBezTo>
                    <a:pt x="37" y="32"/>
                    <a:pt x="36" y="31"/>
                    <a:pt x="36" y="30"/>
                  </a:cubicBezTo>
                  <a:cubicBezTo>
                    <a:pt x="36" y="20"/>
                    <a:pt x="36" y="20"/>
                    <a:pt x="36" y="20"/>
                  </a:cubicBezTo>
                  <a:cubicBezTo>
                    <a:pt x="36" y="11"/>
                    <a:pt x="29" y="4"/>
                    <a:pt x="20" y="4"/>
                  </a:cubicBezTo>
                  <a:cubicBezTo>
                    <a:pt x="11" y="4"/>
                    <a:pt x="4" y="11"/>
                    <a:pt x="4" y="20"/>
                  </a:cubicBezTo>
                  <a:cubicBezTo>
                    <a:pt x="4" y="30"/>
                    <a:pt x="4" y="30"/>
                    <a:pt x="4" y="30"/>
                  </a:cubicBezTo>
                  <a:cubicBezTo>
                    <a:pt x="4" y="31"/>
                    <a:pt x="3" y="32"/>
                    <a:pt x="2" y="32"/>
                  </a:cubicBezTo>
                  <a:cubicBezTo>
                    <a:pt x="1" y="32"/>
                    <a:pt x="0" y="31"/>
                    <a:pt x="0" y="30"/>
                  </a:cubicBezTo>
                  <a:cubicBezTo>
                    <a:pt x="0" y="20"/>
                    <a:pt x="0" y="20"/>
                    <a:pt x="0" y="20"/>
                  </a:cubicBezTo>
                  <a:cubicBezTo>
                    <a:pt x="0" y="9"/>
                    <a:pt x="9" y="0"/>
                    <a:pt x="20" y="0"/>
                  </a:cubicBezTo>
                  <a:cubicBezTo>
                    <a:pt x="31" y="0"/>
                    <a:pt x="40" y="9"/>
                    <a:pt x="40" y="20"/>
                  </a:cubicBezTo>
                  <a:cubicBezTo>
                    <a:pt x="40" y="30"/>
                    <a:pt x="40" y="30"/>
                    <a:pt x="40" y="30"/>
                  </a:cubicBezTo>
                  <a:cubicBezTo>
                    <a:pt x="40" y="31"/>
                    <a:pt x="39" y="32"/>
                    <a:pt x="3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defTabSz="685594"/>
              <a:endParaRPr lang="en-US" sz="1350" kern="0">
                <a:solidFill>
                  <a:schemeClr val="bg1"/>
                </a:solidFill>
              </a:endParaRPr>
            </a:p>
          </p:txBody>
        </p:sp>
      </p:grpSp>
      <p:grpSp>
        <p:nvGrpSpPr>
          <p:cNvPr id="3" name="Group 2">
            <a:extLst>
              <a:ext uri="{FF2B5EF4-FFF2-40B4-BE49-F238E27FC236}">
                <a16:creationId xmlns="" xmlns:a16="http://schemas.microsoft.com/office/drawing/2014/main" id="{5E118EA9-FC14-46C2-9FC0-7ED4CD89CCAF}"/>
              </a:ext>
            </a:extLst>
          </p:cNvPr>
          <p:cNvGrpSpPr/>
          <p:nvPr/>
        </p:nvGrpSpPr>
        <p:grpSpPr>
          <a:xfrm>
            <a:off x="5735904" y="1281494"/>
            <a:ext cx="5736232" cy="3527475"/>
            <a:chOff x="5737397" y="1280934"/>
            <a:chExt cx="5737726" cy="3673496"/>
          </a:xfrm>
        </p:grpSpPr>
        <p:grpSp>
          <p:nvGrpSpPr>
            <p:cNvPr id="181" name="Group 180">
              <a:extLst>
                <a:ext uri="{FF2B5EF4-FFF2-40B4-BE49-F238E27FC236}">
                  <a16:creationId xmlns="" xmlns:a16="http://schemas.microsoft.com/office/drawing/2014/main" id="{0AA57D4D-D374-4646-8783-797A4DF2A873}"/>
                </a:ext>
              </a:extLst>
            </p:cNvPr>
            <p:cNvGrpSpPr/>
            <p:nvPr/>
          </p:nvGrpSpPr>
          <p:grpSpPr>
            <a:xfrm>
              <a:off x="5757596" y="1280934"/>
              <a:ext cx="5706793" cy="677108"/>
              <a:chOff x="5757596" y="1448591"/>
              <a:chExt cx="5706793" cy="677108"/>
            </a:xfrm>
          </p:grpSpPr>
          <p:sp>
            <p:nvSpPr>
              <p:cNvPr id="157" name="TextBox 156">
                <a:extLst>
                  <a:ext uri="{FF2B5EF4-FFF2-40B4-BE49-F238E27FC236}">
                    <a16:creationId xmlns="" xmlns:a16="http://schemas.microsoft.com/office/drawing/2014/main" id="{4811F058-682F-433E-BE51-8F86B9919647}"/>
                  </a:ext>
                </a:extLst>
              </p:cNvPr>
              <p:cNvSpPr txBox="1"/>
              <p:nvPr/>
            </p:nvSpPr>
            <p:spPr>
              <a:xfrm>
                <a:off x="6517065" y="1768480"/>
                <a:ext cx="4947324" cy="215500"/>
              </a:xfrm>
              <a:prstGeom prst="rect">
                <a:avLst/>
              </a:prstGeom>
              <a:noFill/>
            </p:spPr>
            <p:txBody>
              <a:bodyPr wrap="square" lIns="0" tIns="0" rIns="0" bIns="0" rtlCol="0" anchor="ctr">
                <a:spAutoFit/>
              </a:bodyPr>
              <a:lstStyle/>
              <a:p>
                <a:r>
                  <a:rPr lang="mn-MN" sz="1400" dirty="0">
                    <a:latin typeface="Calibri" panose="020F0502020204030204" pitchFamily="34" charset="0"/>
                    <a:cs typeface="Calibri" panose="020F0502020204030204" pitchFamily="34" charset="0"/>
                  </a:rPr>
                  <a:t>Ажилчиддаа кибер аюулгүй байдлын зарчимд сургах.</a:t>
                </a:r>
              </a:p>
            </p:txBody>
          </p:sp>
          <p:sp>
            <p:nvSpPr>
              <p:cNvPr id="176" name="TextBox 175">
                <a:extLst>
                  <a:ext uri="{FF2B5EF4-FFF2-40B4-BE49-F238E27FC236}">
                    <a16:creationId xmlns="" xmlns:a16="http://schemas.microsoft.com/office/drawing/2014/main" id="{29BFA65E-1C87-438E-A2F4-EFB4FC6F3FA9}"/>
                  </a:ext>
                </a:extLst>
              </p:cNvPr>
              <p:cNvSpPr txBox="1"/>
              <p:nvPr/>
            </p:nvSpPr>
            <p:spPr>
              <a:xfrm>
                <a:off x="5757596" y="1448591"/>
                <a:ext cx="647613" cy="677108"/>
              </a:xfrm>
              <a:prstGeom prst="rect">
                <a:avLst/>
              </a:prstGeom>
              <a:noFill/>
            </p:spPr>
            <p:txBody>
              <a:bodyPr wrap="none" lIns="0" tIns="0" rIns="0" bIns="0" rtlCol="0" anchor="ctr">
                <a:spAutoFit/>
              </a:bodyPr>
              <a:lstStyle/>
              <a:p>
                <a:r>
                  <a:rPr lang="en-US" sz="4399" b="1" i="1" dirty="0">
                    <a:solidFill>
                      <a:schemeClr val="accent3"/>
                    </a:solidFill>
                  </a:rPr>
                  <a:t>#1</a:t>
                </a:r>
                <a:endParaRPr lang="id-ID" sz="4399" b="1" i="1" dirty="0">
                  <a:solidFill>
                    <a:schemeClr val="accent3"/>
                  </a:solidFill>
                </a:endParaRPr>
              </a:p>
            </p:txBody>
          </p:sp>
        </p:grpSp>
        <p:grpSp>
          <p:nvGrpSpPr>
            <p:cNvPr id="182" name="Group 181">
              <a:extLst>
                <a:ext uri="{FF2B5EF4-FFF2-40B4-BE49-F238E27FC236}">
                  <a16:creationId xmlns="" xmlns:a16="http://schemas.microsoft.com/office/drawing/2014/main" id="{6BA0CCE3-5B7C-4E9A-BD48-5E1B75C3B9FC}"/>
                </a:ext>
              </a:extLst>
            </p:cNvPr>
            <p:cNvGrpSpPr/>
            <p:nvPr/>
          </p:nvGrpSpPr>
          <p:grpSpPr>
            <a:xfrm>
              <a:off x="5737397" y="2061733"/>
              <a:ext cx="5726992" cy="677108"/>
              <a:chOff x="5737397" y="2187476"/>
              <a:chExt cx="5726992" cy="677108"/>
            </a:xfrm>
          </p:grpSpPr>
          <p:sp>
            <p:nvSpPr>
              <p:cNvPr id="160" name="TextBox 159">
                <a:extLst>
                  <a:ext uri="{FF2B5EF4-FFF2-40B4-BE49-F238E27FC236}">
                    <a16:creationId xmlns="" xmlns:a16="http://schemas.microsoft.com/office/drawing/2014/main" id="{7AD85D00-7D6E-487F-A736-F54447424AF1}"/>
                  </a:ext>
                </a:extLst>
              </p:cNvPr>
              <p:cNvSpPr txBox="1"/>
              <p:nvPr/>
            </p:nvSpPr>
            <p:spPr>
              <a:xfrm>
                <a:off x="6517065" y="2363753"/>
                <a:ext cx="4947324" cy="430999"/>
              </a:xfrm>
              <a:prstGeom prst="rect">
                <a:avLst/>
              </a:prstGeom>
              <a:noFill/>
            </p:spPr>
            <p:txBody>
              <a:bodyPr wrap="square" lIns="0" tIns="0" rIns="0" bIns="0" rtlCol="0" anchor="ctr">
                <a:spAutoFit/>
              </a:bodyPr>
              <a:lstStyle/>
              <a:p>
                <a:r>
                  <a:rPr lang="mn-MN" sz="1400" dirty="0">
                    <a:latin typeface="Calibri" panose="020F0502020204030204" pitchFamily="34" charset="0"/>
                    <a:cs typeface="Calibri" panose="020F0502020204030204" pitchFamily="34" charset="0"/>
                  </a:rPr>
                  <a:t>Антивирус, </a:t>
                </a:r>
                <a:r>
                  <a:rPr lang="en-US" sz="1400" dirty="0">
                    <a:latin typeface="Calibri" panose="020F0502020204030204" pitchFamily="34" charset="0"/>
                    <a:cs typeface="Calibri" panose="020F0502020204030204" pitchFamily="34" charset="0"/>
                  </a:rPr>
                  <a:t>antispyware </a:t>
                </a:r>
                <a:r>
                  <a:rPr lang="mn-MN" sz="1400" dirty="0">
                    <a:latin typeface="Calibri" panose="020F0502020204030204" pitchFamily="34" charset="0"/>
                    <a:cs typeface="Calibri" panose="020F0502020204030204" pitchFamily="34" charset="0"/>
                  </a:rPr>
                  <a:t>програмыг өөрийн бизнест ашигладаг бүх компьютер дээр суулгаж, ашиглаж, тогтмол шинэчилж байх.</a:t>
                </a:r>
              </a:p>
            </p:txBody>
          </p:sp>
          <p:sp>
            <p:nvSpPr>
              <p:cNvPr id="177" name="TextBox 176">
                <a:extLst>
                  <a:ext uri="{FF2B5EF4-FFF2-40B4-BE49-F238E27FC236}">
                    <a16:creationId xmlns="" xmlns:a16="http://schemas.microsoft.com/office/drawing/2014/main" id="{CC4E74BA-47B0-49C7-8FE5-9B5AB4649BF2}"/>
                  </a:ext>
                </a:extLst>
              </p:cNvPr>
              <p:cNvSpPr txBox="1"/>
              <p:nvPr/>
            </p:nvSpPr>
            <p:spPr>
              <a:xfrm>
                <a:off x="5737397" y="2187476"/>
                <a:ext cx="647613" cy="677108"/>
              </a:xfrm>
              <a:prstGeom prst="rect">
                <a:avLst/>
              </a:prstGeom>
              <a:noFill/>
            </p:spPr>
            <p:txBody>
              <a:bodyPr wrap="none" lIns="0" tIns="0" rIns="0" bIns="0" rtlCol="0" anchor="ctr">
                <a:spAutoFit/>
              </a:bodyPr>
              <a:lstStyle/>
              <a:p>
                <a:r>
                  <a:rPr lang="en-US" sz="4399" b="1" i="1" dirty="0">
                    <a:solidFill>
                      <a:schemeClr val="accent3"/>
                    </a:solidFill>
                  </a:rPr>
                  <a:t>#2</a:t>
                </a:r>
                <a:endParaRPr lang="id-ID" sz="4399" b="1" i="1" dirty="0">
                  <a:solidFill>
                    <a:schemeClr val="accent3"/>
                  </a:solidFill>
                </a:endParaRPr>
              </a:p>
            </p:txBody>
          </p:sp>
        </p:grpSp>
        <p:grpSp>
          <p:nvGrpSpPr>
            <p:cNvPr id="183" name="Group 182">
              <a:extLst>
                <a:ext uri="{FF2B5EF4-FFF2-40B4-BE49-F238E27FC236}">
                  <a16:creationId xmlns="" xmlns:a16="http://schemas.microsoft.com/office/drawing/2014/main" id="{02E79D8D-3423-4A22-8EA2-C449373B0508}"/>
                </a:ext>
              </a:extLst>
            </p:cNvPr>
            <p:cNvGrpSpPr/>
            <p:nvPr/>
          </p:nvGrpSpPr>
          <p:grpSpPr>
            <a:xfrm>
              <a:off x="5765612" y="2775834"/>
              <a:ext cx="5709511" cy="677108"/>
              <a:chOff x="5765612" y="2859663"/>
              <a:chExt cx="5709511" cy="677108"/>
            </a:xfrm>
          </p:grpSpPr>
          <p:sp>
            <p:nvSpPr>
              <p:cNvPr id="163" name="TextBox 162">
                <a:extLst>
                  <a:ext uri="{FF2B5EF4-FFF2-40B4-BE49-F238E27FC236}">
                    <a16:creationId xmlns="" xmlns:a16="http://schemas.microsoft.com/office/drawing/2014/main" id="{21B406F6-75D6-4661-A92F-1BA54BA631BD}"/>
                  </a:ext>
                </a:extLst>
              </p:cNvPr>
              <p:cNvSpPr txBox="1"/>
              <p:nvPr/>
            </p:nvSpPr>
            <p:spPr>
              <a:xfrm>
                <a:off x="6527799" y="3109573"/>
                <a:ext cx="4947324" cy="215500"/>
              </a:xfrm>
              <a:prstGeom prst="rect">
                <a:avLst/>
              </a:prstGeom>
              <a:noFill/>
            </p:spPr>
            <p:txBody>
              <a:bodyPr wrap="square" lIns="0" tIns="0" rIns="0" bIns="0" rtlCol="0" anchor="ctr">
                <a:spAutoFit/>
              </a:bodyPr>
              <a:lstStyle/>
              <a:p>
                <a:r>
                  <a:rPr lang="mn-MN" sz="1400" dirty="0">
                    <a:latin typeface="Calibri" panose="020F0502020204030204" pitchFamily="34" charset="0"/>
                    <a:cs typeface="Calibri" panose="020F0502020204030204" pitchFamily="34" charset="0"/>
                  </a:rPr>
                  <a:t>Интернэт холболт хийхдээ галт хана</a:t>
                </a:r>
                <a:r>
                  <a:rPr lang="en-US" sz="1400" dirty="0">
                    <a:latin typeface="Calibri" panose="020F0502020204030204" pitchFamily="34" charset="0"/>
                    <a:cs typeface="Calibri" panose="020F0502020204030204" pitchFamily="34" charset="0"/>
                  </a:rPr>
                  <a:t> (firewall)</a:t>
                </a:r>
                <a:r>
                  <a:rPr lang="mn-MN" sz="1400" dirty="0">
                    <a:latin typeface="Calibri" panose="020F0502020204030204" pitchFamily="34" charset="0"/>
                    <a:cs typeface="Calibri" panose="020F0502020204030204" pitchFamily="34" charset="0"/>
                  </a:rPr>
                  <a:t> ашиглах.</a:t>
                </a:r>
              </a:p>
            </p:txBody>
          </p:sp>
          <p:sp>
            <p:nvSpPr>
              <p:cNvPr id="178" name="TextBox 177">
                <a:extLst>
                  <a:ext uri="{FF2B5EF4-FFF2-40B4-BE49-F238E27FC236}">
                    <a16:creationId xmlns="" xmlns:a16="http://schemas.microsoft.com/office/drawing/2014/main" id="{B9F2C4D1-E3DB-4538-814B-12C0D1BC56F5}"/>
                  </a:ext>
                </a:extLst>
              </p:cNvPr>
              <p:cNvSpPr txBox="1"/>
              <p:nvPr/>
            </p:nvSpPr>
            <p:spPr>
              <a:xfrm>
                <a:off x="5765612" y="2859663"/>
                <a:ext cx="647613" cy="677108"/>
              </a:xfrm>
              <a:prstGeom prst="rect">
                <a:avLst/>
              </a:prstGeom>
              <a:noFill/>
            </p:spPr>
            <p:txBody>
              <a:bodyPr wrap="none" lIns="0" tIns="0" rIns="0" bIns="0" rtlCol="0" anchor="ctr">
                <a:spAutoFit/>
              </a:bodyPr>
              <a:lstStyle/>
              <a:p>
                <a:r>
                  <a:rPr lang="en-US" sz="4399" b="1" i="1" dirty="0">
                    <a:solidFill>
                      <a:schemeClr val="accent3"/>
                    </a:solidFill>
                  </a:rPr>
                  <a:t>#3</a:t>
                </a:r>
                <a:endParaRPr lang="id-ID" sz="4399" b="1" i="1" dirty="0">
                  <a:solidFill>
                    <a:schemeClr val="accent3"/>
                  </a:solidFill>
                </a:endParaRPr>
              </a:p>
            </p:txBody>
          </p:sp>
        </p:grpSp>
        <p:grpSp>
          <p:nvGrpSpPr>
            <p:cNvPr id="184" name="Group 183">
              <a:extLst>
                <a:ext uri="{FF2B5EF4-FFF2-40B4-BE49-F238E27FC236}">
                  <a16:creationId xmlns="" xmlns:a16="http://schemas.microsoft.com/office/drawing/2014/main" id="{90F7DC0E-5438-4481-9B90-B9FBA9406DC8}"/>
                </a:ext>
              </a:extLst>
            </p:cNvPr>
            <p:cNvGrpSpPr/>
            <p:nvPr/>
          </p:nvGrpSpPr>
          <p:grpSpPr>
            <a:xfrm>
              <a:off x="5757596" y="3496466"/>
              <a:ext cx="5706793" cy="676980"/>
              <a:chOff x="5757596" y="3538381"/>
              <a:chExt cx="5706793" cy="676980"/>
            </a:xfrm>
          </p:grpSpPr>
          <p:sp>
            <p:nvSpPr>
              <p:cNvPr id="172" name="TextBox 171">
                <a:extLst>
                  <a:ext uri="{FF2B5EF4-FFF2-40B4-BE49-F238E27FC236}">
                    <a16:creationId xmlns="" xmlns:a16="http://schemas.microsoft.com/office/drawing/2014/main" id="{99BCAA2C-AE29-44DF-A3C1-F7333DDB4AF1}"/>
                  </a:ext>
                </a:extLst>
              </p:cNvPr>
              <p:cNvSpPr txBox="1"/>
              <p:nvPr/>
            </p:nvSpPr>
            <p:spPr>
              <a:xfrm>
                <a:off x="6517065" y="3751142"/>
                <a:ext cx="4947324" cy="430999"/>
              </a:xfrm>
              <a:prstGeom prst="rect">
                <a:avLst/>
              </a:prstGeom>
              <a:noFill/>
            </p:spPr>
            <p:txBody>
              <a:bodyPr wrap="square" lIns="0" tIns="0" rIns="0" bIns="0" rtlCol="0" anchor="ctr">
                <a:spAutoFit/>
              </a:bodyPr>
              <a:lstStyle/>
              <a:p>
                <a:r>
                  <a:rPr lang="mn-MN" sz="1400" dirty="0">
                    <a:latin typeface="Calibri" panose="020F0502020204030204" pitchFamily="34" charset="0"/>
                    <a:cs typeface="Calibri" panose="020F0502020204030204" pitchFamily="34" charset="0"/>
                  </a:rPr>
                  <a:t>Үйлдлийн систем, програмынхаа програм хангамжийн шинэчилж байх</a:t>
                </a:r>
                <a:r>
                  <a:rPr lang="en-US" sz="1400" dirty="0">
                    <a:latin typeface="Calibri" panose="020F0502020204030204" pitchFamily="34" charset="0"/>
                    <a:cs typeface="Calibri" panose="020F0502020204030204" pitchFamily="34" charset="0"/>
                  </a:rPr>
                  <a:t> (update)</a:t>
                </a:r>
                <a:r>
                  <a:rPr lang="mn-MN" sz="1400" dirty="0">
                    <a:latin typeface="Calibri" panose="020F0502020204030204" pitchFamily="34" charset="0"/>
                    <a:cs typeface="Calibri" panose="020F0502020204030204" pitchFamily="34" charset="0"/>
                  </a:rPr>
                  <a:t>.</a:t>
                </a:r>
              </a:p>
            </p:txBody>
          </p:sp>
          <p:sp>
            <p:nvSpPr>
              <p:cNvPr id="179" name="TextBox 178">
                <a:extLst>
                  <a:ext uri="{FF2B5EF4-FFF2-40B4-BE49-F238E27FC236}">
                    <a16:creationId xmlns="" xmlns:a16="http://schemas.microsoft.com/office/drawing/2014/main" id="{CCE36BDA-CAF8-4BB5-B71B-BDA283AF54EA}"/>
                  </a:ext>
                </a:extLst>
              </p:cNvPr>
              <p:cNvSpPr txBox="1"/>
              <p:nvPr/>
            </p:nvSpPr>
            <p:spPr>
              <a:xfrm>
                <a:off x="5757596" y="3538381"/>
                <a:ext cx="655629" cy="676980"/>
              </a:xfrm>
              <a:prstGeom prst="rect">
                <a:avLst/>
              </a:prstGeom>
              <a:noFill/>
            </p:spPr>
            <p:txBody>
              <a:bodyPr wrap="none" lIns="0" tIns="0" rIns="0" bIns="0" rtlCol="0" anchor="ctr">
                <a:spAutoFit/>
              </a:bodyPr>
              <a:lstStyle/>
              <a:p>
                <a:r>
                  <a:rPr lang="en-US" sz="4399" b="1" i="1" dirty="0">
                    <a:solidFill>
                      <a:schemeClr val="accent3"/>
                    </a:solidFill>
                  </a:rPr>
                  <a:t>#4</a:t>
                </a:r>
                <a:endParaRPr lang="id-ID" sz="4399" b="1" i="1" dirty="0">
                  <a:solidFill>
                    <a:schemeClr val="accent3"/>
                  </a:solidFill>
                </a:endParaRPr>
              </a:p>
            </p:txBody>
          </p:sp>
        </p:grpSp>
        <p:grpSp>
          <p:nvGrpSpPr>
            <p:cNvPr id="185" name="Group 184">
              <a:extLst>
                <a:ext uri="{FF2B5EF4-FFF2-40B4-BE49-F238E27FC236}">
                  <a16:creationId xmlns="" xmlns:a16="http://schemas.microsoft.com/office/drawing/2014/main" id="{384152E9-0287-43C5-9E93-0A3185409414}"/>
                </a:ext>
              </a:extLst>
            </p:cNvPr>
            <p:cNvGrpSpPr/>
            <p:nvPr/>
          </p:nvGrpSpPr>
          <p:grpSpPr>
            <a:xfrm>
              <a:off x="5757596" y="4277322"/>
              <a:ext cx="5705304" cy="677108"/>
              <a:chOff x="5757596" y="4277322"/>
              <a:chExt cx="5705304" cy="677108"/>
            </a:xfrm>
          </p:grpSpPr>
          <p:sp>
            <p:nvSpPr>
              <p:cNvPr id="175" name="TextBox 174">
                <a:extLst>
                  <a:ext uri="{FF2B5EF4-FFF2-40B4-BE49-F238E27FC236}">
                    <a16:creationId xmlns="" xmlns:a16="http://schemas.microsoft.com/office/drawing/2014/main" id="{B1FFBB27-5065-40D5-BE51-45A6C2A8A44E}"/>
                  </a:ext>
                </a:extLst>
              </p:cNvPr>
              <p:cNvSpPr txBox="1"/>
              <p:nvPr/>
            </p:nvSpPr>
            <p:spPr>
              <a:xfrm>
                <a:off x="6515576" y="4565881"/>
                <a:ext cx="4947324" cy="215500"/>
              </a:xfrm>
              <a:prstGeom prst="rect">
                <a:avLst/>
              </a:prstGeom>
              <a:noFill/>
            </p:spPr>
            <p:txBody>
              <a:bodyPr wrap="square" lIns="0" tIns="0" rIns="0" bIns="0" rtlCol="0" anchor="ctr">
                <a:spAutoFit/>
              </a:bodyPr>
              <a:lstStyle/>
              <a:p>
                <a:r>
                  <a:rPr lang="mn-MN" sz="1400" dirty="0">
                    <a:latin typeface="Calibri" panose="020F0502020204030204" pitchFamily="34" charset="0"/>
                    <a:cs typeface="Calibri" panose="020F0502020204030204" pitchFamily="34" charset="0"/>
                  </a:rPr>
                  <a:t>Нууц үгээ тогтмол өөрчлөх.</a:t>
                </a:r>
              </a:p>
            </p:txBody>
          </p:sp>
          <p:sp>
            <p:nvSpPr>
              <p:cNvPr id="180" name="TextBox 179">
                <a:extLst>
                  <a:ext uri="{FF2B5EF4-FFF2-40B4-BE49-F238E27FC236}">
                    <a16:creationId xmlns="" xmlns:a16="http://schemas.microsoft.com/office/drawing/2014/main" id="{619F7252-6530-4F6D-B55D-9808D387DD7E}"/>
                  </a:ext>
                </a:extLst>
              </p:cNvPr>
              <p:cNvSpPr txBox="1"/>
              <p:nvPr/>
            </p:nvSpPr>
            <p:spPr>
              <a:xfrm>
                <a:off x="5757596" y="4277322"/>
                <a:ext cx="647613" cy="677108"/>
              </a:xfrm>
              <a:prstGeom prst="rect">
                <a:avLst/>
              </a:prstGeom>
              <a:noFill/>
            </p:spPr>
            <p:txBody>
              <a:bodyPr wrap="none" lIns="0" tIns="0" rIns="0" bIns="0" rtlCol="0" anchor="ctr">
                <a:spAutoFit/>
              </a:bodyPr>
              <a:lstStyle/>
              <a:p>
                <a:r>
                  <a:rPr lang="en-US" sz="4399" b="1" i="1" dirty="0">
                    <a:solidFill>
                      <a:schemeClr val="accent3"/>
                    </a:solidFill>
                  </a:rPr>
                  <a:t>#5</a:t>
                </a:r>
                <a:endParaRPr lang="id-ID" sz="4399" b="1" i="1" dirty="0">
                  <a:solidFill>
                    <a:schemeClr val="accent3"/>
                  </a:solidFill>
                </a:endParaRPr>
              </a:p>
            </p:txBody>
          </p:sp>
        </p:grpSp>
      </p:grpSp>
      <p:cxnSp>
        <p:nvCxnSpPr>
          <p:cNvPr id="186" name="Straight Connector 185">
            <a:extLst>
              <a:ext uri="{FF2B5EF4-FFF2-40B4-BE49-F238E27FC236}">
                <a16:creationId xmlns="" xmlns:a16="http://schemas.microsoft.com/office/drawing/2014/main" id="{9BE052BD-107E-40C9-9234-40662CA9F9DE}"/>
              </a:ext>
            </a:extLst>
          </p:cNvPr>
          <p:cNvCxnSpPr>
            <a:cxnSpLocks/>
          </p:cNvCxnSpPr>
          <p:nvPr/>
        </p:nvCxnSpPr>
        <p:spPr>
          <a:xfrm>
            <a:off x="6526100" y="5164626"/>
            <a:ext cx="4965885"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 xmlns:a16="http://schemas.microsoft.com/office/drawing/2014/main" id="{82016D85-5729-48BF-895E-2130D4B4536A}"/>
              </a:ext>
            </a:extLst>
          </p:cNvPr>
          <p:cNvCxnSpPr>
            <a:cxnSpLocks/>
          </p:cNvCxnSpPr>
          <p:nvPr/>
        </p:nvCxnSpPr>
        <p:spPr>
          <a:xfrm>
            <a:off x="6526100" y="4181987"/>
            <a:ext cx="4965885"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 xmlns:a16="http://schemas.microsoft.com/office/drawing/2014/main" id="{6AE69156-B024-4BFE-8CAB-A580A6BB7EA7}"/>
              </a:ext>
            </a:extLst>
          </p:cNvPr>
          <p:cNvCxnSpPr>
            <a:cxnSpLocks/>
          </p:cNvCxnSpPr>
          <p:nvPr/>
        </p:nvCxnSpPr>
        <p:spPr>
          <a:xfrm>
            <a:off x="6526100" y="3199348"/>
            <a:ext cx="4965885"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 xmlns:a16="http://schemas.microsoft.com/office/drawing/2014/main" id="{AB8A9248-DF14-4EE6-97ED-C068CD5DFCC1}"/>
              </a:ext>
            </a:extLst>
          </p:cNvPr>
          <p:cNvCxnSpPr>
            <a:cxnSpLocks/>
          </p:cNvCxnSpPr>
          <p:nvPr/>
        </p:nvCxnSpPr>
        <p:spPr>
          <a:xfrm>
            <a:off x="6526100" y="2216709"/>
            <a:ext cx="4965885" cy="0"/>
          </a:xfrm>
          <a:prstGeom prst="line">
            <a:avLst/>
          </a:prstGeom>
          <a:ln cap="rnd">
            <a:solidFill>
              <a:schemeClr val="bg1">
                <a:alpha val="55000"/>
              </a:schemeClr>
            </a:solidFill>
            <a:roun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 xmlns:a16="http://schemas.microsoft.com/office/drawing/2014/main" id="{619F7252-6530-4F6D-B55D-9808D387DD7E}"/>
              </a:ext>
            </a:extLst>
          </p:cNvPr>
          <p:cNvSpPr txBox="1"/>
          <p:nvPr/>
        </p:nvSpPr>
        <p:spPr>
          <a:xfrm>
            <a:off x="5764112" y="5001864"/>
            <a:ext cx="670055" cy="676980"/>
          </a:xfrm>
          <a:prstGeom prst="rect">
            <a:avLst/>
          </a:prstGeom>
          <a:noFill/>
        </p:spPr>
        <p:txBody>
          <a:bodyPr wrap="none" lIns="0" tIns="0" rIns="0" bIns="0" rtlCol="0" anchor="ctr">
            <a:spAutoFit/>
          </a:bodyPr>
          <a:lstStyle/>
          <a:p>
            <a:r>
              <a:rPr lang="en-US" sz="4399" b="1" i="1" dirty="0" smtClean="0">
                <a:solidFill>
                  <a:schemeClr val="accent3"/>
                </a:solidFill>
              </a:rPr>
              <a:t>#</a:t>
            </a:r>
            <a:r>
              <a:rPr lang="mn-MN" sz="4399" b="1" i="1" dirty="0">
                <a:solidFill>
                  <a:schemeClr val="accent3"/>
                </a:solidFill>
              </a:rPr>
              <a:t>6</a:t>
            </a:r>
            <a:endParaRPr lang="id-ID" sz="4399" b="1" i="1" dirty="0">
              <a:solidFill>
                <a:schemeClr val="accent3"/>
              </a:solidFill>
            </a:endParaRPr>
          </a:p>
        </p:txBody>
      </p:sp>
      <p:sp>
        <p:nvSpPr>
          <p:cNvPr id="4" name="Rectangle 3"/>
          <p:cNvSpPr/>
          <p:nvPr/>
        </p:nvSpPr>
        <p:spPr>
          <a:xfrm>
            <a:off x="6444620" y="5051534"/>
            <a:ext cx="6092825" cy="646331"/>
          </a:xfrm>
          <a:prstGeom prst="rect">
            <a:avLst/>
          </a:prstGeom>
        </p:spPr>
        <p:txBody>
          <a:bodyPr>
            <a:spAutoFit/>
          </a:bodyPr>
          <a:lstStyle/>
          <a:p>
            <a:r>
              <a:rPr lang="mn-MN" dirty="0">
                <a:latin typeface="Calibri" panose="020F0502020204030204" pitchFamily="34" charset="0"/>
                <a:cs typeface="Calibri" panose="020F0502020204030204" pitchFamily="34" charset="0"/>
              </a:rPr>
              <a:t>Ажилчдын өгөгдөл, мэдээлэлд нэвтрэх эрхийг хязгаарлах, програм хангамж суулгах эрхийг хязгаарлах.</a:t>
            </a:r>
          </a:p>
        </p:txBody>
      </p:sp>
      <p:sp>
        <p:nvSpPr>
          <p:cNvPr id="99" name="TextBox 98">
            <a:extLst>
              <a:ext uri="{FF2B5EF4-FFF2-40B4-BE49-F238E27FC236}">
                <a16:creationId xmlns="" xmlns:a16="http://schemas.microsoft.com/office/drawing/2014/main" id="{619F7252-6530-4F6D-B55D-9808D387DD7E}"/>
              </a:ext>
            </a:extLst>
          </p:cNvPr>
          <p:cNvSpPr txBox="1"/>
          <p:nvPr/>
        </p:nvSpPr>
        <p:spPr>
          <a:xfrm>
            <a:off x="5759382" y="5787307"/>
            <a:ext cx="618759" cy="676980"/>
          </a:xfrm>
          <a:prstGeom prst="rect">
            <a:avLst/>
          </a:prstGeom>
          <a:noFill/>
        </p:spPr>
        <p:txBody>
          <a:bodyPr wrap="none" lIns="0" tIns="0" rIns="0" bIns="0" rtlCol="0" anchor="ctr">
            <a:spAutoFit/>
          </a:bodyPr>
          <a:lstStyle/>
          <a:p>
            <a:r>
              <a:rPr lang="en-US" sz="4399" b="1" i="1" dirty="0" smtClean="0">
                <a:solidFill>
                  <a:schemeClr val="accent3"/>
                </a:solidFill>
              </a:rPr>
              <a:t>#</a:t>
            </a:r>
            <a:r>
              <a:rPr lang="mn-MN" sz="4399" b="1" i="1" dirty="0" smtClean="0">
                <a:solidFill>
                  <a:schemeClr val="accent3"/>
                </a:solidFill>
              </a:rPr>
              <a:t>7</a:t>
            </a:r>
            <a:endParaRPr lang="id-ID" sz="4399" b="1" i="1" dirty="0">
              <a:solidFill>
                <a:schemeClr val="accent3"/>
              </a:solidFill>
            </a:endParaRPr>
          </a:p>
        </p:txBody>
      </p:sp>
      <p:sp>
        <p:nvSpPr>
          <p:cNvPr id="5" name="Rectangle 4"/>
          <p:cNvSpPr/>
          <p:nvPr/>
        </p:nvSpPr>
        <p:spPr>
          <a:xfrm>
            <a:off x="6513881" y="5955304"/>
            <a:ext cx="4833824" cy="369332"/>
          </a:xfrm>
          <a:prstGeom prst="rect">
            <a:avLst/>
          </a:prstGeom>
        </p:spPr>
        <p:txBody>
          <a:bodyPr wrap="none">
            <a:spAutoFit/>
          </a:bodyPr>
          <a:lstStyle/>
          <a:p>
            <a:r>
              <a:rPr lang="mn-MN" dirty="0">
                <a:latin typeface="Calibri" panose="020F0502020204030204" pitchFamily="34" charset="0"/>
                <a:cs typeface="Calibri" panose="020F0502020204030204" pitchFamily="34" charset="0"/>
              </a:rPr>
              <a:t>Бизнесийн чухал өгөгдөл, мэдээллийг нөөцлөх.</a:t>
            </a:r>
          </a:p>
        </p:txBody>
      </p:sp>
      <p:sp>
        <p:nvSpPr>
          <p:cNvPr id="100" name="TextBox 99"/>
          <p:cNvSpPr txBox="1"/>
          <p:nvPr/>
        </p:nvSpPr>
        <p:spPr>
          <a:xfrm>
            <a:off x="5837803" y="6556280"/>
            <a:ext cx="6544729" cy="289640"/>
          </a:xfrm>
          <a:prstGeom prst="rect">
            <a:avLst/>
          </a:prstGeom>
          <a:noFill/>
        </p:spPr>
        <p:txBody>
          <a:bodyPr wrap="square" rtlCol="0">
            <a:spAutoFit/>
          </a:bodyPr>
          <a:lstStyle/>
          <a:p>
            <a:pPr>
              <a:lnSpc>
                <a:spcPct val="90000"/>
              </a:lnSpc>
            </a:pPr>
            <a:r>
              <a:rPr lang="mn-MN" sz="1400" dirty="0" smtClean="0">
                <a:latin typeface="Calibri" panose="020F0502020204030204" pitchFamily="34" charset="0"/>
                <a:cs typeface="Calibri" panose="020F0502020204030204" pitchFamily="34" charset="0"/>
              </a:rPr>
              <a:t>Эх сурвалж:</a:t>
            </a:r>
            <a:r>
              <a:rPr lang="mn-MN" sz="1400" dirty="0">
                <a:latin typeface="Calibri" panose="020F0502020204030204" pitchFamily="34" charset="0"/>
                <a:cs typeface="Calibri" panose="020F0502020204030204" pitchFamily="34" charset="0"/>
              </a:rPr>
              <a:t> </a:t>
            </a:r>
            <a:r>
              <a:rPr lang="mn-MN" sz="1400" dirty="0" smtClean="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https://capcoverage.com/index.php/10-ways-to-prevent-cyber-attacks/</a:t>
            </a:r>
          </a:p>
        </p:txBody>
      </p:sp>
    </p:spTree>
    <p:extLst>
      <p:ext uri="{BB962C8B-B14F-4D97-AF65-F5344CB8AC3E}">
        <p14:creationId xmlns:p14="http://schemas.microsoft.com/office/powerpoint/2010/main" val="388229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5CF5BDA4-10C7-46A6-AC30-523A3FC438AC}"/>
              </a:ext>
            </a:extLst>
          </p:cNvPr>
          <p:cNvSpPr txBox="1"/>
          <p:nvPr/>
        </p:nvSpPr>
        <p:spPr>
          <a:xfrm>
            <a:off x="1674812" y="404465"/>
            <a:ext cx="9911965" cy="6000617"/>
          </a:xfrm>
          <a:prstGeom prst="rect">
            <a:avLst/>
          </a:prstGeom>
          <a:noFill/>
        </p:spPr>
        <p:txBody>
          <a:bodyPr wrap="square" rtlCol="0" anchor="ctr">
            <a:spAutoFit/>
          </a:bodyPr>
          <a:lstStyle/>
          <a:p>
            <a:pPr algn="ctr"/>
            <a:r>
              <a:rPr lang="mn-MN" altLang="ko-KR" sz="4799" b="1" dirty="0" smtClean="0">
                <a:solidFill>
                  <a:schemeClr val="accent2">
                    <a:lumMod val="75000"/>
                  </a:schemeClr>
                </a:solidFill>
                <a:latin typeface="+mj-lt"/>
                <a:cs typeface="Arial" pitchFamily="34" charset="0"/>
              </a:rPr>
              <a:t>Цахим сургалт</a:t>
            </a:r>
          </a:p>
          <a:p>
            <a:pPr algn="ctr"/>
            <a:endParaRPr lang="mn-MN" altLang="ko-KR" sz="4799" b="1" dirty="0" smtClean="0">
              <a:solidFill>
                <a:schemeClr val="accent2">
                  <a:lumMod val="75000"/>
                </a:schemeClr>
              </a:solidFill>
              <a:latin typeface="+mj-lt"/>
              <a:cs typeface="Arial" pitchFamily="34" charset="0"/>
            </a:endParaRPr>
          </a:p>
          <a:p>
            <a:pPr algn="ctr"/>
            <a:endParaRPr lang="mn-MN" altLang="ko-KR" sz="4799" b="1" dirty="0">
              <a:solidFill>
                <a:schemeClr val="accent2">
                  <a:lumMod val="75000"/>
                </a:schemeClr>
              </a:solidFill>
              <a:latin typeface="+mj-lt"/>
              <a:cs typeface="Arial" pitchFamily="34" charset="0"/>
            </a:endParaRPr>
          </a:p>
          <a:p>
            <a:pPr algn="ctr"/>
            <a:endParaRPr lang="mn-MN" altLang="ko-KR" sz="4799" b="1" dirty="0">
              <a:solidFill>
                <a:schemeClr val="accent2">
                  <a:lumMod val="75000"/>
                </a:schemeClr>
              </a:solidFill>
              <a:latin typeface="+mj-lt"/>
              <a:cs typeface="Arial" pitchFamily="34" charset="0"/>
            </a:endParaRPr>
          </a:p>
          <a:p>
            <a:pPr algn="ctr"/>
            <a:endParaRPr lang="mn-MN" altLang="ko-KR" sz="4799" b="1" dirty="0" smtClean="0">
              <a:solidFill>
                <a:schemeClr val="accent2">
                  <a:lumMod val="75000"/>
                </a:schemeClr>
              </a:solidFill>
              <a:latin typeface="+mj-lt"/>
              <a:cs typeface="Arial" pitchFamily="34" charset="0"/>
            </a:endParaRPr>
          </a:p>
          <a:p>
            <a:pPr algn="ctr"/>
            <a:endParaRPr lang="mn-MN" altLang="ko-KR" sz="4799" b="1" dirty="0">
              <a:solidFill>
                <a:schemeClr val="accent2">
                  <a:lumMod val="75000"/>
                </a:schemeClr>
              </a:solidFill>
              <a:latin typeface="+mj-lt"/>
              <a:cs typeface="Arial" pitchFamily="34" charset="0"/>
            </a:endParaRPr>
          </a:p>
          <a:p>
            <a:pPr algn="ctr"/>
            <a:endParaRPr lang="mn-MN" altLang="ko-KR" sz="4799" b="1" dirty="0" smtClean="0">
              <a:solidFill>
                <a:schemeClr val="accent2">
                  <a:lumMod val="75000"/>
                </a:schemeClr>
              </a:solidFill>
              <a:latin typeface="+mj-lt"/>
              <a:cs typeface="Arial" pitchFamily="34" charset="0"/>
            </a:endParaRPr>
          </a:p>
          <a:p>
            <a:pPr algn="ctr"/>
            <a:r>
              <a:rPr lang="en-US" altLang="ko-KR" sz="4799" b="1" dirty="0">
                <a:solidFill>
                  <a:schemeClr val="accent2">
                    <a:lumMod val="75000"/>
                  </a:schemeClr>
                </a:solidFill>
                <a:latin typeface="+mj-lt"/>
                <a:cs typeface="Arial" pitchFamily="34" charset="0"/>
              </a:rPr>
              <a:t>https://www.khanacademy.org/</a:t>
            </a:r>
            <a:endParaRPr lang="ko-KR" altLang="en-US" sz="4799" b="1" dirty="0">
              <a:solidFill>
                <a:schemeClr val="accent2">
                  <a:lumMod val="75000"/>
                </a:schemeClr>
              </a:solidFill>
              <a:latin typeface="+mj-lt"/>
              <a:cs typeface="Arial" pitchFamily="34" charset="0"/>
            </a:endParaRPr>
          </a:p>
        </p:txBody>
      </p:sp>
      <p:pic>
        <p:nvPicPr>
          <p:cNvPr id="2" name="Picture 1"/>
          <p:cNvPicPr>
            <a:picLocks noChangeAspect="1"/>
          </p:cNvPicPr>
          <p:nvPr/>
        </p:nvPicPr>
        <p:blipFill>
          <a:blip r:embed="rId2"/>
          <a:stretch>
            <a:fillRect/>
          </a:stretch>
        </p:blipFill>
        <p:spPr>
          <a:xfrm>
            <a:off x="4951412" y="1295400"/>
            <a:ext cx="3202181" cy="680317"/>
          </a:xfrm>
          <a:prstGeom prst="rect">
            <a:avLst/>
          </a:prstGeom>
        </p:spPr>
      </p:pic>
    </p:spTree>
    <p:extLst>
      <p:ext uri="{BB962C8B-B14F-4D97-AF65-F5344CB8AC3E}">
        <p14:creationId xmlns:p14="http://schemas.microsoft.com/office/powerpoint/2010/main" val="7498843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1820</TotalTime>
  <Words>1009</Words>
  <Application>Microsoft Office PowerPoint</Application>
  <PresentationFormat>Custom</PresentationFormat>
  <Paragraphs>139</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맑은 고딕</vt:lpstr>
      <vt:lpstr>Arabic Typesetting</vt:lpstr>
      <vt:lpstr>Arial</vt:lpstr>
      <vt:lpstr>Calibri</vt:lpstr>
      <vt:lpstr>Consolas</vt:lpstr>
      <vt:lpstr>Corbel</vt:lpstr>
      <vt:lpstr>Segoe UI</vt:lpstr>
      <vt:lpstr>Chalkboard 16x9</vt:lpstr>
      <vt:lpstr>Улирлын шалгалт</vt:lpstr>
      <vt:lpstr>Knuth-Morris-Path алгоритм</vt:lpstr>
      <vt:lpstr>Computer Forensic</vt:lpstr>
      <vt:lpstr>Computer Forensic буюу Компьютерийн шинжилгээ</vt:lpstr>
      <vt:lpstr>PowerPoint Presentation</vt:lpstr>
      <vt:lpstr>АНУ-ын Вашингтон хотод байрлах Үндэсний кибер аюулгүй байдлын нийгэмлэг (NCSS) нь боловсрол, мэдлэг, сурталчилгаагаар дамжуулан жижиг бизнес эрхлэгчдийн онлайн аюулгүй байдал, аюулгүй байдлыг сайжруулах, кибер аюулгүй байдлын үйлчилгээ авах боломжийг олгох, чадавхжуулах зэрэг үйл ажиллагаа явуулдаг. Кибер эрсдлийг үнэлдэг.</vt:lpstr>
      <vt:lpstr>Кибер аюулгүй байдлын талаарх мэдлэг бага, хомс  байдгийн учраас байгууллага хувь хүмүүс кибер халдлагад өртөх  эрсдэл өндөр байдаг.</vt:lpstr>
      <vt:lpstr>Кибер халдлагаас хэрхэн урьдчилан сэргийлэх энгийн аргууд</vt:lpstr>
      <vt:lpstr>PowerPoint Presentation</vt:lpstr>
      <vt:lpstr>PowerPoint Presentation</vt:lpstr>
      <vt:lpstr>PowerPoint Presentation</vt:lpstr>
      <vt:lpstr>Өөрийн сонгож авсан курсын жишээ:</vt:lpstr>
      <vt:lpstr>2019 оны шилдэг 10 онлайн сургалтын платформ ба Khan academy-н талаарх бяцхан судалгаа</vt:lpstr>
      <vt:lpstr>PowerPoint Presentation</vt:lpstr>
      <vt:lpstr>Title and Content Layout with Chart</vt:lpstr>
      <vt:lpstr>Анхаарал хандуулсан баярлалаа</vt:lpstr>
      <vt:lpstr>Ашигласан эх сурвалжууд: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Windows User</cp:lastModifiedBy>
  <cp:revision>588</cp:revision>
  <dcterms:created xsi:type="dcterms:W3CDTF">2020-12-24T03:14:23Z</dcterms:created>
  <dcterms:modified xsi:type="dcterms:W3CDTF">2021-01-01T02:38:54Z</dcterms:modified>
</cp:coreProperties>
</file>