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9"/>
  </p:notesMasterIdLst>
  <p:sldIdLst>
    <p:sldId id="294" r:id="rId4"/>
    <p:sldId id="296" r:id="rId5"/>
    <p:sldId id="330" r:id="rId6"/>
    <p:sldId id="297" r:id="rId7"/>
    <p:sldId id="304" r:id="rId8"/>
    <p:sldId id="303" r:id="rId9"/>
    <p:sldId id="322" r:id="rId10"/>
    <p:sldId id="298" r:id="rId11"/>
    <p:sldId id="327" r:id="rId12"/>
    <p:sldId id="313" r:id="rId13"/>
    <p:sldId id="323" r:id="rId14"/>
    <p:sldId id="314" r:id="rId15"/>
    <p:sldId id="324" r:id="rId16"/>
    <p:sldId id="317" r:id="rId17"/>
    <p:sldId id="325" r:id="rId18"/>
    <p:sldId id="319" r:id="rId19"/>
    <p:sldId id="326" r:id="rId20"/>
    <p:sldId id="321" r:id="rId21"/>
    <p:sldId id="299" r:id="rId22"/>
    <p:sldId id="308" r:id="rId23"/>
    <p:sldId id="328" r:id="rId24"/>
    <p:sldId id="331" r:id="rId25"/>
    <p:sldId id="329" r:id="rId26"/>
    <p:sldId id="300" r:id="rId27"/>
    <p:sldId id="31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6154" autoAdjust="0"/>
  </p:normalViewPr>
  <p:slideViewPr>
    <p:cSldViewPr snapToGrid="0">
      <p:cViewPr varScale="1">
        <p:scale>
          <a:sx n="97" d="100"/>
          <a:sy n="97" d="100"/>
        </p:scale>
        <p:origin x="136" y="96"/>
      </p:cViewPr>
      <p:guideLst>
        <p:guide pos="416"/>
        <p:guide pos="7256"/>
        <p:guide orient="horz" pos="1842"/>
        <p:guide orient="horz" pos="3294"/>
        <p:guide orient="horz" pos="3928"/>
        <p:guide orient="horz" pos="3864"/>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79EA0-16FB-4D7A-B463-660842D386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E3BCB-7A88-498B-AC41-3D3DC3109F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3FA29EA-E871-4AD3-8BC4-94DD9761A20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E293C8F-A693-4423-9E38-3A4AAAF95F7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85EA5D-BED8-46E5-888B-98E04086D5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3EAD9F-1A97-4BA3-BCC8-D749F2F470C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5EA5D-BED8-46E5-888B-98E04086D59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EAD9F-1A97-4BA3-BCC8-D749F2F470C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A29EA-E871-4AD3-8BC4-94DD9761A20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93C8F-A693-4423-9E38-3A4AAAF95F7A}"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5.pn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2490787" y="154188"/>
            <a:ext cx="7210426" cy="1862048"/>
          </a:xfrm>
          <a:prstGeom prst="rect">
            <a:avLst/>
          </a:prstGeom>
          <a:noFill/>
          <a:ln w="38100">
            <a:noFill/>
          </a:ln>
          <a:effectLst>
            <a:glow>
              <a:schemeClr val="bg1"/>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0" i="0" u="none" strike="noStrike" kern="1200" cap="none" spc="0" normalizeH="0" baseline="0" noProof="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uLnTx/>
                <a:uFillTx/>
                <a:latin typeface="Agency FB" panose="020B0503020202020204" pitchFamily="34" charset="0"/>
                <a:ea typeface="等线" panose="02010600030101010101" pitchFamily="2" charset="-122"/>
                <a:cs typeface="+mn-cs"/>
              </a:rPr>
              <a:t>Naivegator</a:t>
            </a:r>
            <a:endParaRPr kumimoji="0" lang="zh-CN" altLang="en-US" sz="11500" b="0" i="0" u="none" strike="noStrike" kern="1200" cap="none" spc="0" normalizeH="0" baseline="0" noProof="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uLnTx/>
              <a:uFillTx/>
              <a:latin typeface="Agency FB" panose="020B0503020202020204" pitchFamily="34" charset="0"/>
              <a:ea typeface="等线" panose="02010600030101010101" pitchFamily="2" charset="-122"/>
              <a:cs typeface="+mn-cs"/>
            </a:endParaRPr>
          </a:p>
        </p:txBody>
      </p:sp>
      <p:sp>
        <p:nvSpPr>
          <p:cNvPr id="5" name="文本框 4"/>
          <p:cNvSpPr txBox="1"/>
          <p:nvPr/>
        </p:nvSpPr>
        <p:spPr>
          <a:xfrm>
            <a:off x="2655631" y="5508555"/>
            <a:ext cx="6710060" cy="646331"/>
          </a:xfrm>
          <a:prstGeom prst="rect">
            <a:avLst/>
          </a:prstGeom>
          <a:noFill/>
          <a:ln w="38100">
            <a:noFill/>
          </a:ln>
          <a:effectLst>
            <a:glow>
              <a:schemeClr val="bg1"/>
            </a:glow>
          </a:effectLst>
        </p:spPr>
        <p:txBody>
          <a:bodyPr wrap="square" rtlCol="0">
            <a:spAutoFit/>
          </a:bodyPr>
          <a:lstStyle/>
          <a:p>
            <a:pPr algn="ctr">
              <a:defRPr/>
            </a:pPr>
            <a:r>
              <a:rPr lang="zh-CN" altLang="en-US" sz="3600" dirty="0">
                <a:ln w="0"/>
                <a:solidFill>
                  <a:prstClr val="white"/>
                </a:solidFill>
                <a:effectLst>
                  <a:glow rad="25400">
                    <a:srgbClr val="0566C7">
                      <a:alpha val="80000"/>
                    </a:srgbClr>
                  </a:glow>
                  <a:outerShdw blurRad="38100" dist="19050" dir="2700000" algn="tl" rotWithShape="0">
                    <a:prstClr val="black">
                      <a:alpha val="40000"/>
                    </a:prstClr>
                  </a:outerShdw>
                </a:effectLst>
                <a:latin typeface="华文新魏" panose="02010800040101010101" pitchFamily="2" charset="-122"/>
                <a:ea typeface="华文新魏" panose="02010800040101010101" pitchFamily="2" charset="-122"/>
              </a:rPr>
              <a:t>刘祺，唐亚周，杨运成，卿云帆  </a:t>
            </a:r>
            <a:endParaRPr lang="zh-CN" altLang="en-US" sz="3600" dirty="0">
              <a:ln w="0"/>
              <a:solidFill>
                <a:prstClr val="white"/>
              </a:solidFill>
              <a:effectLst>
                <a:glow rad="25400">
                  <a:srgbClr val="0566C7">
                    <a:alpha val="80000"/>
                  </a:srgbClr>
                </a:glow>
                <a:outerShdw blurRad="38100" dist="19050" dir="2700000" algn="tl" rotWithShape="0">
                  <a:prstClr val="black">
                    <a:alpha val="40000"/>
                  </a:prstClr>
                </a:outerShdw>
              </a:effectLst>
              <a:latin typeface="华文新魏" panose="02010800040101010101" pitchFamily="2" charset="-122"/>
              <a:ea typeface="华文新魏" panose="02010800040101010101" pitchFamily="2" charset="-122"/>
            </a:endParaRPr>
          </a:p>
        </p:txBody>
      </p:sp>
      <p:sp>
        <p:nvSpPr>
          <p:cNvPr id="14" name="文本框 13"/>
          <p:cNvSpPr txBox="1"/>
          <p:nvPr/>
        </p:nvSpPr>
        <p:spPr>
          <a:xfrm>
            <a:off x="3595854" y="2150826"/>
            <a:ext cx="4991100" cy="3416320"/>
          </a:xfrm>
          <a:prstGeom prst="rect">
            <a:avLst/>
          </a:prstGeom>
          <a:noFill/>
        </p:spPr>
        <p:txBody>
          <a:bodyPr wrap="square" rtlCol="0">
            <a:spAutoFit/>
            <a:scene3d>
              <a:camera prst="orthographicFront"/>
              <a:lightRig rig="soft" dir="t"/>
            </a:scene3d>
            <a:sp3d extrusionH="57150">
              <a:bevelT w="38100" h="38100"/>
            </a:sp3d>
          </a:bodyPr>
          <a:lstStyle/>
          <a:p>
            <a:pPr algn="ctr"/>
            <a:r>
              <a:rPr lang="zh-CN" altLang="en-US" spc="300" dirty="0">
                <a:solidFill>
                  <a:schemeClr val="bg1"/>
                </a:solidFill>
              </a:rPr>
              <a:t>●●●●●●●●●●●●●●●●●●</a:t>
            </a: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endParaRPr lang="en-US" altLang="zh-CN" spc="300" dirty="0">
              <a:solidFill>
                <a:schemeClr val="bg1"/>
              </a:solidFill>
            </a:endParaRPr>
          </a:p>
          <a:p>
            <a:pPr algn="ctr"/>
            <a:r>
              <a:rPr lang="zh-CN" altLang="en-US" spc="300" dirty="0">
                <a:solidFill>
                  <a:schemeClr val="bg1"/>
                </a:solidFill>
              </a:rPr>
              <a:t>●●●●●●●●●●●●●●●●●●</a:t>
            </a:r>
            <a:endParaRPr lang="zh-CN" altLang="en-US" spc="300" dirty="0">
              <a:solidFill>
                <a:schemeClr val="bg1"/>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921" y="2615497"/>
            <a:ext cx="2522158" cy="2462462"/>
          </a:xfrm>
          <a:prstGeom prst="rect">
            <a:avLst/>
          </a:prstGeom>
          <a:effectLst>
            <a:glow rad="38100">
              <a:srgbClr val="034F71">
                <a:alpha val="30000"/>
              </a:srgbClr>
            </a:glow>
            <a:outerShdw blurRad="254000" dist="38100" algn="l" rotWithShape="0">
              <a:schemeClr val="bg1">
                <a:lumMod val="85000"/>
                <a:alpha val="40000"/>
              </a:schemeClr>
            </a:outerShdw>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iterate type="lt">
                                    <p:tmPct val="10000"/>
                                  </p:iterate>
                                  <p:childTnLst>
                                    <p:animClr clrSpc="rgb" dir="cw">
                                      <p:cBhvr override="childStyle">
                                        <p:cTn id="6" dur="250" autoRev="1" fill="remove"/>
                                        <p:tgtEl>
                                          <p:spTgt spid="14"/>
                                        </p:tgtEl>
                                        <p:attrNameLst>
                                          <p:attrName>style.color</p:attrName>
                                        </p:attrNameLst>
                                      </p:cBhvr>
                                      <p:to>
                                        <a:srgbClr val="00B0F0"/>
                                      </p:to>
                                    </p:animClr>
                                    <p:animClr clrSpc="rgb" dir="cw">
                                      <p:cBhvr>
                                        <p:cTn id="7" dur="250" autoRev="1" fill="remove"/>
                                        <p:tgtEl>
                                          <p:spTgt spid="14"/>
                                        </p:tgtEl>
                                        <p:attrNameLst>
                                          <p:attrName>fillcolor</p:attrName>
                                        </p:attrNameLst>
                                      </p:cBhvr>
                                      <p:to>
                                        <a:srgbClr val="00B0F0"/>
                                      </p:to>
                                    </p:animClr>
                                    <p:set>
                                      <p:cBhvr>
                                        <p:cTn id="8" dur="250" autoRev="1" fill="remove"/>
                                        <p:tgtEl>
                                          <p:spTgt spid="14"/>
                                        </p:tgtEl>
                                        <p:attrNameLst>
                                          <p:attrName>fill.type</p:attrName>
                                        </p:attrNameLst>
                                      </p:cBhvr>
                                      <p:to>
                                        <p:strVal val="solid"/>
                                      </p:to>
                                    </p:set>
                                    <p:set>
                                      <p:cBhvr>
                                        <p:cTn id="9" dur="250" autoRev="1" fill="remove"/>
                                        <p:tgtEl>
                                          <p:spTgt spid="14"/>
                                        </p:tgtEl>
                                        <p:attrNameLst>
                                          <p:attrName>fill.on</p:attrName>
                                        </p:attrNameLst>
                                      </p:cBhvr>
                                      <p:to>
                                        <p:strVal val="true"/>
                                      </p:to>
                                    </p:set>
                                  </p:childTnLst>
                                </p:cTn>
                              </p:par>
                              <p:par>
                                <p:cTn id="10" presetID="27" presetClass="emph" presetSubtype="0" fill="remove" grpId="1" nodeType="withEffect">
                                  <p:stCondLst>
                                    <p:cond delay="500"/>
                                  </p:stCondLst>
                                  <p:iterate type="lt">
                                    <p:tmPct val="10000"/>
                                  </p:iterate>
                                  <p:childTnLst>
                                    <p:animClr clrSpc="rgb" dir="cw">
                                      <p:cBhvr override="childStyle">
                                        <p:cTn id="11" dur="250" autoRev="1" fill="remove"/>
                                        <p:tgtEl>
                                          <p:spTgt spid="14"/>
                                        </p:tgtEl>
                                        <p:attrNameLst>
                                          <p:attrName>style.color</p:attrName>
                                        </p:attrNameLst>
                                      </p:cBhvr>
                                      <p:to>
                                        <a:srgbClr val="7030A0"/>
                                      </p:to>
                                    </p:animClr>
                                    <p:animClr clrSpc="rgb" dir="cw">
                                      <p:cBhvr>
                                        <p:cTn id="12" dur="250" autoRev="1" fill="remove"/>
                                        <p:tgtEl>
                                          <p:spTgt spid="14"/>
                                        </p:tgtEl>
                                        <p:attrNameLst>
                                          <p:attrName>fillcolor</p:attrName>
                                        </p:attrNameLst>
                                      </p:cBhvr>
                                      <p:to>
                                        <a:srgbClr val="7030A0"/>
                                      </p:to>
                                    </p:animClr>
                                    <p:set>
                                      <p:cBhvr>
                                        <p:cTn id="13" dur="250" autoRev="1" fill="remove"/>
                                        <p:tgtEl>
                                          <p:spTgt spid="14"/>
                                        </p:tgtEl>
                                        <p:attrNameLst>
                                          <p:attrName>fill.type</p:attrName>
                                        </p:attrNameLst>
                                      </p:cBhvr>
                                      <p:to>
                                        <p:strVal val="solid"/>
                                      </p:to>
                                    </p:set>
                                    <p:set>
                                      <p:cBhvr>
                                        <p:cTn id="14" dur="250" autoRev="1" fill="remove"/>
                                        <p:tgtEl>
                                          <p:spTgt spid="14"/>
                                        </p:tgtEl>
                                        <p:attrNameLst>
                                          <p:attrName>fill.on</p:attrName>
                                        </p:attrNameLst>
                                      </p:cBhvr>
                                      <p:to>
                                        <p:strVal val="true"/>
                                      </p:to>
                                    </p:set>
                                  </p:childTnLst>
                                </p:cTn>
                              </p:par>
                              <p:par>
                                <p:cTn id="15" presetID="27" presetClass="emph" presetSubtype="0" fill="remove" grpId="2" nodeType="withEffect">
                                  <p:stCondLst>
                                    <p:cond delay="1000"/>
                                  </p:stCondLst>
                                  <p:iterate type="lt">
                                    <p:tmPct val="10000"/>
                                  </p:iterate>
                                  <p:childTnLst>
                                    <p:animClr clrSpc="rgb" dir="cw">
                                      <p:cBhvr override="childStyle">
                                        <p:cTn id="16" dur="250" autoRev="1" fill="remove"/>
                                        <p:tgtEl>
                                          <p:spTgt spid="14"/>
                                        </p:tgtEl>
                                        <p:attrNameLst>
                                          <p:attrName>style.color</p:attrName>
                                        </p:attrNameLst>
                                      </p:cBhvr>
                                      <p:to>
                                        <a:srgbClr val="FF0000"/>
                                      </p:to>
                                    </p:animClr>
                                    <p:animClr clrSpc="rgb" dir="cw">
                                      <p:cBhvr>
                                        <p:cTn id="17" dur="250" autoRev="1" fill="remove"/>
                                        <p:tgtEl>
                                          <p:spTgt spid="14"/>
                                        </p:tgtEl>
                                        <p:attrNameLst>
                                          <p:attrName>fillcolor</p:attrName>
                                        </p:attrNameLst>
                                      </p:cBhvr>
                                      <p:to>
                                        <a:srgbClr val="FF0000"/>
                                      </p:to>
                                    </p:animClr>
                                    <p:set>
                                      <p:cBhvr>
                                        <p:cTn id="18" dur="250" autoRev="1" fill="remove"/>
                                        <p:tgtEl>
                                          <p:spTgt spid="14"/>
                                        </p:tgtEl>
                                        <p:attrNameLst>
                                          <p:attrName>fill.type</p:attrName>
                                        </p:attrNameLst>
                                      </p:cBhvr>
                                      <p:to>
                                        <p:strVal val="solid"/>
                                      </p:to>
                                    </p:set>
                                    <p:set>
                                      <p:cBhvr>
                                        <p:cTn id="19" dur="250" autoRev="1" fill="remove"/>
                                        <p:tgtEl>
                                          <p:spTgt spid="14"/>
                                        </p:tgtEl>
                                        <p:attrNameLst>
                                          <p:attrName>fill.on</p:attrName>
                                        </p:attrNameLst>
                                      </p:cBhvr>
                                      <p:to>
                                        <p:strVal val="true"/>
                                      </p:to>
                                    </p:set>
                                  </p:childTnLst>
                                </p:cTn>
                              </p:par>
                              <p:par>
                                <p:cTn id="20" presetID="27" presetClass="emph" presetSubtype="0" fill="remove" grpId="3" nodeType="withEffect">
                                  <p:stCondLst>
                                    <p:cond delay="1500"/>
                                  </p:stCondLst>
                                  <p:iterate type="lt">
                                    <p:tmPct val="10000"/>
                                  </p:iterate>
                                  <p:childTnLst>
                                    <p:animClr clrSpc="rgb" dir="cw">
                                      <p:cBhvr override="childStyle">
                                        <p:cTn id="21" dur="250" autoRev="1" fill="remove"/>
                                        <p:tgtEl>
                                          <p:spTgt spid="14"/>
                                        </p:tgtEl>
                                        <p:attrNameLst>
                                          <p:attrName>style.color</p:attrName>
                                        </p:attrNameLst>
                                      </p:cBhvr>
                                      <p:to>
                                        <a:srgbClr val="FFC000"/>
                                      </p:to>
                                    </p:animClr>
                                    <p:animClr clrSpc="rgb" dir="cw">
                                      <p:cBhvr>
                                        <p:cTn id="22" dur="250" autoRev="1" fill="remove"/>
                                        <p:tgtEl>
                                          <p:spTgt spid="14"/>
                                        </p:tgtEl>
                                        <p:attrNameLst>
                                          <p:attrName>fillcolor</p:attrName>
                                        </p:attrNameLst>
                                      </p:cBhvr>
                                      <p:to>
                                        <a:srgbClr val="FFC000"/>
                                      </p:to>
                                    </p:animClr>
                                    <p:set>
                                      <p:cBhvr>
                                        <p:cTn id="23" dur="250" autoRev="1" fill="remove"/>
                                        <p:tgtEl>
                                          <p:spTgt spid="14"/>
                                        </p:tgtEl>
                                        <p:attrNameLst>
                                          <p:attrName>fill.type</p:attrName>
                                        </p:attrNameLst>
                                      </p:cBhvr>
                                      <p:to>
                                        <p:strVal val="solid"/>
                                      </p:to>
                                    </p:set>
                                    <p:set>
                                      <p:cBhvr>
                                        <p:cTn id="24" dur="250" autoRev="1" fill="remove"/>
                                        <p:tgtEl>
                                          <p:spTgt spid="14"/>
                                        </p:tgtEl>
                                        <p:attrNameLst>
                                          <p:attrName>fill.on</p:attrName>
                                        </p:attrNameLst>
                                      </p:cBhvr>
                                      <p:to>
                                        <p:strVal val="true"/>
                                      </p:to>
                                    </p:set>
                                  </p:childTnLst>
                                </p:cTn>
                              </p:par>
                              <p:par>
                                <p:cTn id="25" presetID="27" presetClass="emph" presetSubtype="0" fill="remove" grpId="4" nodeType="withEffect">
                                  <p:stCondLst>
                                    <p:cond delay="2000"/>
                                  </p:stCondLst>
                                  <p:iterate type="lt">
                                    <p:tmPct val="10000"/>
                                  </p:iterate>
                                  <p:childTnLst>
                                    <p:animClr clrSpc="rgb" dir="cw">
                                      <p:cBhvr override="childStyle">
                                        <p:cTn id="26" dur="250" autoRev="1" fill="remove"/>
                                        <p:tgtEl>
                                          <p:spTgt spid="14"/>
                                        </p:tgtEl>
                                        <p:attrNameLst>
                                          <p:attrName>style.color</p:attrName>
                                        </p:attrNameLst>
                                      </p:cBhvr>
                                      <p:to>
                                        <a:srgbClr val="66FF33"/>
                                      </p:to>
                                    </p:animClr>
                                    <p:animClr clrSpc="rgb" dir="cw">
                                      <p:cBhvr>
                                        <p:cTn id="27" dur="250" autoRev="1" fill="remove"/>
                                        <p:tgtEl>
                                          <p:spTgt spid="14"/>
                                        </p:tgtEl>
                                        <p:attrNameLst>
                                          <p:attrName>fillcolor</p:attrName>
                                        </p:attrNameLst>
                                      </p:cBhvr>
                                      <p:to>
                                        <a:srgbClr val="66FF33"/>
                                      </p:to>
                                    </p:animClr>
                                    <p:set>
                                      <p:cBhvr>
                                        <p:cTn id="28" dur="250" autoRev="1" fill="remove"/>
                                        <p:tgtEl>
                                          <p:spTgt spid="14"/>
                                        </p:tgtEl>
                                        <p:attrNameLst>
                                          <p:attrName>fill.type</p:attrName>
                                        </p:attrNameLst>
                                      </p:cBhvr>
                                      <p:to>
                                        <p:strVal val="solid"/>
                                      </p:to>
                                    </p:set>
                                    <p:set>
                                      <p:cBhvr>
                                        <p:cTn id="29" dur="250" autoRev="1" fill="remove"/>
                                        <p:tgtEl>
                                          <p:spTgt spid="1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4"/>
                                        </p:tgtEl>
                                        <p:attrNameLst>
                                          <p:attrName>ppt_x</p:attrName>
                                        </p:attrNameLst>
                                      </p:cBhvr>
                                      <p:tavLst>
                                        <p:tav tm="0">
                                          <p:val>
                                            <p:strVal val="ppt_x"/>
                                          </p:val>
                                        </p:tav>
                                        <p:tav tm="100000">
                                          <p:val>
                                            <p:strVal val="ppt_x"/>
                                          </p:val>
                                        </p:tav>
                                      </p:tavLst>
                                    </p:anim>
                                    <p:anim calcmode="lin" valueType="num">
                                      <p:cBhvr additive="base">
                                        <p:cTn id="38" dur="500"/>
                                        <p:tgtEl>
                                          <p:spTgt spid="4"/>
                                        </p:tgtEl>
                                        <p:attrNameLst>
                                          <p:attrName>ppt_y</p:attrName>
                                        </p:attrNameLst>
                                      </p:cBhvr>
                                      <p:tavLst>
                                        <p:tav tm="0">
                                          <p:val>
                                            <p:strVal val="ppt_y"/>
                                          </p:val>
                                        </p:tav>
                                        <p:tav tm="100000">
                                          <p:val>
                                            <p:strVal val="0-ppt_h/2"/>
                                          </p:val>
                                        </p:tav>
                                      </p:tavLst>
                                    </p:anim>
                                    <p:set>
                                      <p:cBhvr>
                                        <p:cTn id="39" dur="1" fill="hold">
                                          <p:stCondLst>
                                            <p:cond delay="499"/>
                                          </p:stCondLst>
                                        </p:cTn>
                                        <p:tgtEl>
                                          <p:spTgt spid="4"/>
                                        </p:tgtEl>
                                        <p:attrNameLst>
                                          <p:attrName>style.visibility</p:attrName>
                                        </p:attrNameLst>
                                      </p:cBhvr>
                                      <p:to>
                                        <p:strVal val="hidden"/>
                                      </p:to>
                                    </p:set>
                                  </p:childTnLst>
                                </p:cTn>
                              </p:par>
                              <p:par>
                                <p:cTn id="40" presetID="2" presetClass="exit" presetSubtype="4" fill="hold" grpId="5" nodeType="withEffect">
                                  <p:stCondLst>
                                    <p:cond delay="200"/>
                                  </p:stCondLst>
                                  <p:iterate type="lt">
                                    <p:tmPct val="0"/>
                                  </p:iterate>
                                  <p:childTnLst>
                                    <p:anim calcmode="lin" valueType="num">
                                      <p:cBhvr additive="base">
                                        <p:cTn id="41" dur="500"/>
                                        <p:tgtEl>
                                          <p:spTgt spid="14"/>
                                        </p:tgtEl>
                                        <p:attrNameLst>
                                          <p:attrName>ppt_x</p:attrName>
                                        </p:attrNameLst>
                                      </p:cBhvr>
                                      <p:tavLst>
                                        <p:tav tm="0">
                                          <p:val>
                                            <p:strVal val="ppt_x"/>
                                          </p:val>
                                        </p:tav>
                                        <p:tav tm="100000">
                                          <p:val>
                                            <p:strVal val="ppt_x"/>
                                          </p:val>
                                        </p:tav>
                                      </p:tavLst>
                                    </p:anim>
                                    <p:anim calcmode="lin" valueType="num">
                                      <p:cBhvr additive="base">
                                        <p:cTn id="42" dur="500"/>
                                        <p:tgtEl>
                                          <p:spTgt spid="14"/>
                                        </p:tgtEl>
                                        <p:attrNameLst>
                                          <p:attrName>ppt_y</p:attrName>
                                        </p:attrNameLst>
                                      </p:cBhvr>
                                      <p:tavLst>
                                        <p:tav tm="0">
                                          <p:val>
                                            <p:strVal val="ppt_y"/>
                                          </p:val>
                                        </p:tav>
                                        <p:tav tm="100000">
                                          <p:val>
                                            <p:strVal val="1+ppt_h/2"/>
                                          </p:val>
                                        </p:tav>
                                      </p:tavLst>
                                    </p:anim>
                                    <p:set>
                                      <p:cBhvr>
                                        <p:cTn id="43" dur="1" fill="hold">
                                          <p:stCondLst>
                                            <p:cond delay="499"/>
                                          </p:stCondLst>
                                        </p:cTn>
                                        <p:tgtEl>
                                          <p:spTgt spid="14"/>
                                        </p:tgtEl>
                                        <p:attrNameLst>
                                          <p:attrName>style.visibility</p:attrName>
                                        </p:attrNameLst>
                                      </p:cBhvr>
                                      <p:to>
                                        <p:strVal val="hidden"/>
                                      </p:to>
                                    </p:set>
                                  </p:childTnLst>
                                </p:cTn>
                              </p:par>
                              <p:par>
                                <p:cTn id="44" presetID="2" presetClass="exit" presetSubtype="4" fill="hold" nodeType="withEffect">
                                  <p:stCondLst>
                                    <p:cond delay="200"/>
                                  </p:stCondLst>
                                  <p:childTnLst>
                                    <p:anim calcmode="lin" valueType="num">
                                      <p:cBhvr additive="base">
                                        <p:cTn id="45" dur="500"/>
                                        <p:tgtEl>
                                          <p:spTgt spid="3"/>
                                        </p:tgtEl>
                                        <p:attrNameLst>
                                          <p:attrName>ppt_x</p:attrName>
                                        </p:attrNameLst>
                                      </p:cBhvr>
                                      <p:tavLst>
                                        <p:tav tm="0">
                                          <p:val>
                                            <p:strVal val="ppt_x"/>
                                          </p:val>
                                        </p:tav>
                                        <p:tav tm="100000">
                                          <p:val>
                                            <p:strVal val="ppt_x"/>
                                          </p:val>
                                        </p:tav>
                                      </p:tavLst>
                                    </p:anim>
                                    <p:anim calcmode="lin" valueType="num">
                                      <p:cBhvr additive="base">
                                        <p:cTn id="46" dur="500"/>
                                        <p:tgtEl>
                                          <p:spTgt spid="3"/>
                                        </p:tgtEl>
                                        <p:attrNameLst>
                                          <p:attrName>ppt_y</p:attrName>
                                        </p:attrNameLst>
                                      </p:cBhvr>
                                      <p:tavLst>
                                        <p:tav tm="0">
                                          <p:val>
                                            <p:strVal val="ppt_y"/>
                                          </p:val>
                                        </p:tav>
                                        <p:tav tm="100000">
                                          <p:val>
                                            <p:strVal val="1+ppt_h/2"/>
                                          </p:val>
                                        </p:tav>
                                      </p:tavLst>
                                    </p:anim>
                                    <p:set>
                                      <p:cBhvr>
                                        <p:cTn id="4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4" grpId="1"/>
      <p:bldP spid="14" grpId="2"/>
      <p:bldP spid="14" grpId="3"/>
      <p:bldP spid="14" grpId="4"/>
      <p:bldP spid="14" grpId="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左大括号 11"/>
          <p:cNvSpPr/>
          <p:nvPr/>
        </p:nvSpPr>
        <p:spPr>
          <a:xfrm>
            <a:off x="2633421" y="92467"/>
            <a:ext cx="487334" cy="6441897"/>
          </a:xfrm>
          <a:prstGeom prst="leftBrace">
            <a:avLst>
              <a:gd name="adj1" fmla="val 8333"/>
              <a:gd name="adj2" fmla="val 50220"/>
            </a:avLst>
          </a:prstGeom>
          <a:ln w="40640" cap="sq">
            <a:solidFill>
              <a:schemeClr val="tx1"/>
            </a:solidFill>
            <a:round/>
          </a:ln>
          <a:effectLst/>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rPr>
              <a:t>c</a:t>
            </a:r>
            <a:endParaRPr kumimoji="0" lang="zh-CN" altLang="en-US"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endParaRPr>
          </a:p>
        </p:txBody>
      </p:sp>
      <p:sp>
        <p:nvSpPr>
          <p:cNvPr id="14" name="文本框 13"/>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sp>
        <p:nvSpPr>
          <p:cNvPr id="2" name="文本框 1"/>
          <p:cNvSpPr txBox="1"/>
          <p:nvPr/>
        </p:nvSpPr>
        <p:spPr>
          <a:xfrm>
            <a:off x="3312944" y="369957"/>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3" name="文本框 2"/>
          <p:cNvSpPr txBox="1"/>
          <p:nvPr/>
        </p:nvSpPr>
        <p:spPr>
          <a:xfrm>
            <a:off x="3120755" y="2224038"/>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
        <p:nvSpPr>
          <p:cNvPr id="15" name="文本框 14"/>
          <p:cNvSpPr txBox="1"/>
          <p:nvPr/>
        </p:nvSpPr>
        <p:spPr>
          <a:xfrm>
            <a:off x="3312944" y="3794121"/>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浴室</a:t>
            </a:r>
            <a:endParaRPr lang="zh-CN" altLang="en-US" dirty="0"/>
          </a:p>
        </p:txBody>
      </p:sp>
      <p:sp>
        <p:nvSpPr>
          <p:cNvPr id="16" name="文本框 15"/>
          <p:cNvSpPr txBox="1"/>
          <p:nvPr/>
        </p:nvSpPr>
        <p:spPr>
          <a:xfrm>
            <a:off x="3312944" y="5780157"/>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
        <p:nvSpPr>
          <p:cNvPr id="8" name="文本框 7"/>
          <p:cNvSpPr txBox="1"/>
          <p:nvPr/>
        </p:nvSpPr>
        <p:spPr>
          <a:xfrm>
            <a:off x="55106" y="2959472"/>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xit" presetSubtype="2" fill="hold" grpId="1" nodeType="clickEffect">
                                  <p:stCondLst>
                                    <p:cond delay="0"/>
                                  </p:stCondLst>
                                  <p:childTnLst>
                                    <p:animEffect transition="out" filter="wipe(right)">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2" presetClass="exit" presetSubtype="4" fill="hold" grpId="0" nodeType="withEffect">
                                  <p:stCondLst>
                                    <p:cond delay="200"/>
                                  </p:stCondLst>
                                  <p:childTnLst>
                                    <p:anim calcmode="lin" valueType="num">
                                      <p:cBhvr additive="base">
                                        <p:cTn id="31" dur="500"/>
                                        <p:tgtEl>
                                          <p:spTgt spid="14"/>
                                        </p:tgtEl>
                                        <p:attrNameLst>
                                          <p:attrName>ppt_x</p:attrName>
                                        </p:attrNameLst>
                                      </p:cBhvr>
                                      <p:tavLst>
                                        <p:tav tm="0">
                                          <p:val>
                                            <p:strVal val="ppt_x"/>
                                          </p:val>
                                        </p:tav>
                                        <p:tav tm="100000">
                                          <p:val>
                                            <p:strVal val="ppt_x"/>
                                          </p:val>
                                        </p:tav>
                                      </p:tavLst>
                                    </p:anim>
                                    <p:anim calcmode="lin" valueType="num">
                                      <p:cBhvr additive="base">
                                        <p:cTn id="32" dur="500"/>
                                        <p:tgtEl>
                                          <p:spTgt spid="14"/>
                                        </p:tgtEl>
                                        <p:attrNameLst>
                                          <p:attrName>ppt_y</p:attrName>
                                        </p:attrNameLst>
                                      </p:cBhvr>
                                      <p:tavLst>
                                        <p:tav tm="0">
                                          <p:val>
                                            <p:strVal val="ppt_y"/>
                                          </p:val>
                                        </p:tav>
                                        <p:tav tm="100000">
                                          <p:val>
                                            <p:strVal val="1+ppt_h/2"/>
                                          </p:val>
                                        </p:tav>
                                      </p:tavLst>
                                    </p:anim>
                                    <p:set>
                                      <p:cBhvr>
                                        <p:cTn id="33" dur="1" fill="hold">
                                          <p:stCondLst>
                                            <p:cond delay="499"/>
                                          </p:stCondLst>
                                        </p:cTn>
                                        <p:tgtEl>
                                          <p:spTgt spid="14"/>
                                        </p:tgtEl>
                                        <p:attrNameLst>
                                          <p:attrName>style.visibility</p:attrName>
                                        </p:attrNameLst>
                                      </p:cBhvr>
                                      <p:to>
                                        <p:strVal val="hidden"/>
                                      </p:to>
                                    </p:set>
                                  </p:childTnLst>
                                </p:cTn>
                              </p:par>
                              <p:par>
                                <p:cTn id="34" presetID="2" presetClass="exit" presetSubtype="4" fill="hold" grpId="1" nodeType="withEffect">
                                  <p:stCondLst>
                                    <p:cond delay="200"/>
                                  </p:stCondLst>
                                  <p:childTnLst>
                                    <p:anim calcmode="lin" valueType="num">
                                      <p:cBhvr additive="base">
                                        <p:cTn id="35" dur="500"/>
                                        <p:tgtEl>
                                          <p:spTgt spid="3"/>
                                        </p:tgtEl>
                                        <p:attrNameLst>
                                          <p:attrName>ppt_x</p:attrName>
                                        </p:attrNameLst>
                                      </p:cBhvr>
                                      <p:tavLst>
                                        <p:tav tm="0">
                                          <p:val>
                                            <p:strVal val="ppt_x"/>
                                          </p:val>
                                        </p:tav>
                                        <p:tav tm="100000">
                                          <p:val>
                                            <p:strVal val="ppt_x"/>
                                          </p:val>
                                        </p:tav>
                                      </p:tavLst>
                                    </p:anim>
                                    <p:anim calcmode="lin" valueType="num">
                                      <p:cBhvr additive="base">
                                        <p:cTn id="36" dur="500"/>
                                        <p:tgtEl>
                                          <p:spTgt spid="3"/>
                                        </p:tgtEl>
                                        <p:attrNameLst>
                                          <p:attrName>ppt_y</p:attrName>
                                        </p:attrNameLst>
                                      </p:cBhvr>
                                      <p:tavLst>
                                        <p:tav tm="0">
                                          <p:val>
                                            <p:strVal val="ppt_y"/>
                                          </p:val>
                                        </p:tav>
                                        <p:tav tm="100000">
                                          <p:val>
                                            <p:strVal val="1+ppt_h/2"/>
                                          </p:val>
                                        </p:tav>
                                      </p:tavLst>
                                    </p:anim>
                                    <p:set>
                                      <p:cBhvr>
                                        <p:cTn id="37" dur="1" fill="hold">
                                          <p:stCondLst>
                                            <p:cond delay="499"/>
                                          </p:stCondLst>
                                        </p:cTn>
                                        <p:tgtEl>
                                          <p:spTgt spid="3"/>
                                        </p:tgtEl>
                                        <p:attrNameLst>
                                          <p:attrName>style.visibility</p:attrName>
                                        </p:attrNameLst>
                                      </p:cBhvr>
                                      <p:to>
                                        <p:strVal val="hidden"/>
                                      </p:to>
                                    </p:set>
                                  </p:childTnLst>
                                </p:cTn>
                              </p:par>
                              <p:par>
                                <p:cTn id="38" presetID="2" presetClass="exit" presetSubtype="4" fill="hold" grpId="1" nodeType="withEffect">
                                  <p:stCondLst>
                                    <p:cond delay="200"/>
                                  </p:stCondLst>
                                  <p:childTnLst>
                                    <p:anim calcmode="lin" valueType="num">
                                      <p:cBhvr additive="base">
                                        <p:cTn id="39" dur="500"/>
                                        <p:tgtEl>
                                          <p:spTgt spid="15"/>
                                        </p:tgtEl>
                                        <p:attrNameLst>
                                          <p:attrName>ppt_x</p:attrName>
                                        </p:attrNameLst>
                                      </p:cBhvr>
                                      <p:tavLst>
                                        <p:tav tm="0">
                                          <p:val>
                                            <p:strVal val="ppt_x"/>
                                          </p:val>
                                        </p:tav>
                                        <p:tav tm="100000">
                                          <p:val>
                                            <p:strVal val="ppt_x"/>
                                          </p:val>
                                        </p:tav>
                                      </p:tavLst>
                                    </p:anim>
                                    <p:anim calcmode="lin" valueType="num">
                                      <p:cBhvr additive="base">
                                        <p:cTn id="40" dur="500"/>
                                        <p:tgtEl>
                                          <p:spTgt spid="15"/>
                                        </p:tgtEl>
                                        <p:attrNameLst>
                                          <p:attrName>ppt_y</p:attrName>
                                        </p:attrNameLst>
                                      </p:cBhvr>
                                      <p:tavLst>
                                        <p:tav tm="0">
                                          <p:val>
                                            <p:strVal val="ppt_y"/>
                                          </p:val>
                                        </p:tav>
                                        <p:tav tm="100000">
                                          <p:val>
                                            <p:strVal val="1+ppt_h/2"/>
                                          </p:val>
                                        </p:tav>
                                      </p:tavLst>
                                    </p:anim>
                                    <p:set>
                                      <p:cBhvr>
                                        <p:cTn id="41" dur="1" fill="hold">
                                          <p:stCondLst>
                                            <p:cond delay="499"/>
                                          </p:stCondLst>
                                        </p:cTn>
                                        <p:tgtEl>
                                          <p:spTgt spid="15"/>
                                        </p:tgtEl>
                                        <p:attrNameLst>
                                          <p:attrName>style.visibility</p:attrName>
                                        </p:attrNameLst>
                                      </p:cBhvr>
                                      <p:to>
                                        <p:strVal val="hidden"/>
                                      </p:to>
                                    </p:set>
                                  </p:childTnLst>
                                </p:cTn>
                              </p:par>
                              <p:par>
                                <p:cTn id="42" presetID="2" presetClass="exit" presetSubtype="4" fill="hold" grpId="1" nodeType="withEffect">
                                  <p:stCondLst>
                                    <p:cond delay="200"/>
                                  </p:stCondLst>
                                  <p:childTnLst>
                                    <p:anim calcmode="lin" valueType="num">
                                      <p:cBhvr additive="base">
                                        <p:cTn id="43" dur="500"/>
                                        <p:tgtEl>
                                          <p:spTgt spid="16"/>
                                        </p:tgtEl>
                                        <p:attrNameLst>
                                          <p:attrName>ppt_x</p:attrName>
                                        </p:attrNameLst>
                                      </p:cBhvr>
                                      <p:tavLst>
                                        <p:tav tm="0">
                                          <p:val>
                                            <p:strVal val="ppt_x"/>
                                          </p:val>
                                        </p:tav>
                                        <p:tav tm="100000">
                                          <p:val>
                                            <p:strVal val="ppt_x"/>
                                          </p:val>
                                        </p:tav>
                                      </p:tavLst>
                                    </p:anim>
                                    <p:anim calcmode="lin" valueType="num">
                                      <p:cBhvr additive="base">
                                        <p:cTn id="44" dur="500"/>
                                        <p:tgtEl>
                                          <p:spTgt spid="16"/>
                                        </p:tgtEl>
                                        <p:attrNameLst>
                                          <p:attrName>ppt_y</p:attrName>
                                        </p:attrNameLst>
                                      </p:cBhvr>
                                      <p:tavLst>
                                        <p:tav tm="0">
                                          <p:val>
                                            <p:strVal val="ppt_y"/>
                                          </p:val>
                                        </p:tav>
                                        <p:tav tm="100000">
                                          <p:val>
                                            <p:strVal val="1+ppt_h/2"/>
                                          </p:val>
                                        </p:tav>
                                      </p:tavLst>
                                    </p:anim>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accel="49900" decel="50000" fill="hold" grpId="1" nodeType="withEffect">
                                  <p:stCondLst>
                                    <p:cond delay="500"/>
                                  </p:stCondLst>
                                  <p:childTnLst>
                                    <p:animEffect transition="out" filter="fade">
                                      <p:cBhvr>
                                        <p:cTn id="47" dur="700"/>
                                        <p:tgtEl>
                                          <p:spTgt spid="2"/>
                                        </p:tgtEl>
                                      </p:cBhvr>
                                    </p:animEffect>
                                    <p:set>
                                      <p:cBhvr>
                                        <p:cTn id="48" dur="1" fill="hold">
                                          <p:stCondLst>
                                            <p:cond delay="699"/>
                                          </p:stCondLst>
                                        </p:cTn>
                                        <p:tgtEl>
                                          <p:spTgt spid="2"/>
                                        </p:tgtEl>
                                        <p:attrNameLst>
                                          <p:attrName>style.visibility</p:attrName>
                                        </p:attrNameLst>
                                      </p:cBhvr>
                                      <p:to>
                                        <p:strVal val="hidden"/>
                                      </p:to>
                                    </p:set>
                                  </p:childTnLst>
                                </p:cTn>
                              </p:par>
                              <p:par>
                                <p:cTn id="49" presetID="10" presetClass="entr" presetSubtype="0" accel="49900" decel="50000" fill="hold" grpId="0" nodeType="withEffect">
                                  <p:stCondLst>
                                    <p:cond delay="50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700"/>
                                        <p:tgtEl>
                                          <p:spTgt spid="8"/>
                                        </p:tgtEl>
                                      </p:cBhvr>
                                    </p:animEffect>
                                  </p:childTnLst>
                                </p:cTn>
                              </p:par>
                              <p:par>
                                <p:cTn id="52" presetID="63" presetClass="path" presetSubtype="0" accel="49900" decel="50000" fill="hold" grpId="2" nodeType="withEffect">
                                  <p:stCondLst>
                                    <p:cond delay="500"/>
                                  </p:stCondLst>
                                  <p:childTnLst>
                                    <p:animMotion origin="layout" path="M 0 0 L -0.267211 0.37759 E" pathEditMode="relative" ptsTypes="">
                                      <p:cBhvr>
                                        <p:cTn id="53" dur="700" fill="hold"/>
                                        <p:tgtEl>
                                          <p:spTgt spid="2"/>
                                        </p:tgtEl>
                                        <p:attrNameLst>
                                          <p:attrName>ppt_x</p:attrName>
                                          <p:attrName>ppt_y</p:attrName>
                                        </p:attrNameLst>
                                      </p:cBhvr>
                                    </p:animMotion>
                                  </p:childTnLst>
                                </p:cTn>
                              </p:par>
                              <p:par>
                                <p:cTn id="54" presetID="63" presetClass="path" presetSubtype="0" accel="49900" decel="50000" fill="hold" grpId="1" nodeType="withEffect">
                                  <p:stCondLst>
                                    <p:cond delay="500"/>
                                  </p:stCondLst>
                                  <p:childTnLst>
                                    <p:animMotion origin="layout" path="M 0.267211 -0.37759 L 0 0 E" pathEditMode="relative" ptsTypes="">
                                      <p:cBhvr>
                                        <p:cTn id="55" dur="700" fill="hold"/>
                                        <p:tgtEl>
                                          <p:spTgt spid="8"/>
                                        </p:tgtEl>
                                        <p:attrNameLst>
                                          <p:attrName>ppt_x</p:attrName>
                                          <p:attrName>ppt_y</p:attrName>
                                        </p:attrNameLst>
                                      </p:cBhvr>
                                    </p:animMotion>
                                  </p:childTnLst>
                                </p:cTn>
                              </p:par>
                              <p:par>
                                <p:cTn id="56" presetID="6" presetClass="emph" presetSubtype="0" accel="49900" decel="50000" fill="hold" grpId="3" nodeType="withEffect">
                                  <p:stCondLst>
                                    <p:cond delay="500"/>
                                  </p:stCondLst>
                                  <p:childTnLst>
                                    <p:animScale>
                                      <p:cBhvr>
                                        <p:cTn id="57" dur="700" fill="hold"/>
                                        <p:tgtEl>
                                          <p:spTgt spid="2"/>
                                        </p:tgtEl>
                                      </p:cBhvr>
                                      <p:by x="150000" y="150000"/>
                                      <p:from x="100000" y="100000"/>
                                      <p:to x="100000" y="100000"/>
                                    </p:animScale>
                                  </p:childTnLst>
                                </p:cTn>
                              </p:par>
                              <p:par>
                                <p:cTn id="58" presetID="6" presetClass="emph" presetSubtype="0" accel="49900" decel="50000" fill="hold" grpId="2" nodeType="withEffect">
                                  <p:stCondLst>
                                    <p:cond delay="500"/>
                                  </p:stCondLst>
                                  <p:childTnLst>
                                    <p:animScale>
                                      <p:cBhvr>
                                        <p:cTn id="59" dur="700" fill="hold"/>
                                        <p:tgtEl>
                                          <p:spTgt spid="8"/>
                                        </p:tgtEl>
                                      </p:cBhvr>
                                      <p:by x="150000" y="150000"/>
                                      <p:from x="100000" y="10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2" grpId="0"/>
      <p:bldP spid="2" grpId="1"/>
      <p:bldP spid="2" grpId="2"/>
      <p:bldP spid="2" grpId="3"/>
      <p:bldP spid="3" grpId="0"/>
      <p:bldP spid="3" grpId="1"/>
      <p:bldP spid="15" grpId="0"/>
      <p:bldP spid="15" grpId="1"/>
      <p:bldP spid="16" grpId="0"/>
      <p:bldP spid="16" grpId="1"/>
      <p:bldP spid="8" grpId="0"/>
      <p:bldP spid="8" grpId="1"/>
      <p:bldP spid="8"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25681" y="1028700"/>
            <a:ext cx="4299544" cy="1622402"/>
          </a:xfrm>
        </p:spPr>
        <p:txBody>
          <a:bodyPr>
            <a:noAutofit/>
          </a:bodyPr>
          <a:lstStyle/>
          <a:p>
            <a:pPr marL="0" indent="0">
              <a:buNone/>
            </a:pP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Fragment</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的主界面由</a:t>
            </a:r>
            <a:r>
              <a:rPr lang="en-US" altLang="zh-CN" sz="2200"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RecyclerView</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构成，每一个</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Item</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显示食堂的照片，当前人流量信息，进入</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Item</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能看到每个食堂的详细介绍与攻略。</a:t>
            </a:r>
            <a:endParaRPr lang="en-US" altLang="zh-CN" sz="22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41507" y="202099"/>
            <a:ext cx="2999099" cy="6453801"/>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3771" y="202099"/>
            <a:ext cx="2999099" cy="6453800"/>
          </a:xfrm>
          <a:prstGeom prst="rect">
            <a:avLst/>
          </a:prstGeom>
        </p:spPr>
      </p:pic>
      <p:sp>
        <p:nvSpPr>
          <p:cNvPr id="7" name="文本框 6"/>
          <p:cNvSpPr txBox="1"/>
          <p:nvPr/>
        </p:nvSpPr>
        <p:spPr>
          <a:xfrm>
            <a:off x="55106" y="2959472"/>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10" name="文本框 9"/>
          <p:cNvSpPr txBox="1"/>
          <p:nvPr/>
        </p:nvSpPr>
        <p:spPr>
          <a:xfrm>
            <a:off x="1125681" y="4120202"/>
            <a:ext cx="4855839" cy="1785104"/>
          </a:xfrm>
          <a:prstGeom prst="rect">
            <a:avLst/>
          </a:prstGeom>
          <a:noFill/>
        </p:spPr>
        <p:txBody>
          <a:bodyPr wrap="square">
            <a:spAutoFit/>
          </a:bodyPr>
          <a:lstStyle/>
          <a:p>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食堂界面有一个筛选按钮，点击后会根据食堂距离的远近和食堂人流量以及用户对餐厅的喜好程度进行推荐。推荐结果为五个推荐度从高到低的食堂以及其相关信息。</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1" fill="hold" grpId="1" nodeType="clickEffect">
                                  <p:stCondLst>
                                    <p:cond delay="0"/>
                                  </p:stCondLst>
                                  <p:childTnLst>
                                    <p:anim calcmode="lin" valueType="num">
                                      <p:cBhvr additive="base">
                                        <p:cTn id="2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0" end="0"/>
                                            </p:txEl>
                                          </p:spTgt>
                                        </p:tgtEl>
                                        <p:attrNameLst>
                                          <p:attrName>ppt_y</p:attrName>
                                        </p:attrNameLst>
                                      </p:cBhvr>
                                      <p:tavLst>
                                        <p:tav tm="0">
                                          <p:val>
                                            <p:strVal val="ppt_y"/>
                                          </p:val>
                                        </p:tav>
                                        <p:tav tm="100000">
                                          <p:val>
                                            <p:strVal val="0-ppt_h/2"/>
                                          </p:val>
                                        </p:tav>
                                      </p:tavLst>
                                    </p:anim>
                                    <p:set>
                                      <p:cBhvr>
                                        <p:cTn id="28" dur="1" fill="hold">
                                          <p:stCondLst>
                                            <p:cond delay="499"/>
                                          </p:stCondLst>
                                        </p:cTn>
                                        <p:tgtEl>
                                          <p:spTgt spid="3">
                                            <p:txEl>
                                              <p:pRg st="0" end="0"/>
                                            </p:txEl>
                                          </p:spTgt>
                                        </p:tgtEl>
                                        <p:attrNameLst>
                                          <p:attrName>style.visibility</p:attrName>
                                        </p:attrNameLst>
                                      </p:cBhvr>
                                      <p:to>
                                        <p:strVal val="hidden"/>
                                      </p:to>
                                    </p:set>
                                  </p:childTnLst>
                                </p:cTn>
                              </p:par>
                              <p:par>
                                <p:cTn id="29" presetID="2" presetClass="exit" presetSubtype="1" fill="hold" nodeType="with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0-ppt_h/2"/>
                                          </p:val>
                                        </p:tav>
                                      </p:tavLst>
                                    </p:anim>
                                    <p:set>
                                      <p:cBhvr>
                                        <p:cTn id="32" dur="1" fill="hold">
                                          <p:stCondLst>
                                            <p:cond delay="499"/>
                                          </p:stCondLst>
                                        </p:cTn>
                                        <p:tgtEl>
                                          <p:spTgt spid="5"/>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ppt_x"/>
                                          </p:val>
                                        </p:tav>
                                      </p:tavLst>
                                    </p:anim>
                                    <p:anim calcmode="lin" valueType="num">
                                      <p:cBhvr additive="base">
                                        <p:cTn id="35" dur="500"/>
                                        <p:tgtEl>
                                          <p:spTgt spid="10"/>
                                        </p:tgtEl>
                                        <p:attrNameLst>
                                          <p:attrName>ppt_y</p:attrName>
                                        </p:attrNameLst>
                                      </p:cBhvr>
                                      <p:tavLst>
                                        <p:tav tm="0">
                                          <p:val>
                                            <p:strVal val="ppt_y"/>
                                          </p:val>
                                        </p:tav>
                                        <p:tav tm="100000">
                                          <p:val>
                                            <p:strVal val="1+ppt_h/2"/>
                                          </p:val>
                                        </p:tav>
                                      </p:tavLst>
                                    </p:anim>
                                    <p:set>
                                      <p:cBhvr>
                                        <p:cTn id="36" dur="1" fill="hold">
                                          <p:stCondLst>
                                            <p:cond delay="499"/>
                                          </p:stCondLst>
                                        </p:cTn>
                                        <p:tgtEl>
                                          <p:spTgt spid="10"/>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左大括号 11"/>
          <p:cNvSpPr/>
          <p:nvPr/>
        </p:nvSpPr>
        <p:spPr>
          <a:xfrm>
            <a:off x="2633421" y="92467"/>
            <a:ext cx="487334" cy="6441897"/>
          </a:xfrm>
          <a:prstGeom prst="leftBrace">
            <a:avLst>
              <a:gd name="adj1" fmla="val 8333"/>
              <a:gd name="adj2" fmla="val 50220"/>
            </a:avLst>
          </a:prstGeom>
          <a:ln w="40640" cap="sq">
            <a:solidFill>
              <a:schemeClr val="tx1"/>
            </a:solidFill>
            <a:round/>
          </a:ln>
          <a:effectLst/>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rPr>
              <a:t>c</a:t>
            </a:r>
            <a:endParaRPr kumimoji="0" lang="zh-CN" altLang="en-US"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endParaRPr>
          </a:p>
        </p:txBody>
      </p:sp>
      <p:sp>
        <p:nvSpPr>
          <p:cNvPr id="14" name="文本框 13"/>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sp>
        <p:nvSpPr>
          <p:cNvPr id="2" name="文本框 1"/>
          <p:cNvSpPr txBox="1"/>
          <p:nvPr/>
        </p:nvSpPr>
        <p:spPr>
          <a:xfrm>
            <a:off x="3312944" y="369957"/>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3" name="文本框 2"/>
          <p:cNvSpPr txBox="1"/>
          <p:nvPr/>
        </p:nvSpPr>
        <p:spPr>
          <a:xfrm>
            <a:off x="3120755" y="2224038"/>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
        <p:nvSpPr>
          <p:cNvPr id="15" name="文本框 14"/>
          <p:cNvSpPr txBox="1"/>
          <p:nvPr/>
        </p:nvSpPr>
        <p:spPr>
          <a:xfrm>
            <a:off x="3312944" y="3794121"/>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浴室</a:t>
            </a:r>
            <a:endParaRPr lang="zh-CN" altLang="en-US" dirty="0"/>
          </a:p>
        </p:txBody>
      </p:sp>
      <p:sp>
        <p:nvSpPr>
          <p:cNvPr id="16" name="文本框 15"/>
          <p:cNvSpPr txBox="1"/>
          <p:nvPr/>
        </p:nvSpPr>
        <p:spPr>
          <a:xfrm>
            <a:off x="3312944" y="5780157"/>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
        <p:nvSpPr>
          <p:cNvPr id="9" name="文本框 8"/>
          <p:cNvSpPr txBox="1"/>
          <p:nvPr/>
        </p:nvSpPr>
        <p:spPr>
          <a:xfrm>
            <a:off x="55106" y="2959472"/>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11" name="文本框 10"/>
          <p:cNvSpPr txBox="1"/>
          <p:nvPr/>
        </p:nvSpPr>
        <p:spPr>
          <a:xfrm>
            <a:off x="48097" y="2931924"/>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 presetClass="entr" presetSubtype="4" fill="hold" grpId="0" nodeType="withEffect">
                                  <p:stCondLst>
                                    <p:cond delay="4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4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4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10" presetClass="exit" presetSubtype="0" accel="49900" decel="50000" fill="hold" grpId="0" nodeType="withEffect">
                                  <p:stCondLst>
                                    <p:cond delay="100"/>
                                  </p:stCondLst>
                                  <p:childTnLst>
                                    <p:animEffect transition="out" filter="fade">
                                      <p:cBhvr>
                                        <p:cTn id="25" dur="700"/>
                                        <p:tgtEl>
                                          <p:spTgt spid="9"/>
                                        </p:tgtEl>
                                      </p:cBhvr>
                                    </p:animEffect>
                                    <p:set>
                                      <p:cBhvr>
                                        <p:cTn id="26" dur="1" fill="hold">
                                          <p:stCondLst>
                                            <p:cond delay="699"/>
                                          </p:stCondLst>
                                        </p:cTn>
                                        <p:tgtEl>
                                          <p:spTgt spid="9"/>
                                        </p:tgtEl>
                                        <p:attrNameLst>
                                          <p:attrName>style.visibility</p:attrName>
                                        </p:attrNameLst>
                                      </p:cBhvr>
                                      <p:to>
                                        <p:strVal val="hidden"/>
                                      </p:to>
                                    </p:set>
                                  </p:childTnLst>
                                </p:cTn>
                              </p:par>
                              <p:par>
                                <p:cTn id="27" presetID="10" presetClass="entr" presetSubtype="0" accel="49900" decel="50000" fill="hold" grpId="0" nodeType="withEffect">
                                  <p:stCondLst>
                                    <p:cond delay="1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700"/>
                                        <p:tgtEl>
                                          <p:spTgt spid="2"/>
                                        </p:tgtEl>
                                      </p:cBhvr>
                                    </p:animEffect>
                                  </p:childTnLst>
                                </p:cTn>
                              </p:par>
                              <p:par>
                                <p:cTn id="30" presetID="63" presetClass="path" presetSubtype="0" accel="49900" decel="50000" fill="hold" grpId="1" nodeType="withEffect">
                                  <p:stCondLst>
                                    <p:cond delay="100"/>
                                  </p:stCondLst>
                                  <p:childTnLst>
                                    <p:animMotion origin="layout" path="M 0 0 L 0.267211 -0.37759 E" pathEditMode="relative" ptsTypes="">
                                      <p:cBhvr>
                                        <p:cTn id="31" dur="700" fill="hold"/>
                                        <p:tgtEl>
                                          <p:spTgt spid="9"/>
                                        </p:tgtEl>
                                        <p:attrNameLst>
                                          <p:attrName>ppt_x</p:attrName>
                                          <p:attrName>ppt_y</p:attrName>
                                        </p:attrNameLst>
                                      </p:cBhvr>
                                    </p:animMotion>
                                  </p:childTnLst>
                                </p:cTn>
                              </p:par>
                              <p:par>
                                <p:cTn id="32" presetID="63" presetClass="path" presetSubtype="0" accel="49900" decel="50000" fill="hold" grpId="1" nodeType="withEffect">
                                  <p:stCondLst>
                                    <p:cond delay="100"/>
                                  </p:stCondLst>
                                  <p:childTnLst>
                                    <p:animMotion origin="layout" path="M -0.267211 0.37759 L 0 0 E" pathEditMode="relative" ptsTypes="">
                                      <p:cBhvr>
                                        <p:cTn id="33" dur="700" fill="hold"/>
                                        <p:tgtEl>
                                          <p:spTgt spid="2"/>
                                        </p:tgtEl>
                                        <p:attrNameLst>
                                          <p:attrName>ppt_x</p:attrName>
                                          <p:attrName>ppt_y</p:attrName>
                                        </p:attrNameLst>
                                      </p:cBhvr>
                                    </p:animMotion>
                                  </p:childTnLst>
                                </p:cTn>
                              </p:par>
                              <p:par>
                                <p:cTn id="34" presetID="6" presetClass="emph" presetSubtype="0" accel="49900" decel="50000" fill="hold" grpId="2" nodeType="withEffect">
                                  <p:stCondLst>
                                    <p:cond delay="100"/>
                                  </p:stCondLst>
                                  <p:childTnLst>
                                    <p:animScale>
                                      <p:cBhvr>
                                        <p:cTn id="35" dur="700" fill="hold"/>
                                        <p:tgtEl>
                                          <p:spTgt spid="9"/>
                                        </p:tgtEl>
                                      </p:cBhvr>
                                      <p:by x="150000" y="150000"/>
                                      <p:from x="100000" y="100000"/>
                                      <p:to x="100000" y="100000"/>
                                    </p:animScale>
                                  </p:childTnLst>
                                </p:cTn>
                              </p:par>
                              <p:par>
                                <p:cTn id="36" presetID="6" presetClass="emph" presetSubtype="0" accel="49900" decel="50000" fill="hold" grpId="2" nodeType="withEffect">
                                  <p:stCondLst>
                                    <p:cond delay="100"/>
                                  </p:stCondLst>
                                  <p:childTnLst>
                                    <p:animScale>
                                      <p:cBhvr>
                                        <p:cTn id="37" dur="700" fill="hold"/>
                                        <p:tgtEl>
                                          <p:spTgt spid="2"/>
                                        </p:tgtEl>
                                      </p:cBhvr>
                                      <p:by x="150000" y="150000"/>
                                      <p:from x="100000" y="100000"/>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 presetClass="exit" presetSubtype="8" fill="hold" grpId="1" nodeType="withEffect">
                                  <p:stCondLst>
                                    <p:cond delay="200"/>
                                  </p:stCondLst>
                                  <p:childTnLst>
                                    <p:anim calcmode="lin" valueType="num">
                                      <p:cBhvr additive="base">
                                        <p:cTn id="44" dur="500"/>
                                        <p:tgtEl>
                                          <p:spTgt spid="14"/>
                                        </p:tgtEl>
                                        <p:attrNameLst>
                                          <p:attrName>ppt_x</p:attrName>
                                        </p:attrNameLst>
                                      </p:cBhvr>
                                      <p:tavLst>
                                        <p:tav tm="0">
                                          <p:val>
                                            <p:strVal val="ppt_x"/>
                                          </p:val>
                                        </p:tav>
                                        <p:tav tm="100000">
                                          <p:val>
                                            <p:strVal val="0-ppt_w/2"/>
                                          </p:val>
                                        </p:tav>
                                      </p:tavLst>
                                    </p:anim>
                                    <p:anim calcmode="lin" valueType="num">
                                      <p:cBhvr additive="base">
                                        <p:cTn id="45" dur="500"/>
                                        <p:tgtEl>
                                          <p:spTgt spid="14"/>
                                        </p:tgtEl>
                                        <p:attrNameLst>
                                          <p:attrName>ppt_y</p:attrName>
                                        </p:attrNameLst>
                                      </p:cBhvr>
                                      <p:tavLst>
                                        <p:tav tm="0">
                                          <p:val>
                                            <p:strVal val="ppt_y"/>
                                          </p:val>
                                        </p:tav>
                                        <p:tav tm="100000">
                                          <p:val>
                                            <p:strVal val="ppt_y"/>
                                          </p:val>
                                        </p:tav>
                                      </p:tavLst>
                                    </p:anim>
                                    <p:set>
                                      <p:cBhvr>
                                        <p:cTn id="46" dur="1" fill="hold">
                                          <p:stCondLst>
                                            <p:cond delay="499"/>
                                          </p:stCondLst>
                                        </p:cTn>
                                        <p:tgtEl>
                                          <p:spTgt spid="14"/>
                                        </p:tgtEl>
                                        <p:attrNameLst>
                                          <p:attrName>style.visibility</p:attrName>
                                        </p:attrNameLst>
                                      </p:cBhvr>
                                      <p:to>
                                        <p:strVal val="hidden"/>
                                      </p:to>
                                    </p:set>
                                  </p:childTnLst>
                                </p:cTn>
                              </p:par>
                              <p:par>
                                <p:cTn id="47" presetID="2" presetClass="exit" presetSubtype="1" fill="hold" grpId="3" nodeType="withEffect">
                                  <p:stCondLst>
                                    <p:cond delay="20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0-ppt_h/2"/>
                                          </p:val>
                                        </p:tav>
                                      </p:tavLst>
                                    </p:anim>
                                    <p:set>
                                      <p:cBhvr>
                                        <p:cTn id="50" dur="1" fill="hold">
                                          <p:stCondLst>
                                            <p:cond delay="499"/>
                                          </p:stCondLst>
                                        </p:cTn>
                                        <p:tgtEl>
                                          <p:spTgt spid="2"/>
                                        </p:tgtEl>
                                        <p:attrNameLst>
                                          <p:attrName>style.visibility</p:attrName>
                                        </p:attrNameLst>
                                      </p:cBhvr>
                                      <p:to>
                                        <p:strVal val="hidden"/>
                                      </p:to>
                                    </p:set>
                                  </p:childTnLst>
                                </p:cTn>
                              </p:par>
                              <p:par>
                                <p:cTn id="51" presetID="10" presetClass="exit" presetSubtype="0" accel="49900" decel="50000" fill="hold" grpId="1" nodeType="withEffect">
                                  <p:stCondLst>
                                    <p:cond delay="200"/>
                                  </p:stCondLst>
                                  <p:childTnLst>
                                    <p:animEffect transition="out" filter="fade">
                                      <p:cBhvr>
                                        <p:cTn id="52" dur="700"/>
                                        <p:tgtEl>
                                          <p:spTgt spid="3"/>
                                        </p:tgtEl>
                                      </p:cBhvr>
                                    </p:animEffect>
                                    <p:set>
                                      <p:cBhvr>
                                        <p:cTn id="53" dur="1" fill="hold">
                                          <p:stCondLst>
                                            <p:cond delay="699"/>
                                          </p:stCondLst>
                                        </p:cTn>
                                        <p:tgtEl>
                                          <p:spTgt spid="3"/>
                                        </p:tgtEl>
                                        <p:attrNameLst>
                                          <p:attrName>style.visibility</p:attrName>
                                        </p:attrNameLst>
                                      </p:cBhvr>
                                      <p:to>
                                        <p:strVal val="hidden"/>
                                      </p:to>
                                    </p:set>
                                  </p:childTnLst>
                                </p:cTn>
                              </p:par>
                              <p:par>
                                <p:cTn id="54" presetID="10" presetClass="entr" presetSubtype="0" accel="49900" decel="50000" fill="hold" grpId="0" nodeType="withEffect">
                                  <p:stCondLst>
                                    <p:cond delay="2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00"/>
                                        <p:tgtEl>
                                          <p:spTgt spid="11"/>
                                        </p:tgtEl>
                                      </p:cBhvr>
                                    </p:animEffect>
                                  </p:childTnLst>
                                </p:cTn>
                              </p:par>
                              <p:par>
                                <p:cTn id="57" presetID="63" presetClass="path" presetSubtype="0" accel="49900" decel="50000" fill="hold" grpId="2" nodeType="withEffect">
                                  <p:stCondLst>
                                    <p:cond delay="200"/>
                                  </p:stCondLst>
                                  <p:childTnLst>
                                    <p:animMotion origin="layout" path="M 0 0 L -0.252022 0.10322 E" pathEditMode="relative" ptsTypes="">
                                      <p:cBhvr>
                                        <p:cTn id="58" dur="700" fill="hold"/>
                                        <p:tgtEl>
                                          <p:spTgt spid="3"/>
                                        </p:tgtEl>
                                        <p:attrNameLst>
                                          <p:attrName>ppt_x</p:attrName>
                                          <p:attrName>ppt_y</p:attrName>
                                        </p:attrNameLst>
                                      </p:cBhvr>
                                    </p:animMotion>
                                  </p:childTnLst>
                                </p:cTn>
                              </p:par>
                              <p:par>
                                <p:cTn id="59" presetID="63" presetClass="path" presetSubtype="0" accel="49900" decel="50000" fill="hold" grpId="1" nodeType="withEffect">
                                  <p:stCondLst>
                                    <p:cond delay="200"/>
                                  </p:stCondLst>
                                  <p:childTnLst>
                                    <p:animMotion origin="layout" path="M 0.252022 -0.10322 L 0 0 E" pathEditMode="relative" ptsTypes="">
                                      <p:cBhvr>
                                        <p:cTn id="60" dur="700" fill="hold"/>
                                        <p:tgtEl>
                                          <p:spTgt spid="11"/>
                                        </p:tgtEl>
                                        <p:attrNameLst>
                                          <p:attrName>ppt_x</p:attrName>
                                          <p:attrName>ppt_y</p:attrName>
                                        </p:attrNameLst>
                                      </p:cBhvr>
                                    </p:animMotion>
                                  </p:childTnLst>
                                </p:cTn>
                              </p:par>
                              <p:par>
                                <p:cTn id="61" presetID="6" presetClass="emph" presetSubtype="0" accel="49900" decel="50000" fill="hold" grpId="3" nodeType="withEffect">
                                  <p:stCondLst>
                                    <p:cond delay="200"/>
                                  </p:stCondLst>
                                  <p:childTnLst>
                                    <p:animScale>
                                      <p:cBhvr>
                                        <p:cTn id="62" dur="700" fill="hold"/>
                                        <p:tgtEl>
                                          <p:spTgt spid="3"/>
                                        </p:tgtEl>
                                      </p:cBhvr>
                                      <p:by x="150000" y="150000"/>
                                      <p:from x="100000" y="100000"/>
                                      <p:to x="100000" y="100000"/>
                                    </p:animScale>
                                  </p:childTnLst>
                                </p:cTn>
                              </p:par>
                              <p:par>
                                <p:cTn id="63" presetID="6" presetClass="emph" presetSubtype="0" accel="49900" decel="50000" fill="hold" grpId="2" nodeType="withEffect">
                                  <p:stCondLst>
                                    <p:cond delay="200"/>
                                  </p:stCondLst>
                                  <p:childTnLst>
                                    <p:animScale>
                                      <p:cBhvr>
                                        <p:cTn id="64" dur="700" fill="hold"/>
                                        <p:tgtEl>
                                          <p:spTgt spid="11"/>
                                        </p:tgtEl>
                                      </p:cBhvr>
                                      <p:by x="150000" y="150000"/>
                                      <p:from x="100000" y="100000"/>
                                      <p:to x="100000" y="100000"/>
                                    </p:animScale>
                                  </p:childTnLst>
                                </p:cTn>
                              </p:par>
                              <p:par>
                                <p:cTn id="65" presetID="2" presetClass="exit" presetSubtype="4" fill="hold" grpId="1" nodeType="withEffect">
                                  <p:stCondLst>
                                    <p:cond delay="0"/>
                                  </p:stCondLst>
                                  <p:childTnLst>
                                    <p:anim calcmode="lin" valueType="num">
                                      <p:cBhvr additive="base">
                                        <p:cTn id="66" dur="500"/>
                                        <p:tgtEl>
                                          <p:spTgt spid="15"/>
                                        </p:tgtEl>
                                        <p:attrNameLst>
                                          <p:attrName>ppt_x</p:attrName>
                                        </p:attrNameLst>
                                      </p:cBhvr>
                                      <p:tavLst>
                                        <p:tav tm="0">
                                          <p:val>
                                            <p:strVal val="ppt_x"/>
                                          </p:val>
                                        </p:tav>
                                        <p:tav tm="100000">
                                          <p:val>
                                            <p:strVal val="ppt_x"/>
                                          </p:val>
                                        </p:tav>
                                      </p:tavLst>
                                    </p:anim>
                                    <p:anim calcmode="lin" valueType="num">
                                      <p:cBhvr additive="base">
                                        <p:cTn id="67" dur="500"/>
                                        <p:tgtEl>
                                          <p:spTgt spid="15"/>
                                        </p:tgtEl>
                                        <p:attrNameLst>
                                          <p:attrName>ppt_y</p:attrName>
                                        </p:attrNameLst>
                                      </p:cBhvr>
                                      <p:tavLst>
                                        <p:tav tm="0">
                                          <p:val>
                                            <p:strVal val="ppt_y"/>
                                          </p:val>
                                        </p:tav>
                                        <p:tav tm="100000">
                                          <p:val>
                                            <p:strVal val="1+ppt_h/2"/>
                                          </p:val>
                                        </p:tav>
                                      </p:tavLst>
                                    </p:anim>
                                    <p:set>
                                      <p:cBhvr>
                                        <p:cTn id="68" dur="1" fill="hold">
                                          <p:stCondLst>
                                            <p:cond delay="499"/>
                                          </p:stCondLst>
                                        </p:cTn>
                                        <p:tgtEl>
                                          <p:spTgt spid="15"/>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16"/>
                                        </p:tgtEl>
                                        <p:attrNameLst>
                                          <p:attrName>ppt_x</p:attrName>
                                        </p:attrNameLst>
                                      </p:cBhvr>
                                      <p:tavLst>
                                        <p:tav tm="0">
                                          <p:val>
                                            <p:strVal val="ppt_x"/>
                                          </p:val>
                                        </p:tav>
                                        <p:tav tm="100000">
                                          <p:val>
                                            <p:strVal val="ppt_x"/>
                                          </p:val>
                                        </p:tav>
                                      </p:tavLst>
                                    </p:anim>
                                    <p:anim calcmode="lin" valueType="num">
                                      <p:cBhvr additive="base">
                                        <p:cTn id="71" dur="500"/>
                                        <p:tgtEl>
                                          <p:spTgt spid="16"/>
                                        </p:tgtEl>
                                        <p:attrNameLst>
                                          <p:attrName>ppt_y</p:attrName>
                                        </p:attrNameLst>
                                      </p:cBhvr>
                                      <p:tavLst>
                                        <p:tav tm="0">
                                          <p:val>
                                            <p:strVal val="ppt_y"/>
                                          </p:val>
                                        </p:tav>
                                        <p:tav tm="100000">
                                          <p:val>
                                            <p:strVal val="1+ppt_h/2"/>
                                          </p:val>
                                        </p:tav>
                                      </p:tavLst>
                                    </p:anim>
                                    <p:set>
                                      <p:cBhvr>
                                        <p:cTn id="7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4" grpId="1"/>
      <p:bldP spid="2" grpId="0"/>
      <p:bldP spid="2" grpId="1"/>
      <p:bldP spid="2" grpId="2"/>
      <p:bldP spid="2" grpId="3"/>
      <p:bldP spid="3" grpId="0"/>
      <p:bldP spid="3" grpId="1"/>
      <p:bldP spid="3" grpId="2"/>
      <p:bldP spid="3" grpId="3"/>
      <p:bldP spid="15" grpId="0"/>
      <p:bldP spid="15" grpId="1"/>
      <p:bldP spid="16" grpId="0"/>
      <p:bldP spid="16" grpId="1"/>
      <p:bldP spid="9" grpId="0"/>
      <p:bldP spid="9" grpId="1"/>
      <p:bldP spid="9" grpId="2"/>
      <p:bldP spid="11" grpId="0"/>
      <p:bldP spid="11" grpId="1"/>
      <p:bldP spid="11"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71129" y="875410"/>
            <a:ext cx="3885795" cy="1363376"/>
          </a:xfrm>
        </p:spPr>
        <p:txBody>
          <a:bodyPr>
            <a:normAutofit/>
          </a:bodyPr>
          <a:lstStyle/>
          <a:p>
            <a:pPr marL="0" indent="0">
              <a:buNone/>
            </a:pP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自习室界面同样有一个筛选按钮，点击后会根据自习室的开放情况，距离远近，人流量等因素进行自习教室的推荐。</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74578" y="365122"/>
            <a:ext cx="2999099" cy="6453802"/>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507" y="358085"/>
            <a:ext cx="2999099" cy="6453802"/>
          </a:xfrm>
          <a:prstGeom prst="rect">
            <a:avLst/>
          </a:prstGeom>
        </p:spPr>
      </p:pic>
      <p:sp>
        <p:nvSpPr>
          <p:cNvPr id="7" name="文本框 6"/>
          <p:cNvSpPr txBox="1"/>
          <p:nvPr/>
        </p:nvSpPr>
        <p:spPr>
          <a:xfrm>
            <a:off x="1571129" y="3977355"/>
            <a:ext cx="4270378" cy="1785104"/>
          </a:xfrm>
          <a:prstGeom prst="rect">
            <a:avLst/>
          </a:prstGeom>
          <a:noFill/>
        </p:spPr>
        <p:txBody>
          <a:bodyPr wrap="square">
            <a:spAutoFit/>
          </a:bodyPr>
          <a:lstStyle/>
          <a:p>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自习室</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Fragment</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的主界面同样由</a:t>
            </a:r>
            <a:r>
              <a:rPr lang="en-US" altLang="zh-CN" sz="2200"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RecyclerView</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构成，每一个</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Item</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显教学楼的照片，上座率情况。进入</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Item</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能看到自习室的总体开放情况</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11" name="文本框 10"/>
          <p:cNvSpPr txBox="1"/>
          <p:nvPr/>
        </p:nvSpPr>
        <p:spPr>
          <a:xfrm>
            <a:off x="48097" y="2931924"/>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1" fill="hold" grpId="1" nodeType="clickEffect">
                                  <p:stCondLst>
                                    <p:cond delay="0"/>
                                  </p:stCondLst>
                                  <p:childTnLst>
                                    <p:anim calcmode="lin" valueType="num">
                                      <p:cBhvr additive="base">
                                        <p:cTn id="2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0" end="0"/>
                                            </p:txEl>
                                          </p:spTgt>
                                        </p:tgtEl>
                                        <p:attrNameLst>
                                          <p:attrName>ppt_y</p:attrName>
                                        </p:attrNameLst>
                                      </p:cBhvr>
                                      <p:tavLst>
                                        <p:tav tm="0">
                                          <p:val>
                                            <p:strVal val="ppt_y"/>
                                          </p:val>
                                        </p:tav>
                                        <p:tav tm="100000">
                                          <p:val>
                                            <p:strVal val="0-ppt_h/2"/>
                                          </p:val>
                                        </p:tav>
                                      </p:tavLst>
                                    </p:anim>
                                    <p:set>
                                      <p:cBhvr>
                                        <p:cTn id="28" dur="1" fill="hold">
                                          <p:stCondLst>
                                            <p:cond delay="499"/>
                                          </p:stCondLst>
                                        </p:cTn>
                                        <p:tgtEl>
                                          <p:spTgt spid="3">
                                            <p:txEl>
                                              <p:pRg st="0" end="0"/>
                                            </p:txEl>
                                          </p:spTgt>
                                        </p:tgtEl>
                                        <p:attrNameLst>
                                          <p:attrName>style.visibility</p:attrName>
                                        </p:attrNameLst>
                                      </p:cBhvr>
                                      <p:to>
                                        <p:strVal val="hidden"/>
                                      </p:to>
                                    </p:set>
                                  </p:childTnLst>
                                </p:cTn>
                              </p:par>
                              <p:par>
                                <p:cTn id="29" presetID="2" presetClass="exit" presetSubtype="1" fill="hold" nodeType="with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0-ppt_h/2"/>
                                          </p:val>
                                        </p:tav>
                                      </p:tavLst>
                                    </p:anim>
                                    <p:set>
                                      <p:cBhvr>
                                        <p:cTn id="32" dur="1" fill="hold">
                                          <p:stCondLst>
                                            <p:cond delay="499"/>
                                          </p:stCondLst>
                                        </p:cTn>
                                        <p:tgtEl>
                                          <p:spTgt spid="10"/>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8"/>
                                        </p:tgtEl>
                                        <p:attrNameLst>
                                          <p:attrName>ppt_x</p:attrName>
                                        </p:attrNameLst>
                                      </p:cBhvr>
                                      <p:tavLst>
                                        <p:tav tm="0">
                                          <p:val>
                                            <p:strVal val="ppt_x"/>
                                          </p:val>
                                        </p:tav>
                                        <p:tav tm="100000">
                                          <p:val>
                                            <p:strVal val="ppt_x"/>
                                          </p:val>
                                        </p:tav>
                                      </p:tavLst>
                                    </p:anim>
                                    <p:anim calcmode="lin" valueType="num">
                                      <p:cBhvr additive="base">
                                        <p:cTn id="39" dur="500"/>
                                        <p:tgtEl>
                                          <p:spTgt spid="8"/>
                                        </p:tgtEl>
                                        <p:attrNameLst>
                                          <p:attrName>ppt_y</p:attrName>
                                        </p:attrNameLst>
                                      </p:cBhvr>
                                      <p:tavLst>
                                        <p:tav tm="0">
                                          <p:val>
                                            <p:strVal val="ppt_y"/>
                                          </p:val>
                                        </p:tav>
                                        <p:tav tm="100000">
                                          <p:val>
                                            <p:strVal val="1+ppt_h/2"/>
                                          </p:val>
                                        </p:tav>
                                      </p:tavLst>
                                    </p:anim>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左大括号 11"/>
          <p:cNvSpPr/>
          <p:nvPr/>
        </p:nvSpPr>
        <p:spPr>
          <a:xfrm>
            <a:off x="2633421" y="92467"/>
            <a:ext cx="487334" cy="6441897"/>
          </a:xfrm>
          <a:prstGeom prst="leftBrace">
            <a:avLst>
              <a:gd name="adj1" fmla="val 8333"/>
              <a:gd name="adj2" fmla="val 50220"/>
            </a:avLst>
          </a:prstGeom>
          <a:ln w="40640" cap="sq">
            <a:solidFill>
              <a:schemeClr val="tx1"/>
            </a:solidFill>
            <a:round/>
          </a:ln>
          <a:effectLst/>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rPr>
              <a:t>c</a:t>
            </a:r>
            <a:endParaRPr kumimoji="0" lang="zh-CN" altLang="en-US"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endParaRPr>
          </a:p>
        </p:txBody>
      </p:sp>
      <p:sp>
        <p:nvSpPr>
          <p:cNvPr id="14" name="文本框 13"/>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sp>
        <p:nvSpPr>
          <p:cNvPr id="2" name="文本框 1"/>
          <p:cNvSpPr txBox="1"/>
          <p:nvPr/>
        </p:nvSpPr>
        <p:spPr>
          <a:xfrm>
            <a:off x="3312944" y="369957"/>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3" name="文本框 2"/>
          <p:cNvSpPr txBox="1"/>
          <p:nvPr/>
        </p:nvSpPr>
        <p:spPr>
          <a:xfrm>
            <a:off x="3120755" y="2224038"/>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
        <p:nvSpPr>
          <p:cNvPr id="15" name="文本框 14"/>
          <p:cNvSpPr txBox="1"/>
          <p:nvPr/>
        </p:nvSpPr>
        <p:spPr>
          <a:xfrm>
            <a:off x="3312944" y="3794121"/>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浴室</a:t>
            </a:r>
            <a:endParaRPr lang="zh-CN" altLang="en-US" dirty="0"/>
          </a:p>
        </p:txBody>
      </p:sp>
      <p:sp>
        <p:nvSpPr>
          <p:cNvPr id="16" name="文本框 15"/>
          <p:cNvSpPr txBox="1"/>
          <p:nvPr/>
        </p:nvSpPr>
        <p:spPr>
          <a:xfrm>
            <a:off x="3312944" y="5780157"/>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
        <p:nvSpPr>
          <p:cNvPr id="9" name="文本框 8"/>
          <p:cNvSpPr txBox="1"/>
          <p:nvPr/>
        </p:nvSpPr>
        <p:spPr>
          <a:xfrm>
            <a:off x="55106" y="2941891"/>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浴室</a:t>
            </a:r>
            <a:endPar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10" name="文本框 9"/>
          <p:cNvSpPr txBox="1"/>
          <p:nvPr/>
        </p:nvSpPr>
        <p:spPr>
          <a:xfrm>
            <a:off x="48097" y="2930400"/>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10" presetClass="exit" presetSubtype="0" accel="49900" decel="50000" fill="hold" grpId="0" nodeType="withEffect">
                                  <p:stCondLst>
                                    <p:cond delay="0"/>
                                  </p:stCondLst>
                                  <p:childTnLst>
                                    <p:animEffect transition="out" filter="fade">
                                      <p:cBhvr>
                                        <p:cTn id="10" dur="700"/>
                                        <p:tgtEl>
                                          <p:spTgt spid="10"/>
                                        </p:tgtEl>
                                      </p:cBhvr>
                                    </p:animEffect>
                                    <p:set>
                                      <p:cBhvr>
                                        <p:cTn id="11" dur="1" fill="hold">
                                          <p:stCondLst>
                                            <p:cond delay="699"/>
                                          </p:stCondLst>
                                        </p:cTn>
                                        <p:tgtEl>
                                          <p:spTgt spid="10"/>
                                        </p:tgtEl>
                                        <p:attrNameLst>
                                          <p:attrName>style.visibility</p:attrName>
                                        </p:attrNameLst>
                                      </p:cBhvr>
                                      <p:to>
                                        <p:strVal val="hidden"/>
                                      </p:to>
                                    </p:set>
                                  </p:childTnLst>
                                </p:cTn>
                              </p:par>
                              <p:par>
                                <p:cTn id="12" presetID="10" presetClass="entr" presetSubtype="0" accel="49900" decel="5000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00"/>
                                        <p:tgtEl>
                                          <p:spTgt spid="3"/>
                                        </p:tgtEl>
                                      </p:cBhvr>
                                    </p:animEffect>
                                  </p:childTnLst>
                                </p:cTn>
                              </p:par>
                              <p:par>
                                <p:cTn id="15" presetID="63" presetClass="path" presetSubtype="0" accel="49900" decel="50000" fill="hold" grpId="1" nodeType="withEffect">
                                  <p:stCondLst>
                                    <p:cond delay="0"/>
                                  </p:stCondLst>
                                  <p:childTnLst>
                                    <p:animMotion origin="layout" path="M 6.25E-7 4.81481E-6 L 0.25208 -0.10325 " pathEditMode="relative" rAng="0" ptsTypes="AA">
                                      <p:cBhvr>
                                        <p:cTn id="16" dur="700" fill="hold"/>
                                        <p:tgtEl>
                                          <p:spTgt spid="10"/>
                                        </p:tgtEl>
                                        <p:attrNameLst>
                                          <p:attrName>ppt_x</p:attrName>
                                          <p:attrName>ppt_y</p:attrName>
                                        </p:attrNameLst>
                                      </p:cBhvr>
                                      <p:rCtr x="12604" y="-5162"/>
                                    </p:animMotion>
                                  </p:childTnLst>
                                </p:cTn>
                              </p:par>
                              <p:par>
                                <p:cTn id="17" presetID="63" presetClass="path" presetSubtype="0" accel="49900" decel="50000" fill="hold" grpId="1" nodeType="withEffect">
                                  <p:stCondLst>
                                    <p:cond delay="0"/>
                                  </p:stCondLst>
                                  <p:childTnLst>
                                    <p:animMotion origin="layout" path="M -0.252022 0.10322 L 0 0 E" pathEditMode="relative" ptsTypes="">
                                      <p:cBhvr>
                                        <p:cTn id="18" dur="700" fill="hold"/>
                                        <p:tgtEl>
                                          <p:spTgt spid="3"/>
                                        </p:tgtEl>
                                        <p:attrNameLst>
                                          <p:attrName>ppt_x</p:attrName>
                                          <p:attrName>ppt_y</p:attrName>
                                        </p:attrNameLst>
                                      </p:cBhvr>
                                    </p:animMotion>
                                  </p:childTnLst>
                                </p:cTn>
                              </p:par>
                              <p:par>
                                <p:cTn id="19" presetID="6" presetClass="emph" presetSubtype="0" accel="49900" decel="50000" fill="hold" grpId="2" nodeType="withEffect">
                                  <p:stCondLst>
                                    <p:cond delay="0"/>
                                  </p:stCondLst>
                                  <p:childTnLst>
                                    <p:animScale>
                                      <p:cBhvr>
                                        <p:cTn id="20" dur="700" fill="hold"/>
                                        <p:tgtEl>
                                          <p:spTgt spid="10"/>
                                        </p:tgtEl>
                                      </p:cBhvr>
                                      <p:by x="150000" y="150000"/>
                                      <p:from x="100000" y="100000"/>
                                      <p:to x="100000" y="100000"/>
                                    </p:animScale>
                                  </p:childTnLst>
                                </p:cTn>
                              </p:par>
                              <p:par>
                                <p:cTn id="21" presetID="6" presetClass="emph" presetSubtype="0" accel="49900" decel="50000" fill="hold" grpId="2" nodeType="withEffect">
                                  <p:stCondLst>
                                    <p:cond delay="0"/>
                                  </p:stCondLst>
                                  <p:childTnLst>
                                    <p:animScale>
                                      <p:cBhvr>
                                        <p:cTn id="22" dur="700" fill="hold"/>
                                        <p:tgtEl>
                                          <p:spTgt spid="3"/>
                                        </p:tgtEl>
                                      </p:cBhvr>
                                      <p:by x="150000" y="150000"/>
                                      <p:from x="100000" y="100000"/>
                                      <p:to x="100000" y="100000"/>
                                    </p:animScale>
                                  </p:childTnLst>
                                </p:cTn>
                              </p:par>
                              <p:par>
                                <p:cTn id="23" presetID="22" presetClass="entr" presetSubtype="8"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 presetClass="entr" presetSubtype="1" fill="hold" grpId="0" nodeType="withEffect">
                                  <p:stCondLst>
                                    <p:cond delay="20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 presetClass="exit" presetSubtype="8" fill="hold" grpId="1" nodeType="withEffect">
                                  <p:stCondLst>
                                    <p:cond delay="0"/>
                                  </p:stCondLst>
                                  <p:childTnLst>
                                    <p:anim calcmode="lin" valueType="num">
                                      <p:cBhvr additive="base">
                                        <p:cTn id="44" dur="500"/>
                                        <p:tgtEl>
                                          <p:spTgt spid="14"/>
                                        </p:tgtEl>
                                        <p:attrNameLst>
                                          <p:attrName>ppt_x</p:attrName>
                                        </p:attrNameLst>
                                      </p:cBhvr>
                                      <p:tavLst>
                                        <p:tav tm="0">
                                          <p:val>
                                            <p:strVal val="ppt_x"/>
                                          </p:val>
                                        </p:tav>
                                        <p:tav tm="100000">
                                          <p:val>
                                            <p:strVal val="0-ppt_w/2"/>
                                          </p:val>
                                        </p:tav>
                                      </p:tavLst>
                                    </p:anim>
                                    <p:anim calcmode="lin" valueType="num">
                                      <p:cBhvr additive="base">
                                        <p:cTn id="45" dur="500"/>
                                        <p:tgtEl>
                                          <p:spTgt spid="14"/>
                                        </p:tgtEl>
                                        <p:attrNameLst>
                                          <p:attrName>ppt_y</p:attrName>
                                        </p:attrNameLst>
                                      </p:cBhvr>
                                      <p:tavLst>
                                        <p:tav tm="0">
                                          <p:val>
                                            <p:strVal val="ppt_y"/>
                                          </p:val>
                                        </p:tav>
                                        <p:tav tm="100000">
                                          <p:val>
                                            <p:strVal val="ppt_y"/>
                                          </p:val>
                                        </p:tav>
                                      </p:tavLst>
                                    </p:anim>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accel="49900" decel="50000" fill="hold" grpId="1" nodeType="withEffect">
                                  <p:stCondLst>
                                    <p:cond delay="0"/>
                                  </p:stCondLst>
                                  <p:childTnLst>
                                    <p:animEffect transition="out" filter="fade">
                                      <p:cBhvr>
                                        <p:cTn id="48" dur="700"/>
                                        <p:tgtEl>
                                          <p:spTgt spid="15"/>
                                        </p:tgtEl>
                                      </p:cBhvr>
                                    </p:animEffect>
                                    <p:set>
                                      <p:cBhvr>
                                        <p:cTn id="49" dur="1" fill="hold">
                                          <p:stCondLst>
                                            <p:cond delay="699"/>
                                          </p:stCondLst>
                                        </p:cTn>
                                        <p:tgtEl>
                                          <p:spTgt spid="15"/>
                                        </p:tgtEl>
                                        <p:attrNameLst>
                                          <p:attrName>style.visibility</p:attrName>
                                        </p:attrNameLst>
                                      </p:cBhvr>
                                      <p:to>
                                        <p:strVal val="hidden"/>
                                      </p:to>
                                    </p:set>
                                  </p:childTnLst>
                                </p:cTn>
                              </p:par>
                              <p:par>
                                <p:cTn id="50" presetID="10" presetClass="entr" presetSubtype="0" accel="49900" decel="5000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700"/>
                                        <p:tgtEl>
                                          <p:spTgt spid="9"/>
                                        </p:tgtEl>
                                      </p:cBhvr>
                                    </p:animEffect>
                                  </p:childTnLst>
                                </p:cTn>
                              </p:par>
                              <p:par>
                                <p:cTn id="53" presetID="63" presetClass="path" presetSubtype="0" accel="49900" decel="50000" fill="hold" grpId="2" nodeType="withEffect">
                                  <p:stCondLst>
                                    <p:cond delay="0"/>
                                  </p:stCondLst>
                                  <p:childTnLst>
                                    <p:animMotion origin="layout" path="M 0 0 L -0.267211 -0.124268 E" pathEditMode="relative" ptsTypes="">
                                      <p:cBhvr>
                                        <p:cTn id="54" dur="700" fill="hold"/>
                                        <p:tgtEl>
                                          <p:spTgt spid="15"/>
                                        </p:tgtEl>
                                        <p:attrNameLst>
                                          <p:attrName>ppt_x</p:attrName>
                                          <p:attrName>ppt_y</p:attrName>
                                        </p:attrNameLst>
                                      </p:cBhvr>
                                    </p:animMotion>
                                  </p:childTnLst>
                                </p:cTn>
                              </p:par>
                              <p:par>
                                <p:cTn id="55" presetID="63" presetClass="path" presetSubtype="0" accel="49900" decel="50000" fill="hold" grpId="1" nodeType="withEffect">
                                  <p:stCondLst>
                                    <p:cond delay="0"/>
                                  </p:stCondLst>
                                  <p:childTnLst>
                                    <p:animMotion origin="layout" path="M 0.267211 0.124268 L 0 0 E" pathEditMode="relative" ptsTypes="">
                                      <p:cBhvr>
                                        <p:cTn id="56" dur="700" fill="hold"/>
                                        <p:tgtEl>
                                          <p:spTgt spid="9"/>
                                        </p:tgtEl>
                                        <p:attrNameLst>
                                          <p:attrName>ppt_x</p:attrName>
                                          <p:attrName>ppt_y</p:attrName>
                                        </p:attrNameLst>
                                      </p:cBhvr>
                                    </p:animMotion>
                                  </p:childTnLst>
                                </p:cTn>
                              </p:par>
                              <p:par>
                                <p:cTn id="57" presetID="6" presetClass="emph" presetSubtype="0" accel="49900" decel="50000" fill="hold" grpId="3" nodeType="withEffect">
                                  <p:stCondLst>
                                    <p:cond delay="0"/>
                                  </p:stCondLst>
                                  <p:childTnLst>
                                    <p:animScale>
                                      <p:cBhvr>
                                        <p:cTn id="58" dur="700" fill="hold"/>
                                        <p:tgtEl>
                                          <p:spTgt spid="15"/>
                                        </p:tgtEl>
                                      </p:cBhvr>
                                      <p:by x="150000" y="150000"/>
                                      <p:from x="100000" y="100000"/>
                                      <p:to x="100000" y="100000"/>
                                    </p:animScale>
                                  </p:childTnLst>
                                </p:cTn>
                              </p:par>
                              <p:par>
                                <p:cTn id="59" presetID="6" presetClass="emph" presetSubtype="0" accel="49900" decel="50000" fill="hold" grpId="2" nodeType="withEffect">
                                  <p:stCondLst>
                                    <p:cond delay="0"/>
                                  </p:stCondLst>
                                  <p:childTnLst>
                                    <p:animScale>
                                      <p:cBhvr>
                                        <p:cTn id="60" dur="700" fill="hold"/>
                                        <p:tgtEl>
                                          <p:spTgt spid="9"/>
                                        </p:tgtEl>
                                      </p:cBhvr>
                                      <p:by x="150000" y="150000"/>
                                      <p:from x="100000" y="100000"/>
                                      <p:to x="100000" y="100000"/>
                                    </p:animScale>
                                  </p:childTnLst>
                                </p:cTn>
                              </p:par>
                              <p:par>
                                <p:cTn id="61" presetID="2" presetClass="exit" presetSubtype="1" fill="hold" grpId="3" nodeType="withEffect">
                                  <p:stCondLst>
                                    <p:cond delay="200"/>
                                  </p:stCondLst>
                                  <p:childTnLst>
                                    <p:anim calcmode="lin" valueType="num">
                                      <p:cBhvr additive="base">
                                        <p:cTn id="62" dur="500"/>
                                        <p:tgtEl>
                                          <p:spTgt spid="3"/>
                                        </p:tgtEl>
                                        <p:attrNameLst>
                                          <p:attrName>ppt_x</p:attrName>
                                        </p:attrNameLst>
                                      </p:cBhvr>
                                      <p:tavLst>
                                        <p:tav tm="0">
                                          <p:val>
                                            <p:strVal val="ppt_x"/>
                                          </p:val>
                                        </p:tav>
                                        <p:tav tm="100000">
                                          <p:val>
                                            <p:strVal val="ppt_x"/>
                                          </p:val>
                                        </p:tav>
                                      </p:tavLst>
                                    </p:anim>
                                    <p:anim calcmode="lin" valueType="num">
                                      <p:cBhvr additive="base">
                                        <p:cTn id="63" dur="500"/>
                                        <p:tgtEl>
                                          <p:spTgt spid="3"/>
                                        </p:tgtEl>
                                        <p:attrNameLst>
                                          <p:attrName>ppt_y</p:attrName>
                                        </p:attrNameLst>
                                      </p:cBhvr>
                                      <p:tavLst>
                                        <p:tav tm="0">
                                          <p:val>
                                            <p:strVal val="ppt_y"/>
                                          </p:val>
                                        </p:tav>
                                        <p:tav tm="100000">
                                          <p:val>
                                            <p:strVal val="0-ppt_h/2"/>
                                          </p:val>
                                        </p:tav>
                                      </p:tavLst>
                                    </p:anim>
                                    <p:set>
                                      <p:cBhvr>
                                        <p:cTn id="64" dur="1" fill="hold">
                                          <p:stCondLst>
                                            <p:cond delay="499"/>
                                          </p:stCondLst>
                                        </p:cTn>
                                        <p:tgtEl>
                                          <p:spTgt spid="3"/>
                                        </p:tgtEl>
                                        <p:attrNameLst>
                                          <p:attrName>style.visibility</p:attrName>
                                        </p:attrNameLst>
                                      </p:cBhvr>
                                      <p:to>
                                        <p:strVal val="hidden"/>
                                      </p:to>
                                    </p:set>
                                  </p:childTnLst>
                                </p:cTn>
                              </p:par>
                              <p:par>
                                <p:cTn id="65" presetID="2" presetClass="exit" presetSubtype="1" fill="hold" grpId="1" nodeType="withEffect">
                                  <p:stCondLst>
                                    <p:cond delay="200"/>
                                  </p:stCondLst>
                                  <p:childTnLst>
                                    <p:anim calcmode="lin" valueType="num">
                                      <p:cBhvr additive="base">
                                        <p:cTn id="66" dur="500"/>
                                        <p:tgtEl>
                                          <p:spTgt spid="2"/>
                                        </p:tgtEl>
                                        <p:attrNameLst>
                                          <p:attrName>ppt_x</p:attrName>
                                        </p:attrNameLst>
                                      </p:cBhvr>
                                      <p:tavLst>
                                        <p:tav tm="0">
                                          <p:val>
                                            <p:strVal val="ppt_x"/>
                                          </p:val>
                                        </p:tav>
                                        <p:tav tm="100000">
                                          <p:val>
                                            <p:strVal val="ppt_x"/>
                                          </p:val>
                                        </p:tav>
                                      </p:tavLst>
                                    </p:anim>
                                    <p:anim calcmode="lin" valueType="num">
                                      <p:cBhvr additive="base">
                                        <p:cTn id="67" dur="500"/>
                                        <p:tgtEl>
                                          <p:spTgt spid="2"/>
                                        </p:tgtEl>
                                        <p:attrNameLst>
                                          <p:attrName>ppt_y</p:attrName>
                                        </p:attrNameLst>
                                      </p:cBhvr>
                                      <p:tavLst>
                                        <p:tav tm="0">
                                          <p:val>
                                            <p:strVal val="ppt_y"/>
                                          </p:val>
                                        </p:tav>
                                        <p:tav tm="100000">
                                          <p:val>
                                            <p:strVal val="0-ppt_h/2"/>
                                          </p:val>
                                        </p:tav>
                                      </p:tavLst>
                                    </p:anim>
                                    <p:set>
                                      <p:cBhvr>
                                        <p:cTn id="68" dur="1" fill="hold">
                                          <p:stCondLst>
                                            <p:cond delay="499"/>
                                          </p:stCondLst>
                                        </p:cTn>
                                        <p:tgtEl>
                                          <p:spTgt spid="2"/>
                                        </p:tgtEl>
                                        <p:attrNameLst>
                                          <p:attrName>style.visibility</p:attrName>
                                        </p:attrNameLst>
                                      </p:cBhvr>
                                      <p:to>
                                        <p:strVal val="hidden"/>
                                      </p:to>
                                    </p:set>
                                  </p:childTnLst>
                                </p:cTn>
                              </p:par>
                              <p:par>
                                <p:cTn id="69" presetID="2" presetClass="exit" presetSubtype="4" fill="hold" grpId="1" nodeType="withEffect">
                                  <p:stCondLst>
                                    <p:cond delay="200"/>
                                  </p:stCondLst>
                                  <p:childTnLst>
                                    <p:anim calcmode="lin" valueType="num">
                                      <p:cBhvr additive="base">
                                        <p:cTn id="70" dur="500"/>
                                        <p:tgtEl>
                                          <p:spTgt spid="16"/>
                                        </p:tgtEl>
                                        <p:attrNameLst>
                                          <p:attrName>ppt_x</p:attrName>
                                        </p:attrNameLst>
                                      </p:cBhvr>
                                      <p:tavLst>
                                        <p:tav tm="0">
                                          <p:val>
                                            <p:strVal val="ppt_x"/>
                                          </p:val>
                                        </p:tav>
                                        <p:tav tm="100000">
                                          <p:val>
                                            <p:strVal val="ppt_x"/>
                                          </p:val>
                                        </p:tav>
                                      </p:tavLst>
                                    </p:anim>
                                    <p:anim calcmode="lin" valueType="num">
                                      <p:cBhvr additive="base">
                                        <p:cTn id="71" dur="500"/>
                                        <p:tgtEl>
                                          <p:spTgt spid="16"/>
                                        </p:tgtEl>
                                        <p:attrNameLst>
                                          <p:attrName>ppt_y</p:attrName>
                                        </p:attrNameLst>
                                      </p:cBhvr>
                                      <p:tavLst>
                                        <p:tav tm="0">
                                          <p:val>
                                            <p:strVal val="ppt_y"/>
                                          </p:val>
                                        </p:tav>
                                        <p:tav tm="100000">
                                          <p:val>
                                            <p:strVal val="1+ppt_h/2"/>
                                          </p:val>
                                        </p:tav>
                                      </p:tavLst>
                                    </p:anim>
                                    <p:set>
                                      <p:cBhvr>
                                        <p:cTn id="7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4" grpId="1"/>
      <p:bldP spid="2" grpId="0"/>
      <p:bldP spid="2" grpId="1"/>
      <p:bldP spid="3" grpId="0"/>
      <p:bldP spid="3" grpId="1"/>
      <p:bldP spid="3" grpId="2"/>
      <p:bldP spid="3" grpId="3"/>
      <p:bldP spid="15" grpId="0"/>
      <p:bldP spid="15" grpId="1"/>
      <p:bldP spid="15" grpId="2"/>
      <p:bldP spid="15" grpId="3"/>
      <p:bldP spid="16" grpId="0"/>
      <p:bldP spid="16" grpId="1"/>
      <p:bldP spid="9" grpId="0"/>
      <p:bldP spid="9" grpId="1"/>
      <p:bldP spid="9" grpId="2"/>
      <p:bldP spid="10" grpId="0"/>
      <p:bldP spid="10" grpId="1"/>
      <p:bldP spid="10"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12524" y="2019631"/>
            <a:ext cx="5003307" cy="2818738"/>
          </a:xfrm>
        </p:spPr>
        <p:txBody>
          <a:bodyPr>
            <a:normAutofit/>
          </a:bodyPr>
          <a:lstStyle/>
          <a:p>
            <a:pPr marL="0" indent="0">
              <a:buNone/>
            </a:pP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浴室</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Fragment</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的主界面包括如下要素：</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1.</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用户所在的楼栋</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2.</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当前楼栋的浴室使用情况</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3.</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用户选择在一个固定时间内进行洗澡，并设置期望的浴室拥挤程度，点击设置闹钟按钮，就会在相应的时间收到可以洗澡的提示。</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62660" y="164237"/>
            <a:ext cx="3034288" cy="6529526"/>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826" y="164238"/>
            <a:ext cx="3034288" cy="6529525"/>
          </a:xfrm>
          <a:prstGeom prst="rect">
            <a:avLst/>
          </a:prstGeom>
        </p:spPr>
      </p:pic>
      <p:sp>
        <p:nvSpPr>
          <p:cNvPr id="6" name="文本框 5"/>
          <p:cNvSpPr txBox="1"/>
          <p:nvPr/>
        </p:nvSpPr>
        <p:spPr>
          <a:xfrm>
            <a:off x="55106" y="2941891"/>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浴室</a:t>
            </a:r>
            <a:endPar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2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1" fill="hold" nodeType="clickEffect">
                                  <p:stCondLst>
                                    <p:cond delay="0"/>
                                  </p:stCondLst>
                                  <p:childTnLst>
                                    <p:anim calcmode="lin" valueType="num">
                                      <p:cBhvr additive="base">
                                        <p:cTn id="39" dur="500"/>
                                        <p:tgtEl>
                                          <p:spTgt spid="5"/>
                                        </p:tgtEl>
                                        <p:attrNameLst>
                                          <p:attrName>ppt_x</p:attrName>
                                        </p:attrNameLst>
                                      </p:cBhvr>
                                      <p:tavLst>
                                        <p:tav tm="0">
                                          <p:val>
                                            <p:strVal val="ppt_x"/>
                                          </p:val>
                                        </p:tav>
                                        <p:tav tm="100000">
                                          <p:val>
                                            <p:strVal val="ppt_x"/>
                                          </p:val>
                                        </p:tav>
                                      </p:tavLst>
                                    </p:anim>
                                    <p:anim calcmode="lin" valueType="num">
                                      <p:cBhvr additive="base">
                                        <p:cTn id="40" dur="500"/>
                                        <p:tgtEl>
                                          <p:spTgt spid="5"/>
                                        </p:tgtEl>
                                        <p:attrNameLst>
                                          <p:attrName>ppt_y</p:attrName>
                                        </p:attrNameLst>
                                      </p:cBhvr>
                                      <p:tavLst>
                                        <p:tav tm="0">
                                          <p:val>
                                            <p:strVal val="ppt_y"/>
                                          </p:val>
                                        </p:tav>
                                        <p:tav tm="100000">
                                          <p:val>
                                            <p:strVal val="0-ppt_h/2"/>
                                          </p:val>
                                        </p:tav>
                                      </p:tavLst>
                                    </p:anim>
                                    <p:set>
                                      <p:cBhvr>
                                        <p:cTn id="41" dur="1" fill="hold">
                                          <p:stCondLst>
                                            <p:cond delay="499"/>
                                          </p:stCondLst>
                                        </p:cTn>
                                        <p:tgtEl>
                                          <p:spTgt spid="5"/>
                                        </p:tgtEl>
                                        <p:attrNameLst>
                                          <p:attrName>style.visibility</p:attrName>
                                        </p:attrNameLst>
                                      </p:cBhvr>
                                      <p:to>
                                        <p:strVal val="hidden"/>
                                      </p:to>
                                    </p:set>
                                  </p:childTnLst>
                                </p:cTn>
                              </p:par>
                              <p:par>
                                <p:cTn id="42" presetID="2" presetClass="exit" presetSubtype="4" fill="hold" nodeType="withEffect">
                                  <p:stCondLst>
                                    <p:cond delay="0"/>
                                  </p:stCondLst>
                                  <p:childTnLst>
                                    <p:anim calcmode="lin" valueType="num">
                                      <p:cBhvr additive="base">
                                        <p:cTn id="43" dur="500"/>
                                        <p:tgtEl>
                                          <p:spTgt spid="7"/>
                                        </p:tgtEl>
                                        <p:attrNameLst>
                                          <p:attrName>ppt_x</p:attrName>
                                        </p:attrNameLst>
                                      </p:cBhvr>
                                      <p:tavLst>
                                        <p:tav tm="0">
                                          <p:val>
                                            <p:strVal val="ppt_x"/>
                                          </p:val>
                                        </p:tav>
                                        <p:tav tm="100000">
                                          <p:val>
                                            <p:strVal val="ppt_x"/>
                                          </p:val>
                                        </p:tav>
                                      </p:tavLst>
                                    </p:anim>
                                    <p:anim calcmode="lin" valueType="num">
                                      <p:cBhvr additive="base">
                                        <p:cTn id="44" dur="500"/>
                                        <p:tgtEl>
                                          <p:spTgt spid="7"/>
                                        </p:tgtEl>
                                        <p:attrNameLst>
                                          <p:attrName>ppt_y</p:attrName>
                                        </p:attrNameLst>
                                      </p:cBhvr>
                                      <p:tavLst>
                                        <p:tav tm="0">
                                          <p:val>
                                            <p:strVal val="ppt_y"/>
                                          </p:val>
                                        </p:tav>
                                        <p:tav tm="100000">
                                          <p:val>
                                            <p:strVal val="1+ppt_h/2"/>
                                          </p:val>
                                        </p:tav>
                                      </p:tavLst>
                                    </p:anim>
                                    <p:set>
                                      <p:cBhvr>
                                        <p:cTn id="45" dur="1" fill="hold">
                                          <p:stCondLst>
                                            <p:cond delay="499"/>
                                          </p:stCondLst>
                                        </p:cTn>
                                        <p:tgtEl>
                                          <p:spTgt spid="7"/>
                                        </p:tgtEl>
                                        <p:attrNameLst>
                                          <p:attrName>style.visibility</p:attrName>
                                        </p:attrNameLst>
                                      </p:cBhvr>
                                      <p:to>
                                        <p:strVal val="hidden"/>
                                      </p:to>
                                    </p:set>
                                  </p:childTnLst>
                                </p:cTn>
                              </p:par>
                              <p:par>
                                <p:cTn id="46" presetID="42" presetClass="exit" presetSubtype="0" fill="hold" grpId="1" nodeType="withEffect">
                                  <p:stCondLst>
                                    <p:cond delay="0"/>
                                  </p:stCondLst>
                                  <p:childTnLst>
                                    <p:animEffect transition="out" filter="fade">
                                      <p:cBhvr>
                                        <p:cTn id="47" dur="500"/>
                                        <p:tgtEl>
                                          <p:spTgt spid="3">
                                            <p:txEl>
                                              <p:pRg st="0" end="0"/>
                                            </p:txEl>
                                          </p:spTgt>
                                        </p:tgtEl>
                                      </p:cBhvr>
                                    </p:animEffect>
                                    <p:anim calcmode="lin" valueType="num">
                                      <p:cBhvr>
                                        <p:cTn id="48" dur="500"/>
                                        <p:tgtEl>
                                          <p:spTgt spid="3">
                                            <p:txEl>
                                              <p:pRg st="0" end="0"/>
                                            </p:txEl>
                                          </p:spTgt>
                                        </p:tgtEl>
                                        <p:attrNameLst>
                                          <p:attrName>ppt_x</p:attrName>
                                        </p:attrNameLst>
                                      </p:cBhvr>
                                      <p:tavLst>
                                        <p:tav tm="0">
                                          <p:val>
                                            <p:strVal val="ppt_x"/>
                                          </p:val>
                                        </p:tav>
                                        <p:tav tm="100000">
                                          <p:val>
                                            <p:strVal val="ppt_x"/>
                                          </p:val>
                                        </p:tav>
                                      </p:tavLst>
                                    </p:anim>
                                    <p:anim calcmode="lin" valueType="num">
                                      <p:cBhvr>
                                        <p:cTn id="49" dur="500"/>
                                        <p:tgtEl>
                                          <p:spTgt spid="3">
                                            <p:txEl>
                                              <p:pRg st="0" end="0"/>
                                            </p:txEl>
                                          </p:spTgt>
                                        </p:tgtEl>
                                        <p:attrNameLst>
                                          <p:attrName>ppt_y</p:attrName>
                                        </p:attrNameLst>
                                      </p:cBhvr>
                                      <p:tavLst>
                                        <p:tav tm="0">
                                          <p:val>
                                            <p:strVal val="ppt_y"/>
                                          </p:val>
                                        </p:tav>
                                        <p:tav tm="100000">
                                          <p:val>
                                            <p:strVal val="ppt_y+.1"/>
                                          </p:val>
                                        </p:tav>
                                      </p:tavLst>
                                    </p:anim>
                                    <p:set>
                                      <p:cBhvr>
                                        <p:cTn id="50" dur="1" fill="hold">
                                          <p:stCondLst>
                                            <p:cond delay="499"/>
                                          </p:stCondLst>
                                        </p:cTn>
                                        <p:tgtEl>
                                          <p:spTgt spid="3">
                                            <p:txEl>
                                              <p:pRg st="0" end="0"/>
                                            </p:txEl>
                                          </p:spTgt>
                                        </p:tgtEl>
                                        <p:attrNameLst>
                                          <p:attrName>style.visibility</p:attrName>
                                        </p:attrNameLst>
                                      </p:cBhvr>
                                      <p:to>
                                        <p:strVal val="hidden"/>
                                      </p:to>
                                    </p:set>
                                  </p:childTnLst>
                                </p:cTn>
                              </p:par>
                              <p:par>
                                <p:cTn id="51" presetID="42" presetClass="exit" presetSubtype="0" fill="hold" grpId="1" nodeType="withEffect">
                                  <p:stCondLst>
                                    <p:cond delay="0"/>
                                  </p:stCondLst>
                                  <p:childTnLst>
                                    <p:animEffect transition="out" filter="fade">
                                      <p:cBhvr>
                                        <p:cTn id="52" dur="500"/>
                                        <p:tgtEl>
                                          <p:spTgt spid="3">
                                            <p:txEl>
                                              <p:pRg st="1" end="1"/>
                                            </p:txEl>
                                          </p:spTgt>
                                        </p:tgtEl>
                                      </p:cBhvr>
                                    </p:animEffect>
                                    <p:anim calcmode="lin" valueType="num">
                                      <p:cBhvr>
                                        <p:cTn id="53" dur="500"/>
                                        <p:tgtEl>
                                          <p:spTgt spid="3">
                                            <p:txEl>
                                              <p:pRg st="1" end="1"/>
                                            </p:txEl>
                                          </p:spTgt>
                                        </p:tgtEl>
                                        <p:attrNameLst>
                                          <p:attrName>ppt_x</p:attrName>
                                        </p:attrNameLst>
                                      </p:cBhvr>
                                      <p:tavLst>
                                        <p:tav tm="0">
                                          <p:val>
                                            <p:strVal val="ppt_x"/>
                                          </p:val>
                                        </p:tav>
                                        <p:tav tm="100000">
                                          <p:val>
                                            <p:strVal val="ppt_x"/>
                                          </p:val>
                                        </p:tav>
                                      </p:tavLst>
                                    </p:anim>
                                    <p:anim calcmode="lin" valueType="num">
                                      <p:cBhvr>
                                        <p:cTn id="54" dur="500"/>
                                        <p:tgtEl>
                                          <p:spTgt spid="3">
                                            <p:txEl>
                                              <p:pRg st="1" end="1"/>
                                            </p:txEl>
                                          </p:spTgt>
                                        </p:tgtEl>
                                        <p:attrNameLst>
                                          <p:attrName>ppt_y</p:attrName>
                                        </p:attrNameLst>
                                      </p:cBhvr>
                                      <p:tavLst>
                                        <p:tav tm="0">
                                          <p:val>
                                            <p:strVal val="ppt_y"/>
                                          </p:val>
                                        </p:tav>
                                        <p:tav tm="100000">
                                          <p:val>
                                            <p:strVal val="ppt_y+.1"/>
                                          </p:val>
                                        </p:tav>
                                      </p:tavLst>
                                    </p:anim>
                                    <p:set>
                                      <p:cBhvr>
                                        <p:cTn id="55" dur="1" fill="hold">
                                          <p:stCondLst>
                                            <p:cond delay="499"/>
                                          </p:stCondLst>
                                        </p:cTn>
                                        <p:tgtEl>
                                          <p:spTgt spid="3">
                                            <p:txEl>
                                              <p:pRg st="1" end="1"/>
                                            </p:txEl>
                                          </p:spTgt>
                                        </p:tgtEl>
                                        <p:attrNameLst>
                                          <p:attrName>style.visibility</p:attrName>
                                        </p:attrNameLst>
                                      </p:cBhvr>
                                      <p:to>
                                        <p:strVal val="hidden"/>
                                      </p:to>
                                    </p:set>
                                  </p:childTnLst>
                                </p:cTn>
                              </p:par>
                              <p:par>
                                <p:cTn id="56" presetID="42" presetClass="exit" presetSubtype="0" fill="hold" grpId="1" nodeType="withEffect">
                                  <p:stCondLst>
                                    <p:cond delay="0"/>
                                  </p:stCondLst>
                                  <p:childTnLst>
                                    <p:animEffect transition="out" filter="fade">
                                      <p:cBhvr>
                                        <p:cTn id="57" dur="500"/>
                                        <p:tgtEl>
                                          <p:spTgt spid="3">
                                            <p:txEl>
                                              <p:pRg st="2" end="2"/>
                                            </p:txEl>
                                          </p:spTgt>
                                        </p:tgtEl>
                                      </p:cBhvr>
                                    </p:animEffect>
                                    <p:anim calcmode="lin" valueType="num">
                                      <p:cBhvr>
                                        <p:cTn id="58" dur="500"/>
                                        <p:tgtEl>
                                          <p:spTgt spid="3">
                                            <p:txEl>
                                              <p:pRg st="2" end="2"/>
                                            </p:txEl>
                                          </p:spTgt>
                                        </p:tgtEl>
                                        <p:attrNameLst>
                                          <p:attrName>ppt_x</p:attrName>
                                        </p:attrNameLst>
                                      </p:cBhvr>
                                      <p:tavLst>
                                        <p:tav tm="0">
                                          <p:val>
                                            <p:strVal val="ppt_x"/>
                                          </p:val>
                                        </p:tav>
                                        <p:tav tm="100000">
                                          <p:val>
                                            <p:strVal val="ppt_x"/>
                                          </p:val>
                                        </p:tav>
                                      </p:tavLst>
                                    </p:anim>
                                    <p:anim calcmode="lin" valueType="num">
                                      <p:cBhvr>
                                        <p:cTn id="59" dur="500"/>
                                        <p:tgtEl>
                                          <p:spTgt spid="3">
                                            <p:txEl>
                                              <p:pRg st="2" end="2"/>
                                            </p:txEl>
                                          </p:spTgt>
                                        </p:tgtEl>
                                        <p:attrNameLst>
                                          <p:attrName>ppt_y</p:attrName>
                                        </p:attrNameLst>
                                      </p:cBhvr>
                                      <p:tavLst>
                                        <p:tav tm="0">
                                          <p:val>
                                            <p:strVal val="ppt_y"/>
                                          </p:val>
                                        </p:tav>
                                        <p:tav tm="100000">
                                          <p:val>
                                            <p:strVal val="ppt_y+.1"/>
                                          </p:val>
                                        </p:tav>
                                      </p:tavLst>
                                    </p:anim>
                                    <p:set>
                                      <p:cBhvr>
                                        <p:cTn id="60" dur="1" fill="hold">
                                          <p:stCondLst>
                                            <p:cond delay="499"/>
                                          </p:stCondLst>
                                        </p:cTn>
                                        <p:tgtEl>
                                          <p:spTgt spid="3">
                                            <p:txEl>
                                              <p:pRg st="2" end="2"/>
                                            </p:txEl>
                                          </p:spTgt>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500"/>
                                        <p:tgtEl>
                                          <p:spTgt spid="3">
                                            <p:txEl>
                                              <p:pRg st="3" end="3"/>
                                            </p:txEl>
                                          </p:spTgt>
                                        </p:tgtEl>
                                      </p:cBhvr>
                                    </p:animEffect>
                                    <p:anim calcmode="lin" valueType="num">
                                      <p:cBhvr>
                                        <p:cTn id="63" dur="500"/>
                                        <p:tgtEl>
                                          <p:spTgt spid="3">
                                            <p:txEl>
                                              <p:pRg st="3" end="3"/>
                                            </p:txEl>
                                          </p:spTgt>
                                        </p:tgtEl>
                                        <p:attrNameLst>
                                          <p:attrName>ppt_x</p:attrName>
                                        </p:attrNameLst>
                                      </p:cBhvr>
                                      <p:tavLst>
                                        <p:tav tm="0">
                                          <p:val>
                                            <p:strVal val="ppt_x"/>
                                          </p:val>
                                        </p:tav>
                                        <p:tav tm="100000">
                                          <p:val>
                                            <p:strVal val="ppt_x"/>
                                          </p:val>
                                        </p:tav>
                                      </p:tavLst>
                                    </p:anim>
                                    <p:anim calcmode="lin" valueType="num">
                                      <p:cBhvr>
                                        <p:cTn id="64" dur="500"/>
                                        <p:tgtEl>
                                          <p:spTgt spid="3">
                                            <p:txEl>
                                              <p:pRg st="3" end="3"/>
                                            </p:txEl>
                                          </p:spTgt>
                                        </p:tgtEl>
                                        <p:attrNameLst>
                                          <p:attrName>ppt_y</p:attrName>
                                        </p:attrNameLst>
                                      </p:cBhvr>
                                      <p:tavLst>
                                        <p:tav tm="0">
                                          <p:val>
                                            <p:strVal val="ppt_y"/>
                                          </p:val>
                                        </p:tav>
                                        <p:tav tm="100000">
                                          <p:val>
                                            <p:strVal val="ppt_y+.1"/>
                                          </p:val>
                                        </p:tav>
                                      </p:tavLst>
                                    </p:anim>
                                    <p:set>
                                      <p:cBhvr>
                                        <p:cTn id="6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左大括号 11"/>
          <p:cNvSpPr/>
          <p:nvPr/>
        </p:nvSpPr>
        <p:spPr>
          <a:xfrm>
            <a:off x="2633421" y="92467"/>
            <a:ext cx="487334" cy="6441897"/>
          </a:xfrm>
          <a:prstGeom prst="leftBrace">
            <a:avLst>
              <a:gd name="adj1" fmla="val 8333"/>
              <a:gd name="adj2" fmla="val 50220"/>
            </a:avLst>
          </a:prstGeom>
          <a:ln w="40640" cap="sq">
            <a:solidFill>
              <a:schemeClr val="tx1"/>
            </a:solidFill>
            <a:round/>
          </a:ln>
          <a:effectLst/>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rPr>
              <a:t>c</a:t>
            </a:r>
            <a:endParaRPr kumimoji="0" lang="zh-CN" altLang="en-US"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endParaRPr>
          </a:p>
        </p:txBody>
      </p:sp>
      <p:sp>
        <p:nvSpPr>
          <p:cNvPr id="14" name="文本框 13"/>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sp>
        <p:nvSpPr>
          <p:cNvPr id="2" name="文本框 1"/>
          <p:cNvSpPr txBox="1"/>
          <p:nvPr/>
        </p:nvSpPr>
        <p:spPr>
          <a:xfrm>
            <a:off x="3312944" y="369957"/>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3" name="文本框 2"/>
          <p:cNvSpPr txBox="1"/>
          <p:nvPr/>
        </p:nvSpPr>
        <p:spPr>
          <a:xfrm>
            <a:off x="3120755" y="2224038"/>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
        <p:nvSpPr>
          <p:cNvPr id="15" name="文本框 14"/>
          <p:cNvSpPr txBox="1"/>
          <p:nvPr/>
        </p:nvSpPr>
        <p:spPr>
          <a:xfrm>
            <a:off x="3312944" y="3794121"/>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浴室</a:t>
            </a:r>
            <a:endParaRPr lang="zh-CN" altLang="en-US" dirty="0"/>
          </a:p>
        </p:txBody>
      </p:sp>
      <p:sp>
        <p:nvSpPr>
          <p:cNvPr id="16" name="文本框 15"/>
          <p:cNvSpPr txBox="1"/>
          <p:nvPr/>
        </p:nvSpPr>
        <p:spPr>
          <a:xfrm>
            <a:off x="3312944" y="5780157"/>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
        <p:nvSpPr>
          <p:cNvPr id="9" name="文本框 8"/>
          <p:cNvSpPr txBox="1"/>
          <p:nvPr/>
        </p:nvSpPr>
        <p:spPr>
          <a:xfrm>
            <a:off x="55106" y="2941891"/>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浴室</a:t>
            </a:r>
            <a:endPar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13" name="文本框 12"/>
          <p:cNvSpPr txBox="1"/>
          <p:nvPr/>
        </p:nvSpPr>
        <p:spPr>
          <a:xfrm>
            <a:off x="55106" y="2924175"/>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10" presetClass="exit" presetSubtype="0" accel="49900" decel="50000" fill="hold" grpId="0" nodeType="withEffect">
                                  <p:stCondLst>
                                    <p:cond delay="0"/>
                                  </p:stCondLst>
                                  <p:childTnLst>
                                    <p:animEffect transition="out" filter="fade">
                                      <p:cBhvr>
                                        <p:cTn id="10" dur="700"/>
                                        <p:tgtEl>
                                          <p:spTgt spid="9"/>
                                        </p:tgtEl>
                                      </p:cBhvr>
                                    </p:animEffect>
                                    <p:set>
                                      <p:cBhvr>
                                        <p:cTn id="11" dur="1" fill="hold">
                                          <p:stCondLst>
                                            <p:cond delay="699"/>
                                          </p:stCondLst>
                                        </p:cTn>
                                        <p:tgtEl>
                                          <p:spTgt spid="9"/>
                                        </p:tgtEl>
                                        <p:attrNameLst>
                                          <p:attrName>style.visibility</p:attrName>
                                        </p:attrNameLst>
                                      </p:cBhvr>
                                      <p:to>
                                        <p:strVal val="hidden"/>
                                      </p:to>
                                    </p:set>
                                  </p:childTnLst>
                                </p:cTn>
                              </p:par>
                              <p:par>
                                <p:cTn id="12" presetID="10" presetClass="entr" presetSubtype="0" accel="49900" decel="5000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00"/>
                                        <p:tgtEl>
                                          <p:spTgt spid="15"/>
                                        </p:tgtEl>
                                      </p:cBhvr>
                                    </p:animEffect>
                                  </p:childTnLst>
                                </p:cTn>
                              </p:par>
                              <p:par>
                                <p:cTn id="15" presetID="63" presetClass="path" presetSubtype="0" accel="49900" decel="50000" fill="hold" grpId="1" nodeType="withEffect">
                                  <p:stCondLst>
                                    <p:cond delay="0"/>
                                  </p:stCondLst>
                                  <p:childTnLst>
                                    <p:animMotion origin="layout" path="M 0 0 L 0.267211 0.124268 E" pathEditMode="relative" ptsTypes="">
                                      <p:cBhvr>
                                        <p:cTn id="16" dur="700" fill="hold"/>
                                        <p:tgtEl>
                                          <p:spTgt spid="9"/>
                                        </p:tgtEl>
                                        <p:attrNameLst>
                                          <p:attrName>ppt_x</p:attrName>
                                          <p:attrName>ppt_y</p:attrName>
                                        </p:attrNameLst>
                                      </p:cBhvr>
                                    </p:animMotion>
                                  </p:childTnLst>
                                </p:cTn>
                              </p:par>
                              <p:par>
                                <p:cTn id="17" presetID="63" presetClass="path" presetSubtype="0" accel="49900" decel="50000" fill="hold" grpId="1" nodeType="withEffect">
                                  <p:stCondLst>
                                    <p:cond delay="0"/>
                                  </p:stCondLst>
                                  <p:childTnLst>
                                    <p:animMotion origin="layout" path="M -0.267211 -0.124268 L 0 0 E" pathEditMode="relative" ptsTypes="">
                                      <p:cBhvr>
                                        <p:cTn id="18" dur="700" fill="hold"/>
                                        <p:tgtEl>
                                          <p:spTgt spid="15"/>
                                        </p:tgtEl>
                                        <p:attrNameLst>
                                          <p:attrName>ppt_x</p:attrName>
                                          <p:attrName>ppt_y</p:attrName>
                                        </p:attrNameLst>
                                      </p:cBhvr>
                                    </p:animMotion>
                                  </p:childTnLst>
                                </p:cTn>
                              </p:par>
                              <p:par>
                                <p:cTn id="19" presetID="6" presetClass="emph" presetSubtype="0" accel="49900" decel="50000" fill="hold" grpId="2" nodeType="withEffect">
                                  <p:stCondLst>
                                    <p:cond delay="0"/>
                                  </p:stCondLst>
                                  <p:childTnLst>
                                    <p:animScale>
                                      <p:cBhvr>
                                        <p:cTn id="20" dur="700" fill="hold"/>
                                        <p:tgtEl>
                                          <p:spTgt spid="9"/>
                                        </p:tgtEl>
                                      </p:cBhvr>
                                      <p:by x="150000" y="150000"/>
                                      <p:from x="100000" y="100000"/>
                                      <p:to x="100000" y="100000"/>
                                    </p:animScale>
                                  </p:childTnLst>
                                </p:cTn>
                              </p:par>
                              <p:par>
                                <p:cTn id="21" presetID="6" presetClass="emph" presetSubtype="0" accel="49900" decel="50000" fill="hold" grpId="2" nodeType="withEffect">
                                  <p:stCondLst>
                                    <p:cond delay="0"/>
                                  </p:stCondLst>
                                  <p:childTnLst>
                                    <p:animScale>
                                      <p:cBhvr>
                                        <p:cTn id="22" dur="700" fill="hold"/>
                                        <p:tgtEl>
                                          <p:spTgt spid="15"/>
                                        </p:tgtEl>
                                      </p:cBhvr>
                                      <p:by x="150000" y="150000"/>
                                      <p:from x="100000" y="100000"/>
                                      <p:to x="100000" y="100000"/>
                                    </p:animScale>
                                  </p:childTnLst>
                                </p:cTn>
                              </p:par>
                              <p:par>
                                <p:cTn id="23" presetID="22" presetClass="entr" presetSubtype="8"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 presetClass="entr" presetSubtype="1" fill="hold" grpId="0" nodeType="withEffect">
                                  <p:stCondLst>
                                    <p:cond delay="30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3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 presetClass="exit" presetSubtype="4" fill="hold" grpId="1" nodeType="withEffect">
                                  <p:stCondLst>
                                    <p:cond delay="200"/>
                                  </p:stCondLst>
                                  <p:childTnLst>
                                    <p:anim calcmode="lin" valueType="num">
                                      <p:cBhvr additive="base">
                                        <p:cTn id="44" dur="500"/>
                                        <p:tgtEl>
                                          <p:spTgt spid="14"/>
                                        </p:tgtEl>
                                        <p:attrNameLst>
                                          <p:attrName>ppt_x</p:attrName>
                                        </p:attrNameLst>
                                      </p:cBhvr>
                                      <p:tavLst>
                                        <p:tav tm="0">
                                          <p:val>
                                            <p:strVal val="ppt_x"/>
                                          </p:val>
                                        </p:tav>
                                        <p:tav tm="100000">
                                          <p:val>
                                            <p:strVal val="ppt_x"/>
                                          </p:val>
                                        </p:tav>
                                      </p:tavLst>
                                    </p:anim>
                                    <p:anim calcmode="lin" valueType="num">
                                      <p:cBhvr additive="base">
                                        <p:cTn id="45" dur="500"/>
                                        <p:tgtEl>
                                          <p:spTgt spid="14"/>
                                        </p:tgtEl>
                                        <p:attrNameLst>
                                          <p:attrName>ppt_y</p:attrName>
                                        </p:attrNameLst>
                                      </p:cBhvr>
                                      <p:tavLst>
                                        <p:tav tm="0">
                                          <p:val>
                                            <p:strVal val="ppt_y"/>
                                          </p:val>
                                        </p:tav>
                                        <p:tav tm="100000">
                                          <p:val>
                                            <p:strVal val="1+ppt_h/2"/>
                                          </p:val>
                                        </p:tav>
                                      </p:tavLst>
                                    </p:anim>
                                    <p:set>
                                      <p:cBhvr>
                                        <p:cTn id="46" dur="1" fill="hold">
                                          <p:stCondLst>
                                            <p:cond delay="499"/>
                                          </p:stCondLst>
                                        </p:cTn>
                                        <p:tgtEl>
                                          <p:spTgt spid="14"/>
                                        </p:tgtEl>
                                        <p:attrNameLst>
                                          <p:attrName>style.visibility</p:attrName>
                                        </p:attrNameLst>
                                      </p:cBhvr>
                                      <p:to>
                                        <p:strVal val="hidden"/>
                                      </p:to>
                                    </p:set>
                                  </p:childTnLst>
                                </p:cTn>
                              </p:par>
                              <p:par>
                                <p:cTn id="47" presetID="2" presetClass="exit" presetSubtype="1" fill="hold" grpId="1" nodeType="withEffect">
                                  <p:stCondLst>
                                    <p:cond delay="20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0-ppt_h/2"/>
                                          </p:val>
                                        </p:tav>
                                      </p:tavLst>
                                    </p:anim>
                                    <p:set>
                                      <p:cBhvr>
                                        <p:cTn id="50" dur="1" fill="hold">
                                          <p:stCondLst>
                                            <p:cond delay="499"/>
                                          </p:stCondLst>
                                        </p:cTn>
                                        <p:tgtEl>
                                          <p:spTgt spid="2"/>
                                        </p:tgtEl>
                                        <p:attrNameLst>
                                          <p:attrName>style.visibility</p:attrName>
                                        </p:attrNameLst>
                                      </p:cBhvr>
                                      <p:to>
                                        <p:strVal val="hidden"/>
                                      </p:to>
                                    </p:set>
                                  </p:childTnLst>
                                </p:cTn>
                              </p:par>
                              <p:par>
                                <p:cTn id="51" presetID="2" presetClass="exit" presetSubtype="1" fill="hold" grpId="1" nodeType="withEffect">
                                  <p:stCondLst>
                                    <p:cond delay="100"/>
                                  </p:stCondLst>
                                  <p:childTnLst>
                                    <p:anim calcmode="lin" valueType="num">
                                      <p:cBhvr additive="base">
                                        <p:cTn id="52" dur="500"/>
                                        <p:tgtEl>
                                          <p:spTgt spid="3"/>
                                        </p:tgtEl>
                                        <p:attrNameLst>
                                          <p:attrName>ppt_x</p:attrName>
                                        </p:attrNameLst>
                                      </p:cBhvr>
                                      <p:tavLst>
                                        <p:tav tm="0">
                                          <p:val>
                                            <p:strVal val="ppt_x"/>
                                          </p:val>
                                        </p:tav>
                                        <p:tav tm="100000">
                                          <p:val>
                                            <p:strVal val="ppt_x"/>
                                          </p:val>
                                        </p:tav>
                                      </p:tavLst>
                                    </p:anim>
                                    <p:anim calcmode="lin" valueType="num">
                                      <p:cBhvr additive="base">
                                        <p:cTn id="53" dur="500"/>
                                        <p:tgtEl>
                                          <p:spTgt spid="3"/>
                                        </p:tgtEl>
                                        <p:attrNameLst>
                                          <p:attrName>ppt_y</p:attrName>
                                        </p:attrNameLst>
                                      </p:cBhvr>
                                      <p:tavLst>
                                        <p:tav tm="0">
                                          <p:val>
                                            <p:strVal val="ppt_y"/>
                                          </p:val>
                                        </p:tav>
                                        <p:tav tm="100000">
                                          <p:val>
                                            <p:strVal val="0-ppt_h/2"/>
                                          </p:val>
                                        </p:tav>
                                      </p:tavLst>
                                    </p:anim>
                                    <p:set>
                                      <p:cBhvr>
                                        <p:cTn id="54" dur="1" fill="hold">
                                          <p:stCondLst>
                                            <p:cond delay="499"/>
                                          </p:stCondLst>
                                        </p:cTn>
                                        <p:tgtEl>
                                          <p:spTgt spid="3"/>
                                        </p:tgtEl>
                                        <p:attrNameLst>
                                          <p:attrName>style.visibility</p:attrName>
                                        </p:attrNameLst>
                                      </p:cBhvr>
                                      <p:to>
                                        <p:strVal val="hidden"/>
                                      </p:to>
                                    </p:set>
                                  </p:childTnLst>
                                </p:cTn>
                              </p:par>
                              <p:par>
                                <p:cTn id="55" presetID="2" presetClass="exit" presetSubtype="4" fill="hold" grpId="3" nodeType="withEffect">
                                  <p:stCondLst>
                                    <p:cond delay="100"/>
                                  </p:stCondLst>
                                  <p:childTnLst>
                                    <p:anim calcmode="lin" valueType="num">
                                      <p:cBhvr additive="base">
                                        <p:cTn id="56" dur="500"/>
                                        <p:tgtEl>
                                          <p:spTgt spid="15"/>
                                        </p:tgtEl>
                                        <p:attrNameLst>
                                          <p:attrName>ppt_x</p:attrName>
                                        </p:attrNameLst>
                                      </p:cBhvr>
                                      <p:tavLst>
                                        <p:tav tm="0">
                                          <p:val>
                                            <p:strVal val="ppt_x"/>
                                          </p:val>
                                        </p:tav>
                                        <p:tav tm="100000">
                                          <p:val>
                                            <p:strVal val="ppt_x"/>
                                          </p:val>
                                        </p:tav>
                                      </p:tavLst>
                                    </p:anim>
                                    <p:anim calcmode="lin" valueType="num">
                                      <p:cBhvr additive="base">
                                        <p:cTn id="57" dur="500"/>
                                        <p:tgtEl>
                                          <p:spTgt spid="15"/>
                                        </p:tgtEl>
                                        <p:attrNameLst>
                                          <p:attrName>ppt_y</p:attrName>
                                        </p:attrNameLst>
                                      </p:cBhvr>
                                      <p:tavLst>
                                        <p:tav tm="0">
                                          <p:val>
                                            <p:strVal val="ppt_y"/>
                                          </p:val>
                                        </p:tav>
                                        <p:tav tm="100000">
                                          <p:val>
                                            <p:strVal val="1+ppt_h/2"/>
                                          </p:val>
                                        </p:tav>
                                      </p:tavLst>
                                    </p:anim>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accel="49900" decel="50000" fill="hold" grpId="1" nodeType="withEffect">
                                  <p:stCondLst>
                                    <p:cond delay="0"/>
                                  </p:stCondLst>
                                  <p:childTnLst>
                                    <p:animEffect transition="out" filter="fade">
                                      <p:cBhvr>
                                        <p:cTn id="60" dur="700"/>
                                        <p:tgtEl>
                                          <p:spTgt spid="16"/>
                                        </p:tgtEl>
                                      </p:cBhvr>
                                    </p:animEffect>
                                    <p:set>
                                      <p:cBhvr>
                                        <p:cTn id="61" dur="1" fill="hold">
                                          <p:stCondLst>
                                            <p:cond delay="699"/>
                                          </p:stCondLst>
                                        </p:cTn>
                                        <p:tgtEl>
                                          <p:spTgt spid="16"/>
                                        </p:tgtEl>
                                        <p:attrNameLst>
                                          <p:attrName>style.visibility</p:attrName>
                                        </p:attrNameLst>
                                      </p:cBhvr>
                                      <p:to>
                                        <p:strVal val="hidden"/>
                                      </p:to>
                                    </p:set>
                                  </p:childTnLst>
                                </p:cTn>
                              </p:par>
                              <p:par>
                                <p:cTn id="62" presetID="10" presetClass="entr" presetSubtype="0" accel="49900" decel="5000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700"/>
                                        <p:tgtEl>
                                          <p:spTgt spid="13"/>
                                        </p:tgtEl>
                                      </p:cBhvr>
                                    </p:animEffect>
                                  </p:childTnLst>
                                </p:cTn>
                              </p:par>
                              <p:par>
                                <p:cTn id="65" presetID="63" presetClass="path" presetSubtype="0" accel="49900" decel="50000" fill="hold" grpId="2" nodeType="withEffect">
                                  <p:stCondLst>
                                    <p:cond delay="0"/>
                                  </p:stCondLst>
                                  <p:childTnLst>
                                    <p:animMotion origin="layout" path="M 0 0 L -0.267211 -0.416445 E" pathEditMode="relative" ptsTypes="">
                                      <p:cBhvr>
                                        <p:cTn id="66" dur="700" fill="hold"/>
                                        <p:tgtEl>
                                          <p:spTgt spid="16"/>
                                        </p:tgtEl>
                                        <p:attrNameLst>
                                          <p:attrName>ppt_x</p:attrName>
                                          <p:attrName>ppt_y</p:attrName>
                                        </p:attrNameLst>
                                      </p:cBhvr>
                                    </p:animMotion>
                                  </p:childTnLst>
                                </p:cTn>
                              </p:par>
                              <p:par>
                                <p:cTn id="67" presetID="63" presetClass="path" presetSubtype="0" accel="49900" decel="50000" fill="hold" grpId="1" nodeType="withEffect">
                                  <p:stCondLst>
                                    <p:cond delay="0"/>
                                  </p:stCondLst>
                                  <p:childTnLst>
                                    <p:animMotion origin="layout" path="M 0.267211 0.416445 L 0 0 E" pathEditMode="relative" ptsTypes="">
                                      <p:cBhvr>
                                        <p:cTn id="68" dur="700" fill="hold"/>
                                        <p:tgtEl>
                                          <p:spTgt spid="13"/>
                                        </p:tgtEl>
                                        <p:attrNameLst>
                                          <p:attrName>ppt_x</p:attrName>
                                          <p:attrName>ppt_y</p:attrName>
                                        </p:attrNameLst>
                                      </p:cBhvr>
                                    </p:animMotion>
                                  </p:childTnLst>
                                </p:cTn>
                              </p:par>
                              <p:par>
                                <p:cTn id="69" presetID="6" presetClass="emph" presetSubtype="0" accel="49900" decel="50000" fill="hold" grpId="3" nodeType="withEffect">
                                  <p:stCondLst>
                                    <p:cond delay="0"/>
                                  </p:stCondLst>
                                  <p:childTnLst>
                                    <p:animScale>
                                      <p:cBhvr>
                                        <p:cTn id="70" dur="700" fill="hold"/>
                                        <p:tgtEl>
                                          <p:spTgt spid="16"/>
                                        </p:tgtEl>
                                      </p:cBhvr>
                                      <p:by x="150000" y="150000"/>
                                      <p:from x="100000" y="100000"/>
                                      <p:to x="100000" y="100000"/>
                                    </p:animScale>
                                  </p:childTnLst>
                                </p:cTn>
                              </p:par>
                              <p:par>
                                <p:cTn id="71" presetID="6" presetClass="emph" presetSubtype="0" accel="49900" decel="50000" fill="hold" grpId="2" nodeType="withEffect">
                                  <p:stCondLst>
                                    <p:cond delay="0"/>
                                  </p:stCondLst>
                                  <p:childTnLst>
                                    <p:animScale>
                                      <p:cBhvr>
                                        <p:cTn id="72" dur="700" fill="hold"/>
                                        <p:tgtEl>
                                          <p:spTgt spid="13"/>
                                        </p:tgtEl>
                                      </p:cBhvr>
                                      <p:by x="150000" y="150000"/>
                                      <p:from x="100000" y="10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4" grpId="1"/>
      <p:bldP spid="2" grpId="0"/>
      <p:bldP spid="2" grpId="1"/>
      <p:bldP spid="3" grpId="0"/>
      <p:bldP spid="3" grpId="1"/>
      <p:bldP spid="15" grpId="0"/>
      <p:bldP spid="15" grpId="1"/>
      <p:bldP spid="15" grpId="2"/>
      <p:bldP spid="15" grpId="3"/>
      <p:bldP spid="16" grpId="0"/>
      <p:bldP spid="16" grpId="1"/>
      <p:bldP spid="16" grpId="2"/>
      <p:bldP spid="16" grpId="3"/>
      <p:bldP spid="9" grpId="0"/>
      <p:bldP spid="9" grpId="1"/>
      <p:bldP spid="9" grpId="2"/>
      <p:bldP spid="13" grpId="0"/>
      <p:bldP spid="13" grpId="1"/>
      <p:bldP spid="1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7450" y="626269"/>
            <a:ext cx="5003307" cy="644525"/>
          </a:xfrm>
        </p:spPr>
        <p:txBody>
          <a:bodyPr>
            <a:normAutofit/>
          </a:bodyPr>
          <a:lstStyle/>
          <a:p>
            <a:pPr marL="0" indent="0">
              <a:buNone/>
            </a:pP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设置</a:t>
            </a:r>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fragment</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主要包括如下内容：</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29611" y="230187"/>
            <a:ext cx="2931681" cy="6308725"/>
          </a:xfrm>
          <a:prstGeom prst="rect">
            <a:avLst/>
          </a:prstGeom>
        </p:spPr>
      </p:pic>
      <p:sp>
        <p:nvSpPr>
          <p:cNvPr id="5" name="文本框 4"/>
          <p:cNvSpPr txBox="1"/>
          <p:nvPr/>
        </p:nvSpPr>
        <p:spPr>
          <a:xfrm>
            <a:off x="55106" y="2924175"/>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
        <p:nvSpPr>
          <p:cNvPr id="9" name="文本框 8"/>
          <p:cNvSpPr txBox="1"/>
          <p:nvPr/>
        </p:nvSpPr>
        <p:spPr>
          <a:xfrm>
            <a:off x="1265694" y="3333333"/>
            <a:ext cx="4163556" cy="2800767"/>
          </a:xfrm>
          <a:prstGeom prst="rect">
            <a:avLst/>
          </a:prstGeom>
          <a:noFill/>
        </p:spPr>
        <p:txBody>
          <a:bodyPr wrap="square">
            <a:spAutoFit/>
          </a:bodyPr>
          <a:lstStyle/>
          <a:p>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2.</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选择食堂中的具体餐厅或教室中的具体自习教室，给予此次的用餐或者自习体验相应的评价，评价分为评论部分和打分部分。同时，用户可以对当前选中的餐厅或自习教室给予一定的偏好。该偏好将在推荐页面中起到相应的作用。</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11" name="文本框 10"/>
          <p:cNvSpPr txBox="1"/>
          <p:nvPr/>
        </p:nvSpPr>
        <p:spPr>
          <a:xfrm>
            <a:off x="1265694" y="1558925"/>
            <a:ext cx="3833356" cy="769441"/>
          </a:xfrm>
          <a:prstGeom prst="rect">
            <a:avLst/>
          </a:prstGeom>
          <a:noFill/>
        </p:spPr>
        <p:txBody>
          <a:bodyPr wrap="square">
            <a:spAutoFit/>
          </a:bodyPr>
          <a:lstStyle/>
          <a:p>
            <a:r>
              <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1.</a:t>
            </a:r>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对距离和当前人流量赋予一定的权值</a:t>
            </a:r>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8900" y="217820"/>
            <a:ext cx="2857500" cy="63210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1" fill="hold" grpId="1" nodeType="clickEffect">
                                  <p:stCondLst>
                                    <p:cond delay="0"/>
                                  </p:stCondLst>
                                  <p:childTnLst>
                                    <p:anim calcmode="lin" valueType="num">
                                      <p:cBhvr additive="base">
                                        <p:cTn id="3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0" end="0"/>
                                            </p:txEl>
                                          </p:spTgt>
                                        </p:tgtEl>
                                        <p:attrNameLst>
                                          <p:attrName>ppt_y</p:attrName>
                                        </p:attrNameLst>
                                      </p:cBhvr>
                                      <p:tavLst>
                                        <p:tav tm="0">
                                          <p:val>
                                            <p:strVal val="ppt_y"/>
                                          </p:val>
                                        </p:tav>
                                        <p:tav tm="100000">
                                          <p:val>
                                            <p:strVal val="0-ppt_h/2"/>
                                          </p:val>
                                        </p:tav>
                                      </p:tavLst>
                                    </p:anim>
                                    <p:set>
                                      <p:cBhvr>
                                        <p:cTn id="34" dur="1" fill="hold">
                                          <p:stCondLst>
                                            <p:cond delay="499"/>
                                          </p:stCondLst>
                                        </p:cTn>
                                        <p:tgtEl>
                                          <p:spTgt spid="3">
                                            <p:txEl>
                                              <p:pRg st="0" end="0"/>
                                            </p:txEl>
                                          </p:spTgt>
                                        </p:tgtEl>
                                        <p:attrNameLst>
                                          <p:attrName>style.visibility</p:attrName>
                                        </p:attrNameLst>
                                      </p:cBhvr>
                                      <p:to>
                                        <p:strVal val="hidden"/>
                                      </p:to>
                                    </p:set>
                                  </p:childTnLst>
                                </p:cTn>
                              </p:par>
                              <p:par>
                                <p:cTn id="35" presetID="42" presetClass="exit" presetSubtype="0" fill="hold" grpId="1" nodeType="with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6"/>
                                        </p:tgtEl>
                                        <p:attrNameLst>
                                          <p:attrName>ppt_x</p:attrName>
                                        </p:attrNameLst>
                                      </p:cBhvr>
                                      <p:tavLst>
                                        <p:tav tm="0">
                                          <p:val>
                                            <p:strVal val="ppt_x"/>
                                          </p:val>
                                        </p:tav>
                                        <p:tav tm="100000">
                                          <p:val>
                                            <p:strVal val="ppt_x"/>
                                          </p:val>
                                        </p:tav>
                                      </p:tavLst>
                                    </p:anim>
                                    <p:anim calcmode="lin" valueType="num">
                                      <p:cBhvr additive="base">
                                        <p:cTn id="47" dur="500"/>
                                        <p:tgtEl>
                                          <p:spTgt spid="6"/>
                                        </p:tgtEl>
                                        <p:attrNameLst>
                                          <p:attrName>ppt_y</p:attrName>
                                        </p:attrNameLst>
                                      </p:cBhvr>
                                      <p:tavLst>
                                        <p:tav tm="0">
                                          <p:val>
                                            <p:strVal val="ppt_y"/>
                                          </p:val>
                                        </p:tav>
                                        <p:tav tm="100000">
                                          <p:val>
                                            <p:strVal val="1+ppt_h/2"/>
                                          </p:val>
                                        </p:tav>
                                      </p:tavLst>
                                    </p:anim>
                                    <p:set>
                                      <p:cBhvr>
                                        <p:cTn id="48" dur="1" fill="hold">
                                          <p:stCondLst>
                                            <p:cond delay="499"/>
                                          </p:stCondLst>
                                        </p:cTn>
                                        <p:tgtEl>
                                          <p:spTgt spid="6"/>
                                        </p:tgtEl>
                                        <p:attrNameLst>
                                          <p:attrName>style.visibility</p:attrName>
                                        </p:attrNameLst>
                                      </p:cBhvr>
                                      <p:to>
                                        <p:strVal val="hidden"/>
                                      </p:to>
                                    </p:set>
                                  </p:childTnLst>
                                </p:cTn>
                              </p:par>
                              <p:par>
                                <p:cTn id="49" presetID="2" presetClass="exit" presetSubtype="1" fill="hold" nodeType="withEffect">
                                  <p:stCondLst>
                                    <p:cond delay="0"/>
                                  </p:stCondLst>
                                  <p:childTnLst>
                                    <p:anim calcmode="lin" valueType="num">
                                      <p:cBhvr additive="base">
                                        <p:cTn id="50" dur="500"/>
                                        <p:tgtEl>
                                          <p:spTgt spid="13"/>
                                        </p:tgtEl>
                                        <p:attrNameLst>
                                          <p:attrName>ppt_x</p:attrName>
                                        </p:attrNameLst>
                                      </p:cBhvr>
                                      <p:tavLst>
                                        <p:tav tm="0">
                                          <p:val>
                                            <p:strVal val="ppt_x"/>
                                          </p:val>
                                        </p:tav>
                                        <p:tav tm="100000">
                                          <p:val>
                                            <p:strVal val="ppt_x"/>
                                          </p:val>
                                        </p:tav>
                                      </p:tavLst>
                                    </p:anim>
                                    <p:anim calcmode="lin" valueType="num">
                                      <p:cBhvr additive="base">
                                        <p:cTn id="51" dur="500"/>
                                        <p:tgtEl>
                                          <p:spTgt spid="13"/>
                                        </p:tgtEl>
                                        <p:attrNameLst>
                                          <p:attrName>ppt_y</p:attrName>
                                        </p:attrNameLst>
                                      </p:cBhvr>
                                      <p:tavLst>
                                        <p:tav tm="0">
                                          <p:val>
                                            <p:strVal val="ppt_y"/>
                                          </p:val>
                                        </p:tav>
                                        <p:tav tm="100000">
                                          <p:val>
                                            <p:strVal val="0-ppt_h/2"/>
                                          </p:val>
                                        </p:tav>
                                      </p:tavLst>
                                    </p:anim>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9" grpId="0"/>
      <p:bldP spid="9"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5106" y="2924175"/>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 useBgFill="1">
        <p:nvSpPr>
          <p:cNvPr id="12" name="左大括号 11"/>
          <p:cNvSpPr/>
          <p:nvPr/>
        </p:nvSpPr>
        <p:spPr>
          <a:xfrm>
            <a:off x="2633421" y="92467"/>
            <a:ext cx="487334" cy="6441897"/>
          </a:xfrm>
          <a:prstGeom prst="leftBrace">
            <a:avLst>
              <a:gd name="adj1" fmla="val 8333"/>
              <a:gd name="adj2" fmla="val 50220"/>
            </a:avLst>
          </a:prstGeom>
          <a:ln w="40640" cap="sq">
            <a:solidFill>
              <a:schemeClr val="tx1"/>
            </a:solidFill>
            <a:round/>
          </a:ln>
          <a:effectLst/>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rPr>
              <a:t>c</a:t>
            </a:r>
            <a:endParaRPr kumimoji="0" lang="zh-CN" altLang="en-US" sz="1800" b="0" i="0" u="none" strike="noStrike" kern="1200" cap="none" spc="0" normalizeH="0" baseline="0" noProof="0" dirty="0">
              <a:ln>
                <a:noFill/>
              </a:ln>
              <a:noFill/>
              <a:effectLst/>
              <a:uLnTx/>
              <a:uFillTx/>
              <a:latin typeface="Calibri" panose="020F0502020204030204"/>
              <a:ea typeface="等线" panose="02010600030101010101" pitchFamily="2" charset="-122"/>
              <a:cs typeface="+mn-cs"/>
            </a:endParaRPr>
          </a:p>
        </p:txBody>
      </p:sp>
      <p:sp>
        <p:nvSpPr>
          <p:cNvPr id="14" name="文本框 13"/>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sp>
        <p:nvSpPr>
          <p:cNvPr id="2" name="文本框 1"/>
          <p:cNvSpPr txBox="1"/>
          <p:nvPr/>
        </p:nvSpPr>
        <p:spPr>
          <a:xfrm>
            <a:off x="3312944" y="369957"/>
            <a:ext cx="1210588" cy="707886"/>
          </a:xfrm>
          <a:prstGeom prst="rect">
            <a:avLst/>
          </a:prstGeom>
          <a:noFill/>
        </p:spPr>
        <p:txBody>
          <a:bodyPr wrap="none" rtlCol="0">
            <a:spAutoFit/>
          </a:bodyPr>
          <a:lstStyle/>
          <a:p>
            <a:r>
              <a:rPr lang="zh-CN" altLang="en-US" sz="40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食堂</a:t>
            </a:r>
            <a:endPar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3" name="文本框 2"/>
          <p:cNvSpPr txBox="1"/>
          <p:nvPr/>
        </p:nvSpPr>
        <p:spPr>
          <a:xfrm>
            <a:off x="3120755" y="2224038"/>
            <a:ext cx="1723549"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自习室</a:t>
            </a:r>
            <a:endParaRPr lang="zh-CN" altLang="en-US" dirty="0"/>
          </a:p>
        </p:txBody>
      </p:sp>
      <p:sp>
        <p:nvSpPr>
          <p:cNvPr id="15" name="文本框 14"/>
          <p:cNvSpPr txBox="1"/>
          <p:nvPr/>
        </p:nvSpPr>
        <p:spPr>
          <a:xfrm>
            <a:off x="3312944" y="3794121"/>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浴室</a:t>
            </a:r>
            <a:endParaRPr lang="zh-CN" altLang="en-US" dirty="0"/>
          </a:p>
        </p:txBody>
      </p:sp>
      <p:sp>
        <p:nvSpPr>
          <p:cNvPr id="16" name="文本框 15"/>
          <p:cNvSpPr txBox="1"/>
          <p:nvPr/>
        </p:nvSpPr>
        <p:spPr>
          <a:xfrm>
            <a:off x="3312944" y="5780157"/>
            <a:ext cx="1210588" cy="707886"/>
          </a:xfrm>
          <a:prstGeom prst="rect">
            <a:avLst/>
          </a:prstGeom>
          <a:noFill/>
        </p:spPr>
        <p:txBody>
          <a:bodyPr wrap="none" rtlCol="0">
            <a:spAutoFit/>
          </a:bodyPr>
          <a:lstStyle>
            <a:defPPr>
              <a:defRPr lang="zh-CN"/>
            </a:defPPr>
            <a:lvl1pPr>
              <a:defRPr sz="40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defRPr>
            </a:lvl1pPr>
          </a:lstStyle>
          <a:p>
            <a:r>
              <a:rPr lang="zh-CN" altLang="en-US" dirty="0"/>
              <a:t>设置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10" presetClass="exit" presetSubtype="0" accel="49900" decel="50000" fill="hold" grpId="0" nodeType="withEffect">
                                  <p:stCondLst>
                                    <p:cond delay="0"/>
                                  </p:stCondLst>
                                  <p:childTnLst>
                                    <p:animEffect transition="out" filter="fade">
                                      <p:cBhvr>
                                        <p:cTn id="10" dur="700"/>
                                        <p:tgtEl>
                                          <p:spTgt spid="13"/>
                                        </p:tgtEl>
                                      </p:cBhvr>
                                    </p:animEffect>
                                    <p:set>
                                      <p:cBhvr>
                                        <p:cTn id="11" dur="1" fill="hold">
                                          <p:stCondLst>
                                            <p:cond delay="699"/>
                                          </p:stCondLst>
                                        </p:cTn>
                                        <p:tgtEl>
                                          <p:spTgt spid="13"/>
                                        </p:tgtEl>
                                        <p:attrNameLst>
                                          <p:attrName>style.visibility</p:attrName>
                                        </p:attrNameLst>
                                      </p:cBhvr>
                                      <p:to>
                                        <p:strVal val="hidden"/>
                                      </p:to>
                                    </p:set>
                                  </p:childTnLst>
                                </p:cTn>
                              </p:par>
                              <p:par>
                                <p:cTn id="12" presetID="10" presetClass="entr" presetSubtype="0" accel="49900" decel="5000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00"/>
                                        <p:tgtEl>
                                          <p:spTgt spid="16"/>
                                        </p:tgtEl>
                                      </p:cBhvr>
                                    </p:animEffect>
                                  </p:childTnLst>
                                </p:cTn>
                              </p:par>
                              <p:par>
                                <p:cTn id="15" presetID="63" presetClass="path" presetSubtype="0" accel="49900" decel="50000" fill="hold" grpId="1" nodeType="withEffect">
                                  <p:stCondLst>
                                    <p:cond delay="0"/>
                                  </p:stCondLst>
                                  <p:childTnLst>
                                    <p:animMotion origin="layout" path="M 3.33333E-6 7.40741E-7 L 0.26718 0.41643 " pathEditMode="relative" rAng="0" ptsTypes="AA">
                                      <p:cBhvr>
                                        <p:cTn id="16" dur="700" fill="hold"/>
                                        <p:tgtEl>
                                          <p:spTgt spid="13"/>
                                        </p:tgtEl>
                                        <p:attrNameLst>
                                          <p:attrName>ppt_x</p:attrName>
                                          <p:attrName>ppt_y</p:attrName>
                                        </p:attrNameLst>
                                      </p:cBhvr>
                                      <p:rCtr x="13359" y="20810"/>
                                    </p:animMotion>
                                  </p:childTnLst>
                                </p:cTn>
                              </p:par>
                              <p:par>
                                <p:cTn id="17" presetID="63" presetClass="path" presetSubtype="0" accel="49900" decel="50000" fill="hold" grpId="1" nodeType="withEffect">
                                  <p:stCondLst>
                                    <p:cond delay="0"/>
                                  </p:stCondLst>
                                  <p:childTnLst>
                                    <p:animMotion origin="layout" path="M -0.267211 -0.416445 L 0 0 E" pathEditMode="relative" ptsTypes="">
                                      <p:cBhvr>
                                        <p:cTn id="18" dur="700" fill="hold"/>
                                        <p:tgtEl>
                                          <p:spTgt spid="16"/>
                                        </p:tgtEl>
                                        <p:attrNameLst>
                                          <p:attrName>ppt_x</p:attrName>
                                          <p:attrName>ppt_y</p:attrName>
                                        </p:attrNameLst>
                                      </p:cBhvr>
                                    </p:animMotion>
                                  </p:childTnLst>
                                </p:cTn>
                              </p:par>
                              <p:par>
                                <p:cTn id="19" presetID="6" presetClass="emph" presetSubtype="0" accel="49900" decel="50000" fill="hold" grpId="2" nodeType="withEffect">
                                  <p:stCondLst>
                                    <p:cond delay="0"/>
                                  </p:stCondLst>
                                  <p:childTnLst>
                                    <p:animScale>
                                      <p:cBhvr>
                                        <p:cTn id="20" dur="700" fill="hold"/>
                                        <p:tgtEl>
                                          <p:spTgt spid="13"/>
                                        </p:tgtEl>
                                      </p:cBhvr>
                                      <p:by x="150000" y="150000"/>
                                      <p:from x="100000" y="100000"/>
                                      <p:to x="100000" y="100000"/>
                                    </p:animScale>
                                  </p:childTnLst>
                                </p:cTn>
                              </p:par>
                              <p:par>
                                <p:cTn id="21" presetID="6" presetClass="emph" presetSubtype="0" accel="49900" decel="50000" fill="hold" grpId="2" nodeType="withEffect">
                                  <p:stCondLst>
                                    <p:cond delay="0"/>
                                  </p:stCondLst>
                                  <p:childTnLst>
                                    <p:animScale>
                                      <p:cBhvr>
                                        <p:cTn id="22" dur="700" fill="hold"/>
                                        <p:tgtEl>
                                          <p:spTgt spid="16"/>
                                        </p:tgtEl>
                                      </p:cBhvr>
                                      <p:by x="150000" y="150000"/>
                                      <p:from x="100000" y="100000"/>
                                      <p:to x="100000" y="100000"/>
                                    </p:animScale>
                                  </p:childTnLst>
                                </p:cTn>
                              </p:par>
                              <p:par>
                                <p:cTn id="23" presetID="22" presetClass="entr" presetSubtype="8"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 presetClass="entr" presetSubtype="4" fill="hold" grpId="4" nodeType="withEffect">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3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30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 presetClass="exit" presetSubtype="1" fill="hold" grpId="1" nodeType="withEffect">
                                  <p:stCondLst>
                                    <p:cond delay="200"/>
                                  </p:stCondLst>
                                  <p:childTnLst>
                                    <p:anim calcmode="lin" valueType="num">
                                      <p:cBhvr additive="base">
                                        <p:cTn id="44" dur="500"/>
                                        <p:tgtEl>
                                          <p:spTgt spid="2"/>
                                        </p:tgtEl>
                                        <p:attrNameLst>
                                          <p:attrName>ppt_x</p:attrName>
                                        </p:attrNameLst>
                                      </p:cBhvr>
                                      <p:tavLst>
                                        <p:tav tm="0">
                                          <p:val>
                                            <p:strVal val="ppt_x"/>
                                          </p:val>
                                        </p:tav>
                                        <p:tav tm="100000">
                                          <p:val>
                                            <p:strVal val="ppt_x"/>
                                          </p:val>
                                        </p:tav>
                                      </p:tavLst>
                                    </p:anim>
                                    <p:anim calcmode="lin" valueType="num">
                                      <p:cBhvr additive="base">
                                        <p:cTn id="45" dur="500"/>
                                        <p:tgtEl>
                                          <p:spTgt spid="2"/>
                                        </p:tgtEl>
                                        <p:attrNameLst>
                                          <p:attrName>ppt_y</p:attrName>
                                        </p:attrNameLst>
                                      </p:cBhvr>
                                      <p:tavLst>
                                        <p:tav tm="0">
                                          <p:val>
                                            <p:strVal val="ppt_y"/>
                                          </p:val>
                                        </p:tav>
                                        <p:tav tm="100000">
                                          <p:val>
                                            <p:strVal val="0-ppt_h/2"/>
                                          </p:val>
                                        </p:tav>
                                      </p:tavLst>
                                    </p:anim>
                                    <p:set>
                                      <p:cBhvr>
                                        <p:cTn id="46" dur="1" fill="hold">
                                          <p:stCondLst>
                                            <p:cond delay="499"/>
                                          </p:stCondLst>
                                        </p:cTn>
                                        <p:tgtEl>
                                          <p:spTgt spid="2"/>
                                        </p:tgtEl>
                                        <p:attrNameLst>
                                          <p:attrName>style.visibility</p:attrName>
                                        </p:attrNameLst>
                                      </p:cBhvr>
                                      <p:to>
                                        <p:strVal val="hidden"/>
                                      </p:to>
                                    </p:set>
                                  </p:childTnLst>
                                </p:cTn>
                              </p:par>
                              <p:par>
                                <p:cTn id="47" presetID="2" presetClass="exit" presetSubtype="1" fill="hold" grpId="1" nodeType="withEffect">
                                  <p:stCondLst>
                                    <p:cond delay="100"/>
                                  </p:stCondLst>
                                  <p:childTnLst>
                                    <p:anim calcmode="lin" valueType="num">
                                      <p:cBhvr additive="base">
                                        <p:cTn id="48" dur="500"/>
                                        <p:tgtEl>
                                          <p:spTgt spid="3"/>
                                        </p:tgtEl>
                                        <p:attrNameLst>
                                          <p:attrName>ppt_x</p:attrName>
                                        </p:attrNameLst>
                                      </p:cBhvr>
                                      <p:tavLst>
                                        <p:tav tm="0">
                                          <p:val>
                                            <p:strVal val="ppt_x"/>
                                          </p:val>
                                        </p:tav>
                                        <p:tav tm="100000">
                                          <p:val>
                                            <p:strVal val="ppt_x"/>
                                          </p:val>
                                        </p:tav>
                                      </p:tavLst>
                                    </p:anim>
                                    <p:anim calcmode="lin" valueType="num">
                                      <p:cBhvr additive="base">
                                        <p:cTn id="49" dur="500"/>
                                        <p:tgtEl>
                                          <p:spTgt spid="3"/>
                                        </p:tgtEl>
                                        <p:attrNameLst>
                                          <p:attrName>ppt_y</p:attrName>
                                        </p:attrNameLst>
                                      </p:cBhvr>
                                      <p:tavLst>
                                        <p:tav tm="0">
                                          <p:val>
                                            <p:strVal val="ppt_y"/>
                                          </p:val>
                                        </p:tav>
                                        <p:tav tm="100000">
                                          <p:val>
                                            <p:strVal val="0-ppt_h/2"/>
                                          </p:val>
                                        </p:tav>
                                      </p:tavLst>
                                    </p:anim>
                                    <p:set>
                                      <p:cBhvr>
                                        <p:cTn id="50" dur="1" fill="hold">
                                          <p:stCondLst>
                                            <p:cond delay="499"/>
                                          </p:stCondLst>
                                        </p:cTn>
                                        <p:tgtEl>
                                          <p:spTgt spid="3"/>
                                        </p:tgtEl>
                                        <p:attrNameLst>
                                          <p:attrName>style.visibility</p:attrName>
                                        </p:attrNameLst>
                                      </p:cBhvr>
                                      <p:to>
                                        <p:strVal val="hidden"/>
                                      </p:to>
                                    </p:set>
                                  </p:childTnLst>
                                </p:cTn>
                              </p:par>
                              <p:par>
                                <p:cTn id="51" presetID="2" presetClass="exit" presetSubtype="4" fill="hold" grpId="3" nodeType="withEffect">
                                  <p:stCondLst>
                                    <p:cond delay="10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par>
                                <p:cTn id="55" presetID="2" presetClass="exit" presetSubtype="4" fill="hold" grpId="3" nodeType="withEffect">
                                  <p:stCondLst>
                                    <p:cond delay="100"/>
                                  </p:stCondLst>
                                  <p:childTnLst>
                                    <p:anim calcmode="lin" valueType="num">
                                      <p:cBhvr additive="base">
                                        <p:cTn id="56" dur="500"/>
                                        <p:tgtEl>
                                          <p:spTgt spid="16"/>
                                        </p:tgtEl>
                                        <p:attrNameLst>
                                          <p:attrName>ppt_x</p:attrName>
                                        </p:attrNameLst>
                                      </p:cBhvr>
                                      <p:tavLst>
                                        <p:tav tm="0">
                                          <p:val>
                                            <p:strVal val="ppt_x"/>
                                          </p:val>
                                        </p:tav>
                                        <p:tav tm="100000">
                                          <p:val>
                                            <p:strVal val="ppt_x"/>
                                          </p:val>
                                        </p:tav>
                                      </p:tavLst>
                                    </p:anim>
                                    <p:anim calcmode="lin" valueType="num">
                                      <p:cBhvr additive="base">
                                        <p:cTn id="57" dur="500"/>
                                        <p:tgtEl>
                                          <p:spTgt spid="16"/>
                                        </p:tgtEl>
                                        <p:attrNameLst>
                                          <p:attrName>ppt_y</p:attrName>
                                        </p:attrNameLst>
                                      </p:cBhvr>
                                      <p:tavLst>
                                        <p:tav tm="0">
                                          <p:val>
                                            <p:strVal val="ppt_y"/>
                                          </p:val>
                                        </p:tav>
                                        <p:tav tm="100000">
                                          <p:val>
                                            <p:strVal val="1+ppt_h/2"/>
                                          </p:val>
                                        </p:tav>
                                      </p:tavLst>
                                    </p:anim>
                                    <p:set>
                                      <p:cBhvr>
                                        <p:cTn id="5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2" grpId="0" animBg="1"/>
      <p:bldP spid="12" grpId="1" animBg="1"/>
      <p:bldP spid="14" grpId="0"/>
      <p:bldP spid="2" grpId="0"/>
      <p:bldP spid="2" grpId="1"/>
      <p:bldP spid="3" grpId="0"/>
      <p:bldP spid="3" grpId="1"/>
      <p:bldP spid="15" grpId="3"/>
      <p:bldP spid="15" grpId="4"/>
      <p:bldP spid="16" grpId="0"/>
      <p:bldP spid="16" grpId="1"/>
      <p:bldP spid="16" grpId="2"/>
      <p:bldP spid="16" grpId="3"/>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4458438" y="130128"/>
            <a:ext cx="326243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一、项目概况</a:t>
            </a:r>
            <a:endParaRPr lang="en-US" altLang="zh-CN"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7" name="文本框 6"/>
          <p:cNvSpPr txBox="1"/>
          <p:nvPr/>
        </p:nvSpPr>
        <p:spPr>
          <a:xfrm>
            <a:off x="4971395" y="589687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七、致谢</a:t>
            </a:r>
            <a:endParaRPr lang="zh-CN" altLang="en-US" dirty="0"/>
          </a:p>
        </p:txBody>
      </p:sp>
      <p:sp>
        <p:nvSpPr>
          <p:cNvPr id="8" name="文本框 7"/>
          <p:cNvSpPr txBox="1"/>
          <p:nvPr/>
        </p:nvSpPr>
        <p:spPr>
          <a:xfrm>
            <a:off x="4971398" y="1091253"/>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二、动机</a:t>
            </a:r>
            <a:endParaRPr lang="zh-CN" altLang="en-US" dirty="0"/>
          </a:p>
        </p:txBody>
      </p:sp>
      <p:sp>
        <p:nvSpPr>
          <p:cNvPr id="9" name="文本框 8"/>
          <p:cNvSpPr txBox="1"/>
          <p:nvPr/>
        </p:nvSpPr>
        <p:spPr>
          <a:xfrm>
            <a:off x="4458442" y="2052378"/>
            <a:ext cx="326243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三、他山之石</a:t>
            </a:r>
            <a:endParaRPr lang="en-US" altLang="zh-CN" dirty="0"/>
          </a:p>
        </p:txBody>
      </p:sp>
      <p:sp>
        <p:nvSpPr>
          <p:cNvPr id="10" name="文本框 9"/>
          <p:cNvSpPr txBox="1"/>
          <p:nvPr/>
        </p:nvSpPr>
        <p:spPr>
          <a:xfrm>
            <a:off x="4084136" y="3013503"/>
            <a:ext cx="4011033"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四、</a:t>
            </a:r>
            <a:r>
              <a:rPr lang="en-US" altLang="zh-CN" dirty="0">
                <a:latin typeface="Segoe Print" panose="02000600000000000000" pitchFamily="2" charset="0"/>
                <a:ea typeface="等线" panose="02010600030101010101" pitchFamily="2" charset="-122"/>
              </a:rPr>
              <a:t>Naivegator</a:t>
            </a:r>
            <a:endParaRPr lang="en-US" altLang="zh-CN" dirty="0">
              <a:latin typeface="Segoe Print" panose="02000600000000000000" pitchFamily="2" charset="0"/>
              <a:ea typeface="等线" panose="02010600030101010101" pitchFamily="2" charset="-122"/>
            </a:endParaRPr>
          </a:p>
        </p:txBody>
      </p:sp>
      <p:sp>
        <p:nvSpPr>
          <p:cNvPr id="11" name="文本框 10"/>
          <p:cNvSpPr txBox="1"/>
          <p:nvPr/>
        </p:nvSpPr>
        <p:spPr>
          <a:xfrm>
            <a:off x="4971395" y="397462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五、总结</a:t>
            </a:r>
            <a:endParaRPr lang="en-US" altLang="zh-CN" dirty="0"/>
          </a:p>
        </p:txBody>
      </p:sp>
      <p:sp>
        <p:nvSpPr>
          <p:cNvPr id="12" name="文本框 11"/>
          <p:cNvSpPr txBox="1"/>
          <p:nvPr/>
        </p:nvSpPr>
        <p:spPr>
          <a:xfrm>
            <a:off x="4839949" y="4935753"/>
            <a:ext cx="249940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六、</a:t>
            </a:r>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
        <p:nvSpPr>
          <p:cNvPr id="15" name="文本框 14"/>
          <p:cNvSpPr txBox="1"/>
          <p:nvPr/>
        </p:nvSpPr>
        <p:spPr>
          <a:xfrm>
            <a:off x="13273" y="-28881"/>
            <a:ext cx="795131" cy="1077218"/>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总结</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13" name="文本框 12"/>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10" presetClass="exit" presetSubtype="0" accel="49900" decel="50000" fill="hold" grpId="0" nodeType="withEffect">
                                  <p:stCondLst>
                                    <p:cond delay="600"/>
                                  </p:stCondLst>
                                  <p:childTnLst>
                                    <p:animEffect transition="out" filter="fade">
                                      <p:cBhvr>
                                        <p:cTn id="18" dur="700"/>
                                        <p:tgtEl>
                                          <p:spTgt spid="13"/>
                                        </p:tgtEl>
                                      </p:cBhvr>
                                    </p:animEffect>
                                    <p:set>
                                      <p:cBhvr>
                                        <p:cTn id="19" dur="1" fill="hold">
                                          <p:stCondLst>
                                            <p:cond delay="699"/>
                                          </p:stCondLst>
                                        </p:cTn>
                                        <p:tgtEl>
                                          <p:spTgt spid="13"/>
                                        </p:tgtEl>
                                        <p:attrNameLst>
                                          <p:attrName>style.visibility</p:attrName>
                                        </p:attrNameLst>
                                      </p:cBhvr>
                                      <p:to>
                                        <p:strVal val="hidden"/>
                                      </p:to>
                                    </p:set>
                                  </p:childTnLst>
                                </p:cTn>
                              </p:par>
                              <p:par>
                                <p:cTn id="20" presetID="10" presetClass="entr" presetSubtype="0" accel="49900" decel="50000" fill="hold" grpId="2"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63" presetClass="path" presetSubtype="0" accel="49900" decel="50000" fill="hold" grpId="1" nodeType="withEffect">
                                  <p:stCondLst>
                                    <p:cond delay="600"/>
                                  </p:stCondLst>
                                  <p:childTnLst>
                                    <p:animMotion origin="layout" path="M 0 0 L 0.396323 0.000013 E" pathEditMode="relative" ptsTypes="">
                                      <p:cBhvr>
                                        <p:cTn id="24" dur="700" fill="hold"/>
                                        <p:tgtEl>
                                          <p:spTgt spid="13"/>
                                        </p:tgtEl>
                                        <p:attrNameLst>
                                          <p:attrName>ppt_x</p:attrName>
                                          <p:attrName>ppt_y</p:attrName>
                                        </p:attrNameLst>
                                      </p:cBhvr>
                                    </p:animMotion>
                                  </p:childTnLst>
                                </p:cTn>
                              </p:par>
                              <p:par>
                                <p:cTn id="25" presetID="63" presetClass="path" presetSubtype="0" accel="49900" decel="50000" fill="hold" grpId="3" nodeType="withEffect">
                                  <p:stCondLst>
                                    <p:cond delay="600"/>
                                  </p:stCondLst>
                                  <p:childTnLst>
                                    <p:animMotion origin="layout" path="M -0.396323 -0.000013 L 0 0 E" pathEditMode="relative" ptsTypes="">
                                      <p:cBhvr>
                                        <p:cTn id="26" dur="700" fill="hold"/>
                                        <p:tgtEl>
                                          <p:spTgt spid="10"/>
                                        </p:tgtEl>
                                        <p:attrNameLst>
                                          <p:attrName>ppt_x</p:attrName>
                                          <p:attrName>ppt_y</p:attrName>
                                        </p:attrNameLst>
                                      </p:cBhvr>
                                    </p:animMotion>
                                  </p:childTnLst>
                                </p:cTn>
                              </p:par>
                              <p:par>
                                <p:cTn id="27" presetID="6" presetClass="emph" presetSubtype="0" accel="49900" decel="50000" fill="hold" grpId="2" nodeType="withEffect">
                                  <p:stCondLst>
                                    <p:cond delay="600"/>
                                  </p:stCondLst>
                                  <p:childTnLst>
                                    <p:animScale>
                                      <p:cBhvr>
                                        <p:cTn id="28" dur="700" fill="hold"/>
                                        <p:tgtEl>
                                          <p:spTgt spid="13"/>
                                        </p:tgtEl>
                                      </p:cBhvr>
                                      <p:by x="150000" y="150000"/>
                                      <p:from x="100000" y="100000"/>
                                      <p:to x="145778" y="121053"/>
                                    </p:animScale>
                                  </p:childTnLst>
                                </p:cTn>
                              </p:par>
                              <p:par>
                                <p:cTn id="29" presetID="6" presetClass="emph" presetSubtype="0" accel="49900" decel="50000" fill="hold" grpId="4" nodeType="withEffect">
                                  <p:stCondLst>
                                    <p:cond delay="600"/>
                                  </p:stCondLst>
                                  <p:childTnLst>
                                    <p:animScale>
                                      <p:cBhvr>
                                        <p:cTn id="30" dur="700" fill="hold"/>
                                        <p:tgtEl>
                                          <p:spTgt spid="10"/>
                                        </p:tgtEl>
                                      </p:cBhvr>
                                      <p:by x="150000" y="150000"/>
                                      <p:from x="68597" y="82609"/>
                                      <p:to x="100000" y="100000"/>
                                    </p:animScale>
                                  </p:childTnLst>
                                </p:cTn>
                              </p:par>
                              <p:par>
                                <p:cTn id="31" presetID="2" presetClass="entr" presetSubtype="8" fill="hold" grpId="0" nodeType="withEffect">
                                  <p:stCondLst>
                                    <p:cond delay="1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8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grpId="1" nodeType="clickEffect">
                                  <p:stCondLst>
                                    <p:cond delay="0"/>
                                  </p:stCondLst>
                                  <p:childTnLst>
                                    <p:anim calcmode="lin" valueType="num">
                                      <p:cBhvr additive="base">
                                        <p:cTn id="46" dur="300"/>
                                        <p:tgtEl>
                                          <p:spTgt spid="6"/>
                                        </p:tgtEl>
                                        <p:attrNameLst>
                                          <p:attrName>ppt_x</p:attrName>
                                        </p:attrNameLst>
                                      </p:cBhvr>
                                      <p:tavLst>
                                        <p:tav tm="0">
                                          <p:val>
                                            <p:strVal val="ppt_x"/>
                                          </p:val>
                                        </p:tav>
                                        <p:tav tm="100000">
                                          <p:val>
                                            <p:strVal val="0-ppt_w/2"/>
                                          </p:val>
                                        </p:tav>
                                      </p:tavLst>
                                    </p:anim>
                                    <p:anim calcmode="lin" valueType="num">
                                      <p:cBhvr additive="base">
                                        <p:cTn id="47" dur="300"/>
                                        <p:tgtEl>
                                          <p:spTgt spid="6"/>
                                        </p:tgtEl>
                                        <p:attrNameLst>
                                          <p:attrName>ppt_y</p:attrName>
                                        </p:attrNameLst>
                                      </p:cBhvr>
                                      <p:tavLst>
                                        <p:tav tm="0">
                                          <p:val>
                                            <p:strVal val="ppt_y"/>
                                          </p:val>
                                        </p:tav>
                                        <p:tav tm="100000">
                                          <p:val>
                                            <p:strVal val="ppt_y"/>
                                          </p:val>
                                        </p:tav>
                                      </p:tavLst>
                                    </p:anim>
                                    <p:set>
                                      <p:cBhvr>
                                        <p:cTn id="48" dur="1" fill="hold">
                                          <p:stCondLst>
                                            <p:cond delay="299"/>
                                          </p:stCondLst>
                                        </p:cTn>
                                        <p:tgtEl>
                                          <p:spTgt spid="6"/>
                                        </p:tgtEl>
                                        <p:attrNameLst>
                                          <p:attrName>style.visibility</p:attrName>
                                        </p:attrNameLst>
                                      </p:cBhvr>
                                      <p:to>
                                        <p:strVal val="hidden"/>
                                      </p:to>
                                    </p:set>
                                  </p:childTnLst>
                                </p:cTn>
                              </p:par>
                              <p:par>
                                <p:cTn id="49" presetID="2" presetClass="exit" presetSubtype="8" fill="hold" grpId="1" nodeType="withEffect">
                                  <p:stCondLst>
                                    <p:cond delay="300"/>
                                  </p:stCondLst>
                                  <p:childTnLst>
                                    <p:anim calcmode="lin" valueType="num">
                                      <p:cBhvr additive="base">
                                        <p:cTn id="50" dur="300"/>
                                        <p:tgtEl>
                                          <p:spTgt spid="8"/>
                                        </p:tgtEl>
                                        <p:attrNameLst>
                                          <p:attrName>ppt_x</p:attrName>
                                        </p:attrNameLst>
                                      </p:cBhvr>
                                      <p:tavLst>
                                        <p:tav tm="0">
                                          <p:val>
                                            <p:strVal val="ppt_x"/>
                                          </p:val>
                                        </p:tav>
                                        <p:tav tm="100000">
                                          <p:val>
                                            <p:strVal val="0-ppt_w/2"/>
                                          </p:val>
                                        </p:tav>
                                      </p:tavLst>
                                    </p:anim>
                                    <p:anim calcmode="lin" valueType="num">
                                      <p:cBhvr additive="base">
                                        <p:cTn id="51" dur="300"/>
                                        <p:tgtEl>
                                          <p:spTgt spid="8"/>
                                        </p:tgtEl>
                                        <p:attrNameLst>
                                          <p:attrName>ppt_y</p:attrName>
                                        </p:attrNameLst>
                                      </p:cBhvr>
                                      <p:tavLst>
                                        <p:tav tm="0">
                                          <p:val>
                                            <p:strVal val="ppt_y"/>
                                          </p:val>
                                        </p:tav>
                                        <p:tav tm="100000">
                                          <p:val>
                                            <p:strVal val="ppt_y"/>
                                          </p:val>
                                        </p:tav>
                                      </p:tavLst>
                                    </p:anim>
                                    <p:set>
                                      <p:cBhvr>
                                        <p:cTn id="52" dur="1" fill="hold">
                                          <p:stCondLst>
                                            <p:cond delay="299"/>
                                          </p:stCondLst>
                                        </p:cTn>
                                        <p:tgtEl>
                                          <p:spTgt spid="8"/>
                                        </p:tgtEl>
                                        <p:attrNameLst>
                                          <p:attrName>style.visibility</p:attrName>
                                        </p:attrNameLst>
                                      </p:cBhvr>
                                      <p:to>
                                        <p:strVal val="hidden"/>
                                      </p:to>
                                    </p:set>
                                  </p:childTnLst>
                                </p:cTn>
                              </p:par>
                              <p:par>
                                <p:cTn id="53" presetID="2" presetClass="exit" presetSubtype="8" fill="hold" grpId="1" nodeType="withEffect">
                                  <p:stCondLst>
                                    <p:cond delay="400"/>
                                  </p:stCondLst>
                                  <p:childTnLst>
                                    <p:anim calcmode="lin" valueType="num">
                                      <p:cBhvr additive="base">
                                        <p:cTn id="54" dur="300"/>
                                        <p:tgtEl>
                                          <p:spTgt spid="9"/>
                                        </p:tgtEl>
                                        <p:attrNameLst>
                                          <p:attrName>ppt_x</p:attrName>
                                        </p:attrNameLst>
                                      </p:cBhvr>
                                      <p:tavLst>
                                        <p:tav tm="0">
                                          <p:val>
                                            <p:strVal val="ppt_x"/>
                                          </p:val>
                                        </p:tav>
                                        <p:tav tm="100000">
                                          <p:val>
                                            <p:strVal val="0-ppt_w/2"/>
                                          </p:val>
                                        </p:tav>
                                      </p:tavLst>
                                    </p:anim>
                                    <p:anim calcmode="lin" valueType="num">
                                      <p:cBhvr additive="base">
                                        <p:cTn id="55" dur="300"/>
                                        <p:tgtEl>
                                          <p:spTgt spid="9"/>
                                        </p:tgtEl>
                                        <p:attrNameLst>
                                          <p:attrName>ppt_y</p:attrName>
                                        </p:attrNameLst>
                                      </p:cBhvr>
                                      <p:tavLst>
                                        <p:tav tm="0">
                                          <p:val>
                                            <p:strVal val="ppt_y"/>
                                          </p:val>
                                        </p:tav>
                                        <p:tav tm="100000">
                                          <p:val>
                                            <p:strVal val="ppt_y"/>
                                          </p:val>
                                        </p:tav>
                                      </p:tavLst>
                                    </p:anim>
                                    <p:set>
                                      <p:cBhvr>
                                        <p:cTn id="56" dur="1" fill="hold">
                                          <p:stCondLst>
                                            <p:cond delay="299"/>
                                          </p:stCondLst>
                                        </p:cTn>
                                        <p:tgtEl>
                                          <p:spTgt spid="9"/>
                                        </p:tgtEl>
                                        <p:attrNameLst>
                                          <p:attrName>style.visibility</p:attrName>
                                        </p:attrNameLst>
                                      </p:cBhvr>
                                      <p:to>
                                        <p:strVal val="hidden"/>
                                      </p:to>
                                    </p:set>
                                  </p:childTnLst>
                                </p:cTn>
                              </p:par>
                              <p:par>
                                <p:cTn id="57" presetID="2" presetClass="exit" presetSubtype="8" fill="hold" grpId="1" nodeType="withEffect">
                                  <p:stCondLst>
                                    <p:cond delay="600"/>
                                  </p:stCondLst>
                                  <p:childTnLst>
                                    <p:anim calcmode="lin" valueType="num">
                                      <p:cBhvr additive="base">
                                        <p:cTn id="58" dur="300"/>
                                        <p:tgtEl>
                                          <p:spTgt spid="10"/>
                                        </p:tgtEl>
                                        <p:attrNameLst>
                                          <p:attrName>ppt_x</p:attrName>
                                        </p:attrNameLst>
                                      </p:cBhvr>
                                      <p:tavLst>
                                        <p:tav tm="0">
                                          <p:val>
                                            <p:strVal val="ppt_x"/>
                                          </p:val>
                                        </p:tav>
                                        <p:tav tm="100000">
                                          <p:val>
                                            <p:strVal val="0-ppt_w/2"/>
                                          </p:val>
                                        </p:tav>
                                      </p:tavLst>
                                    </p:anim>
                                    <p:anim calcmode="lin" valueType="num">
                                      <p:cBhvr additive="base">
                                        <p:cTn id="59" dur="300"/>
                                        <p:tgtEl>
                                          <p:spTgt spid="10"/>
                                        </p:tgtEl>
                                        <p:attrNameLst>
                                          <p:attrName>ppt_y</p:attrName>
                                        </p:attrNameLst>
                                      </p:cBhvr>
                                      <p:tavLst>
                                        <p:tav tm="0">
                                          <p:val>
                                            <p:strVal val="ppt_y"/>
                                          </p:val>
                                        </p:tav>
                                        <p:tav tm="100000">
                                          <p:val>
                                            <p:strVal val="ppt_y"/>
                                          </p:val>
                                        </p:tav>
                                      </p:tavLst>
                                    </p:anim>
                                    <p:set>
                                      <p:cBhvr>
                                        <p:cTn id="60" dur="1" fill="hold">
                                          <p:stCondLst>
                                            <p:cond delay="299"/>
                                          </p:stCondLst>
                                        </p:cTn>
                                        <p:tgtEl>
                                          <p:spTgt spid="10"/>
                                        </p:tgtEl>
                                        <p:attrNameLst>
                                          <p:attrName>style.visibility</p:attrName>
                                        </p:attrNameLst>
                                      </p:cBhvr>
                                      <p:to>
                                        <p:strVal val="hidden"/>
                                      </p:to>
                                    </p:set>
                                  </p:childTnLst>
                                </p:cTn>
                              </p:par>
                              <p:par>
                                <p:cTn id="61" presetID="10" presetClass="exit" presetSubtype="0" accel="49900" decel="50000" fill="hold" grpId="2" nodeType="withEffect">
                                  <p:stCondLst>
                                    <p:cond delay="60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ntr" presetSubtype="0" accel="49900" decel="50000" fill="hold" grpId="0" nodeType="withEffect">
                                  <p:stCondLst>
                                    <p:cond delay="60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63" presetClass="path" presetSubtype="0" accel="49900" decel="50000" fill="hold" grpId="3" nodeType="withEffect">
                                  <p:stCondLst>
                                    <p:cond delay="600"/>
                                  </p:stCondLst>
                                  <p:childTnLst>
                                    <p:animMotion origin="layout" path="M 0 0 L -0.465782 -0.556845 E" pathEditMode="relative" ptsTypes="">
                                      <p:cBhvr>
                                        <p:cTn id="68" dur="500" fill="hold"/>
                                        <p:tgtEl>
                                          <p:spTgt spid="11"/>
                                        </p:tgtEl>
                                        <p:attrNameLst>
                                          <p:attrName>ppt_x</p:attrName>
                                          <p:attrName>ppt_y</p:attrName>
                                        </p:attrNameLst>
                                      </p:cBhvr>
                                    </p:animMotion>
                                  </p:childTnLst>
                                </p:cTn>
                              </p:par>
                              <p:par>
                                <p:cTn id="69" presetID="63" presetClass="path" presetSubtype="0" accel="49900" decel="50000" fill="hold" grpId="1" nodeType="withEffect">
                                  <p:stCondLst>
                                    <p:cond delay="600"/>
                                  </p:stCondLst>
                                  <p:childTnLst>
                                    <p:animMotion origin="layout" path="M 0.465782 0.556845 L 0 0 E" pathEditMode="relative" ptsTypes="">
                                      <p:cBhvr>
                                        <p:cTn id="70" dur="500" fill="hold"/>
                                        <p:tgtEl>
                                          <p:spTgt spid="15"/>
                                        </p:tgtEl>
                                        <p:attrNameLst>
                                          <p:attrName>ppt_x</p:attrName>
                                          <p:attrName>ppt_y</p:attrName>
                                        </p:attrNameLst>
                                      </p:cBhvr>
                                    </p:animMotion>
                                  </p:childTnLst>
                                </p:cTn>
                              </p:par>
                              <p:par>
                                <p:cTn id="71" presetID="6" presetClass="emph" presetSubtype="0" accel="49900" decel="50000" fill="hold" grpId="4" nodeType="withEffect">
                                  <p:stCondLst>
                                    <p:cond delay="600"/>
                                  </p:stCondLst>
                                  <p:childTnLst>
                                    <p:animScale>
                                      <p:cBhvr>
                                        <p:cTn id="72" dur="500" fill="hold"/>
                                        <p:tgtEl>
                                          <p:spTgt spid="11"/>
                                        </p:tgtEl>
                                      </p:cBhvr>
                                      <p:by x="150000" y="150000"/>
                                      <p:from x="100000" y="100000"/>
                                      <p:to x="35552" y="152174"/>
                                    </p:animScale>
                                  </p:childTnLst>
                                </p:cTn>
                              </p:par>
                              <p:par>
                                <p:cTn id="73" presetID="6" presetClass="emph" presetSubtype="0" accel="49900" decel="50000" fill="hold" grpId="2" nodeType="withEffect">
                                  <p:stCondLst>
                                    <p:cond delay="600"/>
                                  </p:stCondLst>
                                  <p:childTnLst>
                                    <p:animScale>
                                      <p:cBhvr>
                                        <p:cTn id="74" dur="500" fill="hold"/>
                                        <p:tgtEl>
                                          <p:spTgt spid="15"/>
                                        </p:tgtEl>
                                      </p:cBhvr>
                                      <p:by x="150000" y="150000"/>
                                      <p:from x="281276" y="65714"/>
                                      <p:to x="100000" y="100000"/>
                                    </p:animScale>
                                  </p:childTnLst>
                                </p:cTn>
                              </p:par>
                              <p:par>
                                <p:cTn id="75" presetID="2" presetClass="exit" presetSubtype="8" fill="hold" grpId="1" nodeType="withEffect">
                                  <p:stCondLst>
                                    <p:cond delay="1000"/>
                                  </p:stCondLst>
                                  <p:childTnLst>
                                    <p:anim calcmode="lin" valueType="num">
                                      <p:cBhvr additive="base">
                                        <p:cTn id="76" dur="500"/>
                                        <p:tgtEl>
                                          <p:spTgt spid="12"/>
                                        </p:tgtEl>
                                        <p:attrNameLst>
                                          <p:attrName>ppt_x</p:attrName>
                                        </p:attrNameLst>
                                      </p:cBhvr>
                                      <p:tavLst>
                                        <p:tav tm="0">
                                          <p:val>
                                            <p:strVal val="ppt_x"/>
                                          </p:val>
                                        </p:tav>
                                        <p:tav tm="100000">
                                          <p:val>
                                            <p:strVal val="0-ppt_w/2"/>
                                          </p:val>
                                        </p:tav>
                                      </p:tavLst>
                                    </p:anim>
                                    <p:anim calcmode="lin" valueType="num">
                                      <p:cBhvr additive="base">
                                        <p:cTn id="77" dur="500"/>
                                        <p:tgtEl>
                                          <p:spTgt spid="12"/>
                                        </p:tgtEl>
                                        <p:attrNameLst>
                                          <p:attrName>ppt_y</p:attrName>
                                        </p:attrNameLst>
                                      </p:cBhvr>
                                      <p:tavLst>
                                        <p:tav tm="0">
                                          <p:val>
                                            <p:strVal val="ppt_y"/>
                                          </p:val>
                                        </p:tav>
                                        <p:tav tm="100000">
                                          <p:val>
                                            <p:strVal val="ppt_y"/>
                                          </p:val>
                                        </p:tav>
                                      </p:tavLst>
                                    </p:anim>
                                    <p:set>
                                      <p:cBhvr>
                                        <p:cTn id="78" dur="1" fill="hold">
                                          <p:stCondLst>
                                            <p:cond delay="499"/>
                                          </p:stCondLst>
                                        </p:cTn>
                                        <p:tgtEl>
                                          <p:spTgt spid="12"/>
                                        </p:tgtEl>
                                        <p:attrNameLst>
                                          <p:attrName>style.visibility</p:attrName>
                                        </p:attrNameLst>
                                      </p:cBhvr>
                                      <p:to>
                                        <p:strVal val="hidden"/>
                                      </p:to>
                                    </p:set>
                                  </p:childTnLst>
                                </p:cTn>
                              </p:par>
                              <p:par>
                                <p:cTn id="79" presetID="2" presetClass="exit" presetSubtype="8" fill="hold" grpId="1" nodeType="withEffect">
                                  <p:stCondLst>
                                    <p:cond delay="1200"/>
                                  </p:stCondLst>
                                  <p:childTnLst>
                                    <p:anim calcmode="lin" valueType="num">
                                      <p:cBhvr additive="base">
                                        <p:cTn id="80" dur="500"/>
                                        <p:tgtEl>
                                          <p:spTgt spid="7"/>
                                        </p:tgtEl>
                                        <p:attrNameLst>
                                          <p:attrName>ppt_x</p:attrName>
                                        </p:attrNameLst>
                                      </p:cBhvr>
                                      <p:tavLst>
                                        <p:tav tm="0">
                                          <p:val>
                                            <p:strVal val="ppt_x"/>
                                          </p:val>
                                        </p:tav>
                                        <p:tav tm="100000">
                                          <p:val>
                                            <p:strVal val="0-ppt_w/2"/>
                                          </p:val>
                                        </p:tav>
                                      </p:tavLst>
                                    </p:anim>
                                    <p:anim calcmode="lin" valueType="num">
                                      <p:cBhvr additive="base">
                                        <p:cTn id="81" dur="500"/>
                                        <p:tgtEl>
                                          <p:spTgt spid="7"/>
                                        </p:tgtEl>
                                        <p:attrNameLst>
                                          <p:attrName>ppt_y</p:attrName>
                                        </p:attrNameLst>
                                      </p:cBhvr>
                                      <p:tavLst>
                                        <p:tav tm="0">
                                          <p:val>
                                            <p:strVal val="ppt_y"/>
                                          </p:val>
                                        </p:tav>
                                        <p:tav tm="100000">
                                          <p:val>
                                            <p:strVal val="ppt_y"/>
                                          </p:val>
                                        </p:tav>
                                      </p:tavLst>
                                    </p:anim>
                                    <p:set>
                                      <p:cBhvr>
                                        <p:cTn id="8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1"/>
      <p:bldP spid="10" grpId="2"/>
      <p:bldP spid="10" grpId="3"/>
      <p:bldP spid="10" grpId="4"/>
      <p:bldP spid="11" grpId="0"/>
      <p:bldP spid="11" grpId="2"/>
      <p:bldP spid="11" grpId="3"/>
      <p:bldP spid="11" grpId="4"/>
      <p:bldP spid="12" grpId="0"/>
      <p:bldP spid="12" grpId="1"/>
      <p:bldP spid="15" grpId="0"/>
      <p:bldP spid="15" grpId="1"/>
      <p:bldP spid="15" grpId="2"/>
      <p:bldP spid="13" grpId="0"/>
      <p:bldP spid="13" grpId="1"/>
      <p:bldP spid="13"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4458441" y="130128"/>
            <a:ext cx="326243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一、项目初衷</a:t>
            </a:r>
            <a:endParaRPr lang="en-US" altLang="zh-CN"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7" name="文本框 6"/>
          <p:cNvSpPr txBox="1"/>
          <p:nvPr/>
        </p:nvSpPr>
        <p:spPr>
          <a:xfrm>
            <a:off x="4971395" y="589687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七、致谢</a:t>
            </a:r>
            <a:endParaRPr lang="zh-CN" altLang="en-US" dirty="0"/>
          </a:p>
        </p:txBody>
      </p:sp>
      <p:sp>
        <p:nvSpPr>
          <p:cNvPr id="8" name="文本框 7"/>
          <p:cNvSpPr txBox="1"/>
          <p:nvPr/>
        </p:nvSpPr>
        <p:spPr>
          <a:xfrm>
            <a:off x="4458441" y="1091253"/>
            <a:ext cx="326243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二、项目概况</a:t>
            </a:r>
            <a:endParaRPr lang="zh-CN" altLang="en-US" dirty="0"/>
          </a:p>
        </p:txBody>
      </p:sp>
      <p:sp>
        <p:nvSpPr>
          <p:cNvPr id="9" name="文本框 8"/>
          <p:cNvSpPr txBox="1"/>
          <p:nvPr/>
        </p:nvSpPr>
        <p:spPr>
          <a:xfrm>
            <a:off x="4458442" y="2052378"/>
            <a:ext cx="326243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三、他山之石</a:t>
            </a:r>
            <a:endParaRPr lang="en-US" altLang="zh-CN" dirty="0"/>
          </a:p>
        </p:txBody>
      </p:sp>
      <p:sp>
        <p:nvSpPr>
          <p:cNvPr id="10" name="文本框 9"/>
          <p:cNvSpPr txBox="1"/>
          <p:nvPr/>
        </p:nvSpPr>
        <p:spPr>
          <a:xfrm>
            <a:off x="4084136" y="3013503"/>
            <a:ext cx="4011033"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四、</a:t>
            </a:r>
            <a:r>
              <a:rPr lang="en-US" altLang="zh-CN" dirty="0">
                <a:latin typeface="Segoe Print" panose="02000600000000000000" pitchFamily="2" charset="0"/>
                <a:ea typeface="等线" panose="02010600030101010101" pitchFamily="2" charset="-122"/>
              </a:rPr>
              <a:t>Naivegator</a:t>
            </a:r>
            <a:endParaRPr lang="en-US" altLang="zh-CN" dirty="0">
              <a:latin typeface="Segoe Print" panose="02000600000000000000" pitchFamily="2" charset="0"/>
              <a:ea typeface="等线" panose="02010600030101010101" pitchFamily="2" charset="-122"/>
            </a:endParaRPr>
          </a:p>
        </p:txBody>
      </p:sp>
      <p:sp>
        <p:nvSpPr>
          <p:cNvPr id="11" name="文本框 10"/>
          <p:cNvSpPr txBox="1"/>
          <p:nvPr/>
        </p:nvSpPr>
        <p:spPr>
          <a:xfrm>
            <a:off x="4971395" y="397462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五、总结</a:t>
            </a:r>
            <a:endParaRPr lang="en-US" altLang="zh-CN" dirty="0"/>
          </a:p>
        </p:txBody>
      </p:sp>
      <p:sp>
        <p:nvSpPr>
          <p:cNvPr id="12" name="文本框 11"/>
          <p:cNvSpPr txBox="1"/>
          <p:nvPr/>
        </p:nvSpPr>
        <p:spPr>
          <a:xfrm>
            <a:off x="4839949" y="4935753"/>
            <a:ext cx="249940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六、</a:t>
            </a:r>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
        <p:nvSpPr>
          <p:cNvPr id="13" name="文本框 12"/>
          <p:cNvSpPr txBox="1"/>
          <p:nvPr/>
        </p:nvSpPr>
        <p:spPr>
          <a:xfrm>
            <a:off x="13273" y="-28881"/>
            <a:ext cx="795131" cy="2062103"/>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项目初衷</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2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8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accel="49900" decel="50000" fill="hold" grpId="1" nodeType="clickEffect">
                                  <p:stCondLst>
                                    <p:cond delay="0"/>
                                  </p:stCondLst>
                                  <p:childTnLst>
                                    <p:animEffect transition="out" filter="fade">
                                      <p:cBhvr>
                                        <p:cTn id="36" dur="798"/>
                                        <p:tgtEl>
                                          <p:spTgt spid="6"/>
                                        </p:tgtEl>
                                      </p:cBhvr>
                                    </p:animEffect>
                                    <p:set>
                                      <p:cBhvr>
                                        <p:cTn id="37" dur="1" fill="hold">
                                          <p:stCondLst>
                                            <p:cond delay="797"/>
                                          </p:stCondLst>
                                        </p:cTn>
                                        <p:tgtEl>
                                          <p:spTgt spid="6"/>
                                        </p:tgtEl>
                                        <p:attrNameLst>
                                          <p:attrName>style.visibility</p:attrName>
                                        </p:attrNameLst>
                                      </p:cBhvr>
                                      <p:to>
                                        <p:strVal val="hidden"/>
                                      </p:to>
                                    </p:set>
                                  </p:childTnLst>
                                </p:cTn>
                              </p:par>
                              <p:par>
                                <p:cTn id="38" presetID="10" presetClass="entr" presetSubtype="0" accel="49900" decel="5000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98"/>
                                        <p:tgtEl>
                                          <p:spTgt spid="13"/>
                                        </p:tgtEl>
                                      </p:cBhvr>
                                    </p:animEffect>
                                  </p:childTnLst>
                                </p:cTn>
                              </p:par>
                              <p:par>
                                <p:cTn id="41" presetID="63" presetClass="path" presetSubtype="0" accel="49900" decel="50000" fill="hold" grpId="2" nodeType="withEffect">
                                  <p:stCondLst>
                                    <p:cond delay="0"/>
                                  </p:stCondLst>
                                  <p:childTnLst>
                                    <p:animMotion origin="layout" path="M 0 0 L -0.465782 0.021693 E" pathEditMode="relative" ptsTypes="">
                                      <p:cBhvr>
                                        <p:cTn id="42" dur="798" fill="hold"/>
                                        <p:tgtEl>
                                          <p:spTgt spid="6"/>
                                        </p:tgtEl>
                                        <p:attrNameLst>
                                          <p:attrName>ppt_x</p:attrName>
                                          <p:attrName>ppt_y</p:attrName>
                                        </p:attrNameLst>
                                      </p:cBhvr>
                                    </p:animMotion>
                                  </p:childTnLst>
                                </p:cTn>
                              </p:par>
                              <p:par>
                                <p:cTn id="43" presetID="63" presetClass="path" presetSubtype="0" accel="49900" decel="50000" fill="hold" grpId="1" nodeType="withEffect">
                                  <p:stCondLst>
                                    <p:cond delay="0"/>
                                  </p:stCondLst>
                                  <p:childTnLst>
                                    <p:animMotion origin="layout" path="M 0.46576 -0.02175 L -3.75E-6 -4.81481E-6 " pathEditMode="relative" rAng="0" ptsTypes="AA">
                                      <p:cBhvr>
                                        <p:cTn id="44" dur="798" fill="hold"/>
                                        <p:tgtEl>
                                          <p:spTgt spid="13"/>
                                        </p:tgtEl>
                                        <p:attrNameLst>
                                          <p:attrName>ppt_x</p:attrName>
                                          <p:attrName>ppt_y</p:attrName>
                                        </p:attrNameLst>
                                      </p:cBhvr>
                                      <p:rCtr x="-23294" y="1088"/>
                                    </p:animMotion>
                                  </p:childTnLst>
                                </p:cTn>
                              </p:par>
                              <p:par>
                                <p:cTn id="45" presetID="6" presetClass="emph" presetSubtype="0" accel="49900" decel="50000" fill="hold" grpId="3" nodeType="withEffect">
                                  <p:stCondLst>
                                    <p:cond delay="0"/>
                                  </p:stCondLst>
                                  <p:childTnLst>
                                    <p:animScale>
                                      <p:cBhvr>
                                        <p:cTn id="46" dur="798" fill="hold"/>
                                        <p:tgtEl>
                                          <p:spTgt spid="6"/>
                                        </p:tgtEl>
                                      </p:cBhvr>
                                      <p:by x="150000" y="150000"/>
                                      <p:from x="100000" y="100000"/>
                                      <p:to x="21508" y="174074"/>
                                    </p:animScale>
                                  </p:childTnLst>
                                </p:cTn>
                              </p:par>
                              <p:par>
                                <p:cTn id="47" presetID="6" presetClass="emph" presetSubtype="0" accel="49900" decel="50000" fill="hold" grpId="2" nodeType="withEffect">
                                  <p:stCondLst>
                                    <p:cond delay="0"/>
                                  </p:stCondLst>
                                  <p:childTnLst>
                                    <p:animScale>
                                      <p:cBhvr>
                                        <p:cTn id="48" dur="798" fill="hold"/>
                                        <p:tgtEl>
                                          <p:spTgt spid="13"/>
                                        </p:tgtEl>
                                      </p:cBhvr>
                                      <p:by x="150000" y="150000"/>
                                      <p:from x="464935" y="57447"/>
                                      <p:to x="100000" y="100000"/>
                                    </p:animScale>
                                  </p:childTnLst>
                                </p:cTn>
                              </p:par>
                              <p:par>
                                <p:cTn id="49" presetID="2" presetClass="exit" presetSubtype="8" fill="hold" grpId="1" nodeType="withEffect">
                                  <p:stCondLst>
                                    <p:cond delay="0"/>
                                  </p:stCondLst>
                                  <p:childTnLst>
                                    <p:anim calcmode="lin" valueType="num">
                                      <p:cBhvr additive="base">
                                        <p:cTn id="50" dur="500"/>
                                        <p:tgtEl>
                                          <p:spTgt spid="8"/>
                                        </p:tgtEl>
                                        <p:attrNameLst>
                                          <p:attrName>ppt_x</p:attrName>
                                        </p:attrNameLst>
                                      </p:cBhvr>
                                      <p:tavLst>
                                        <p:tav tm="0">
                                          <p:val>
                                            <p:strVal val="ppt_x"/>
                                          </p:val>
                                        </p:tav>
                                        <p:tav tm="100000">
                                          <p:val>
                                            <p:strVal val="0-ppt_w/2"/>
                                          </p:val>
                                        </p:tav>
                                      </p:tavLst>
                                    </p:anim>
                                    <p:anim calcmode="lin" valueType="num">
                                      <p:cBhvr additive="base">
                                        <p:cTn id="51" dur="500"/>
                                        <p:tgtEl>
                                          <p:spTgt spid="8"/>
                                        </p:tgtEl>
                                        <p:attrNameLst>
                                          <p:attrName>ppt_y</p:attrName>
                                        </p:attrNameLst>
                                      </p:cBhvr>
                                      <p:tavLst>
                                        <p:tav tm="0">
                                          <p:val>
                                            <p:strVal val="ppt_y"/>
                                          </p:val>
                                        </p:tav>
                                        <p:tav tm="100000">
                                          <p:val>
                                            <p:strVal val="ppt_y"/>
                                          </p:val>
                                        </p:tav>
                                      </p:tavLst>
                                    </p:anim>
                                    <p:set>
                                      <p:cBhvr>
                                        <p:cTn id="52" dur="1" fill="hold">
                                          <p:stCondLst>
                                            <p:cond delay="499"/>
                                          </p:stCondLst>
                                        </p:cTn>
                                        <p:tgtEl>
                                          <p:spTgt spid="8"/>
                                        </p:tgtEl>
                                        <p:attrNameLst>
                                          <p:attrName>style.visibility</p:attrName>
                                        </p:attrNameLst>
                                      </p:cBhvr>
                                      <p:to>
                                        <p:strVal val="hidden"/>
                                      </p:to>
                                    </p:set>
                                  </p:childTnLst>
                                </p:cTn>
                              </p:par>
                              <p:par>
                                <p:cTn id="53" presetID="2" presetClass="exit" presetSubtype="8" fill="hold" grpId="1" nodeType="withEffect">
                                  <p:stCondLst>
                                    <p:cond delay="100"/>
                                  </p:stCondLst>
                                  <p:childTnLst>
                                    <p:anim calcmode="lin" valueType="num">
                                      <p:cBhvr additive="base">
                                        <p:cTn id="54" dur="500"/>
                                        <p:tgtEl>
                                          <p:spTgt spid="9"/>
                                        </p:tgtEl>
                                        <p:attrNameLst>
                                          <p:attrName>ppt_x</p:attrName>
                                        </p:attrNameLst>
                                      </p:cBhvr>
                                      <p:tavLst>
                                        <p:tav tm="0">
                                          <p:val>
                                            <p:strVal val="ppt_x"/>
                                          </p:val>
                                        </p:tav>
                                        <p:tav tm="100000">
                                          <p:val>
                                            <p:strVal val="0-ppt_w/2"/>
                                          </p:val>
                                        </p:tav>
                                      </p:tavLst>
                                    </p:anim>
                                    <p:anim calcmode="lin" valueType="num">
                                      <p:cBhvr additive="base">
                                        <p:cTn id="55" dur="500"/>
                                        <p:tgtEl>
                                          <p:spTgt spid="9"/>
                                        </p:tgtEl>
                                        <p:attrNameLst>
                                          <p:attrName>ppt_y</p:attrName>
                                        </p:attrNameLst>
                                      </p:cBhvr>
                                      <p:tavLst>
                                        <p:tav tm="0">
                                          <p:val>
                                            <p:strVal val="ppt_y"/>
                                          </p:val>
                                        </p:tav>
                                        <p:tav tm="100000">
                                          <p:val>
                                            <p:strVal val="ppt_y"/>
                                          </p:val>
                                        </p:tav>
                                      </p:tavLst>
                                    </p:anim>
                                    <p:set>
                                      <p:cBhvr>
                                        <p:cTn id="56" dur="1" fill="hold">
                                          <p:stCondLst>
                                            <p:cond delay="499"/>
                                          </p:stCondLst>
                                        </p:cTn>
                                        <p:tgtEl>
                                          <p:spTgt spid="9"/>
                                        </p:tgtEl>
                                        <p:attrNameLst>
                                          <p:attrName>style.visibility</p:attrName>
                                        </p:attrNameLst>
                                      </p:cBhvr>
                                      <p:to>
                                        <p:strVal val="hidden"/>
                                      </p:to>
                                    </p:set>
                                  </p:childTnLst>
                                </p:cTn>
                              </p:par>
                              <p:par>
                                <p:cTn id="57" presetID="2" presetClass="exit" presetSubtype="8" fill="hold" grpId="1" nodeType="withEffect">
                                  <p:stCondLst>
                                    <p:cond delay="200"/>
                                  </p:stCondLst>
                                  <p:childTnLst>
                                    <p:anim calcmode="lin" valueType="num">
                                      <p:cBhvr additive="base">
                                        <p:cTn id="58" dur="500"/>
                                        <p:tgtEl>
                                          <p:spTgt spid="10"/>
                                        </p:tgtEl>
                                        <p:attrNameLst>
                                          <p:attrName>ppt_x</p:attrName>
                                        </p:attrNameLst>
                                      </p:cBhvr>
                                      <p:tavLst>
                                        <p:tav tm="0">
                                          <p:val>
                                            <p:strVal val="ppt_x"/>
                                          </p:val>
                                        </p:tav>
                                        <p:tav tm="100000">
                                          <p:val>
                                            <p:strVal val="0-ppt_w/2"/>
                                          </p:val>
                                        </p:tav>
                                      </p:tavLst>
                                    </p:anim>
                                    <p:anim calcmode="lin" valueType="num">
                                      <p:cBhvr additive="base">
                                        <p:cTn id="59" dur="500"/>
                                        <p:tgtEl>
                                          <p:spTgt spid="10"/>
                                        </p:tgtEl>
                                        <p:attrNameLst>
                                          <p:attrName>ppt_y</p:attrName>
                                        </p:attrNameLst>
                                      </p:cBhvr>
                                      <p:tavLst>
                                        <p:tav tm="0">
                                          <p:val>
                                            <p:strVal val="ppt_y"/>
                                          </p:val>
                                        </p:tav>
                                        <p:tav tm="100000">
                                          <p:val>
                                            <p:strVal val="ppt_y"/>
                                          </p:val>
                                        </p:tav>
                                      </p:tavLst>
                                    </p:anim>
                                    <p:set>
                                      <p:cBhvr>
                                        <p:cTn id="60" dur="1" fill="hold">
                                          <p:stCondLst>
                                            <p:cond delay="499"/>
                                          </p:stCondLst>
                                        </p:cTn>
                                        <p:tgtEl>
                                          <p:spTgt spid="10"/>
                                        </p:tgtEl>
                                        <p:attrNameLst>
                                          <p:attrName>style.visibility</p:attrName>
                                        </p:attrNameLst>
                                      </p:cBhvr>
                                      <p:to>
                                        <p:strVal val="hidden"/>
                                      </p:to>
                                    </p:set>
                                  </p:childTnLst>
                                </p:cTn>
                              </p:par>
                              <p:par>
                                <p:cTn id="61" presetID="2" presetClass="exit" presetSubtype="8" fill="hold" grpId="1" nodeType="withEffect">
                                  <p:stCondLst>
                                    <p:cond delay="300"/>
                                  </p:stCondLst>
                                  <p:childTnLst>
                                    <p:anim calcmode="lin" valueType="num">
                                      <p:cBhvr additive="base">
                                        <p:cTn id="62" dur="500"/>
                                        <p:tgtEl>
                                          <p:spTgt spid="11"/>
                                        </p:tgtEl>
                                        <p:attrNameLst>
                                          <p:attrName>ppt_x</p:attrName>
                                        </p:attrNameLst>
                                      </p:cBhvr>
                                      <p:tavLst>
                                        <p:tav tm="0">
                                          <p:val>
                                            <p:strVal val="ppt_x"/>
                                          </p:val>
                                        </p:tav>
                                        <p:tav tm="100000">
                                          <p:val>
                                            <p:strVal val="0-ppt_w/2"/>
                                          </p:val>
                                        </p:tav>
                                      </p:tavLst>
                                    </p:anim>
                                    <p:anim calcmode="lin" valueType="num">
                                      <p:cBhvr additive="base">
                                        <p:cTn id="63" dur="500"/>
                                        <p:tgtEl>
                                          <p:spTgt spid="11"/>
                                        </p:tgtEl>
                                        <p:attrNameLst>
                                          <p:attrName>ppt_y</p:attrName>
                                        </p:attrNameLst>
                                      </p:cBhvr>
                                      <p:tavLst>
                                        <p:tav tm="0">
                                          <p:val>
                                            <p:strVal val="ppt_y"/>
                                          </p:val>
                                        </p:tav>
                                        <p:tav tm="100000">
                                          <p:val>
                                            <p:strVal val="ppt_y"/>
                                          </p:val>
                                        </p:tav>
                                      </p:tavLst>
                                    </p:anim>
                                    <p:set>
                                      <p:cBhvr>
                                        <p:cTn id="64" dur="1" fill="hold">
                                          <p:stCondLst>
                                            <p:cond delay="499"/>
                                          </p:stCondLst>
                                        </p:cTn>
                                        <p:tgtEl>
                                          <p:spTgt spid="11"/>
                                        </p:tgtEl>
                                        <p:attrNameLst>
                                          <p:attrName>style.visibility</p:attrName>
                                        </p:attrNameLst>
                                      </p:cBhvr>
                                      <p:to>
                                        <p:strVal val="hidden"/>
                                      </p:to>
                                    </p:set>
                                  </p:childTnLst>
                                </p:cTn>
                              </p:par>
                              <p:par>
                                <p:cTn id="65" presetID="2" presetClass="exit" presetSubtype="8" fill="hold" grpId="1" nodeType="withEffect">
                                  <p:stCondLst>
                                    <p:cond delay="400"/>
                                  </p:stCondLst>
                                  <p:childTnLst>
                                    <p:anim calcmode="lin" valueType="num">
                                      <p:cBhvr additive="base">
                                        <p:cTn id="66" dur="500"/>
                                        <p:tgtEl>
                                          <p:spTgt spid="12"/>
                                        </p:tgtEl>
                                        <p:attrNameLst>
                                          <p:attrName>ppt_x</p:attrName>
                                        </p:attrNameLst>
                                      </p:cBhvr>
                                      <p:tavLst>
                                        <p:tav tm="0">
                                          <p:val>
                                            <p:strVal val="ppt_x"/>
                                          </p:val>
                                        </p:tav>
                                        <p:tav tm="100000">
                                          <p:val>
                                            <p:strVal val="0-ppt_w/2"/>
                                          </p:val>
                                        </p:tav>
                                      </p:tavLst>
                                    </p:anim>
                                    <p:anim calcmode="lin" valueType="num">
                                      <p:cBhvr additive="base">
                                        <p:cTn id="67" dur="500"/>
                                        <p:tgtEl>
                                          <p:spTgt spid="12"/>
                                        </p:tgtEl>
                                        <p:attrNameLst>
                                          <p:attrName>ppt_y</p:attrName>
                                        </p:attrNameLst>
                                      </p:cBhvr>
                                      <p:tavLst>
                                        <p:tav tm="0">
                                          <p:val>
                                            <p:strVal val="ppt_y"/>
                                          </p:val>
                                        </p:tav>
                                        <p:tav tm="100000">
                                          <p:val>
                                            <p:strVal val="ppt_y"/>
                                          </p:val>
                                        </p:tav>
                                      </p:tavLst>
                                    </p:anim>
                                    <p:set>
                                      <p:cBhvr>
                                        <p:cTn id="68" dur="1" fill="hold">
                                          <p:stCondLst>
                                            <p:cond delay="499"/>
                                          </p:stCondLst>
                                        </p:cTn>
                                        <p:tgtEl>
                                          <p:spTgt spid="12"/>
                                        </p:tgtEl>
                                        <p:attrNameLst>
                                          <p:attrName>style.visibility</p:attrName>
                                        </p:attrNameLst>
                                      </p:cBhvr>
                                      <p:to>
                                        <p:strVal val="hidden"/>
                                      </p:to>
                                    </p:set>
                                  </p:childTnLst>
                                </p:cTn>
                              </p:par>
                              <p:par>
                                <p:cTn id="69" presetID="2" presetClass="exit" presetSubtype="8" fill="hold" grpId="1" nodeType="withEffect">
                                  <p:stCondLst>
                                    <p:cond delay="500"/>
                                  </p:stCondLst>
                                  <p:childTnLst>
                                    <p:anim calcmode="lin" valueType="num">
                                      <p:cBhvr additive="base">
                                        <p:cTn id="70" dur="500"/>
                                        <p:tgtEl>
                                          <p:spTgt spid="7"/>
                                        </p:tgtEl>
                                        <p:attrNameLst>
                                          <p:attrName>ppt_x</p:attrName>
                                        </p:attrNameLst>
                                      </p:cBhvr>
                                      <p:tavLst>
                                        <p:tav tm="0">
                                          <p:val>
                                            <p:strVal val="ppt_x"/>
                                          </p:val>
                                        </p:tav>
                                        <p:tav tm="100000">
                                          <p:val>
                                            <p:strVal val="0-ppt_w/2"/>
                                          </p:val>
                                        </p:tav>
                                      </p:tavLst>
                                    </p:anim>
                                    <p:anim calcmode="lin" valueType="num">
                                      <p:cBhvr additive="base">
                                        <p:cTn id="71" dur="500"/>
                                        <p:tgtEl>
                                          <p:spTgt spid="7"/>
                                        </p:tgtEl>
                                        <p:attrNameLst>
                                          <p:attrName>ppt_y</p:attrName>
                                        </p:attrNameLst>
                                      </p:cBhvr>
                                      <p:tavLst>
                                        <p:tav tm="0">
                                          <p:val>
                                            <p:strVal val="ppt_y"/>
                                          </p:val>
                                        </p:tav>
                                        <p:tav tm="100000">
                                          <p:val>
                                            <p:strVal val="ppt_y"/>
                                          </p:val>
                                        </p:tav>
                                      </p:tavLst>
                                    </p:anim>
                                    <p:set>
                                      <p:cBhvr>
                                        <p:cTn id="7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3"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文本框 14"/>
          <p:cNvSpPr txBox="1"/>
          <p:nvPr/>
        </p:nvSpPr>
        <p:spPr>
          <a:xfrm>
            <a:off x="13273" y="-28881"/>
            <a:ext cx="795131" cy="1077218"/>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总结</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4" name="文本框 3"/>
          <p:cNvSpPr txBox="1"/>
          <p:nvPr/>
        </p:nvSpPr>
        <p:spPr>
          <a:xfrm>
            <a:off x="1511506" y="597540"/>
            <a:ext cx="9379498" cy="4893647"/>
          </a:xfrm>
          <a:prstGeom prst="rect">
            <a:avLst/>
          </a:prstGeom>
          <a:noFill/>
        </p:spPr>
        <p:txBody>
          <a:bodyPr wrap="square">
            <a:spAutoFit/>
          </a:bodyPr>
          <a:lstStyle/>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在本项目中，我们小组主要完成了Naivegator</a:t>
            </a:r>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主要功能为根据学校提供的接口</a:t>
            </a:r>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收集</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餐厅</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自习室</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浴室</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等的信息，并根据用户的一些设置，</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智能化</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地为用户</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推荐</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适合用户的餐厅等。</a:t>
            </a:r>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在完成本项目的过程中，我们用到了上课所学的</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UI</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数据库</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网络</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等知识</a:t>
            </a:r>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在此基础上，我们进行了大量的探索，自学了</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定位</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zh-CN" altLang="en-US" sz="2600" b="1" dirty="0">
                <a:ln w="0"/>
                <a:solidFill>
                  <a:srgbClr val="0070C0"/>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通知推送</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等其它技术，在部分诸如</a:t>
            </a:r>
            <a:r>
              <a:rPr lang="en-US" altLang="zh-CN" sz="2600" i="1" dirty="0" err="1"/>
              <a:t>NavigationActivity</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的官方库上，大量的自己造了轮子</a:t>
            </a:r>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iterate type="lt">
                                    <p:tmPct val="0"/>
                                  </p:iterate>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文本框 14"/>
          <p:cNvSpPr txBox="1"/>
          <p:nvPr/>
        </p:nvSpPr>
        <p:spPr>
          <a:xfrm>
            <a:off x="13273" y="-28881"/>
            <a:ext cx="795131" cy="1077218"/>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总结</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2" name="文本框 1"/>
          <p:cNvSpPr txBox="1"/>
          <p:nvPr/>
        </p:nvSpPr>
        <p:spPr>
          <a:xfrm>
            <a:off x="1513035" y="263506"/>
            <a:ext cx="1624869" cy="492443"/>
          </a:xfrm>
          <a:prstGeom prst="rect">
            <a:avLst/>
          </a:prstGeom>
          <a:noFill/>
        </p:spPr>
        <p:txBody>
          <a:bodyPr wrap="square" rtlCol="0">
            <a:spAutoFit/>
          </a:bodyPr>
          <a:lstStyle/>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技术要点</a:t>
            </a:r>
            <a:endPar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8316" t="15001" r="4633" b="10555"/>
          <a:stretch>
            <a:fillRect/>
          </a:stretch>
        </p:blipFill>
        <p:spPr>
          <a:xfrm>
            <a:off x="4628505" y="263506"/>
            <a:ext cx="4758756" cy="4582123"/>
          </a:xfrm>
          <a:prstGeom prst="rect">
            <a:avLst/>
          </a:prstGeom>
        </p:spPr>
      </p:pic>
      <p:sp>
        <p:nvSpPr>
          <p:cNvPr id="7" name="文本框 6"/>
          <p:cNvSpPr txBox="1"/>
          <p:nvPr/>
        </p:nvSpPr>
        <p:spPr>
          <a:xfrm>
            <a:off x="660400" y="755949"/>
            <a:ext cx="7365269" cy="4124206"/>
          </a:xfrm>
          <a:prstGeom prst="rect">
            <a:avLst/>
          </a:prstGeom>
          <a:noFill/>
        </p:spPr>
        <p:txBody>
          <a:bodyPr wrap="square" rtlCol="0">
            <a:spAutoFit/>
          </a:bodyPr>
          <a:lstStyle/>
          <a:p>
            <a:r>
              <a:rPr lang="zh-CN" altLang="en-US"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功能</a:t>
            </a:r>
            <a:endParaRPr lang="zh-CN" altLang="en-US"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Location</a:t>
            </a:r>
            <a:r>
              <a:rPr lang="en-US" altLang="zh-CN"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IntentService</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Notification</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UI</a:t>
            </a:r>
            <a:endParaRPr lang="en-US" altLang="zh-CN"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FloatingActionButton</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RecyclerView,ProgressBar</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SeekBar</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RadioGroup</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ConstrainLayout</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LinearLayout</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ArgbEvaluator</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FragmentManager</a:t>
            </a:r>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BottomNavigationView</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80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网络</a:t>
            </a:r>
            <a:endParaRPr lang="zh-CN" altLang="en-US"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OKHTTP3</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GSON</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数据存储</a:t>
            </a:r>
            <a:endParaRPr lang="zh-CN" altLang="en-US"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SharedPreferences</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a:t>
            </a:r>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轻量级：喜好权重</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Room API (</a:t>
            </a:r>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重量级，结构化：用户历史</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036" y="5296851"/>
            <a:ext cx="8639238" cy="5810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500"/>
                                        <p:tgtEl>
                                          <p:spTgt spid="7"/>
                                        </p:tgtEl>
                                      </p:cBhvr>
                                    </p:animEffect>
                                    <p:anim calcmode="lin" valueType="num">
                                      <p:cBhvr>
                                        <p:cTn id="19" dur="500"/>
                                        <p:tgtEl>
                                          <p:spTgt spid="7"/>
                                        </p:tgtEl>
                                        <p:attrNameLst>
                                          <p:attrName>ppt_x</p:attrName>
                                        </p:attrNameLst>
                                      </p:cBhvr>
                                      <p:tavLst>
                                        <p:tav tm="0">
                                          <p:val>
                                            <p:strVal val="ppt_x"/>
                                          </p:val>
                                        </p:tav>
                                        <p:tav tm="100000">
                                          <p:val>
                                            <p:strVal val="ppt_x"/>
                                          </p:val>
                                        </p:tav>
                                      </p:tavLst>
                                    </p:anim>
                                    <p:anim calcmode="lin" valueType="num">
                                      <p:cBhvr>
                                        <p:cTn id="20" dur="500"/>
                                        <p:tgtEl>
                                          <p:spTgt spid="7"/>
                                        </p:tgtEl>
                                        <p:attrNameLst>
                                          <p:attrName>ppt_y</p:attrName>
                                        </p:attrNameLst>
                                      </p:cBhvr>
                                      <p:tavLst>
                                        <p:tav tm="0">
                                          <p:val>
                                            <p:strVal val="ppt_y"/>
                                          </p:val>
                                        </p:tav>
                                        <p:tav tm="100000">
                                          <p:val>
                                            <p:strVal val="ppt_y+.1"/>
                                          </p:val>
                                        </p:tav>
                                      </p:tavLst>
                                    </p:anim>
                                    <p:set>
                                      <p:cBhvr>
                                        <p:cTn id="21" dur="1" fill="hold">
                                          <p:stCondLst>
                                            <p:cond delay="499"/>
                                          </p:stCondLst>
                                        </p:cTn>
                                        <p:tgtEl>
                                          <p:spTgt spid="7"/>
                                        </p:tgtEl>
                                        <p:attrNameLst>
                                          <p:attrName>style.visibility</p:attrName>
                                        </p:attrNameLst>
                                      </p:cBhvr>
                                      <p:to>
                                        <p:strVal val="hidden"/>
                                      </p:to>
                                    </p:set>
                                  </p:childTnLst>
                                </p:cTn>
                              </p:par>
                              <p:par>
                                <p:cTn id="22" presetID="2" presetClass="exit" presetSubtype="1" fill="hold" grpId="0" nodeType="withEffect">
                                  <p:stCondLst>
                                    <p:cond delay="0"/>
                                  </p:stCondLst>
                                  <p:childTnLst>
                                    <p:anim calcmode="lin" valueType="num">
                                      <p:cBhvr additive="base">
                                        <p:cTn id="23"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2">
                                            <p:txEl>
                                              <p:pRg st="0" end="0"/>
                                            </p:txEl>
                                          </p:spTgt>
                                        </p:tgtEl>
                                        <p:attrNameLst>
                                          <p:attrName>ppt_y</p:attrName>
                                        </p:attrNameLst>
                                      </p:cBhvr>
                                      <p:tavLst>
                                        <p:tav tm="0">
                                          <p:val>
                                            <p:strVal val="ppt_y"/>
                                          </p:val>
                                        </p:tav>
                                        <p:tav tm="100000">
                                          <p:val>
                                            <p:strVal val="0-ppt_h/2"/>
                                          </p:val>
                                        </p:tav>
                                      </p:tavLst>
                                    </p:anim>
                                    <p:set>
                                      <p:cBhvr>
                                        <p:cTn id="25" dur="1" fill="hold">
                                          <p:stCondLst>
                                            <p:cond delay="499"/>
                                          </p:stCondLst>
                                        </p:cTn>
                                        <p:tgtEl>
                                          <p:spTgt spid="2">
                                            <p:txEl>
                                              <p:pRg st="0" end="0"/>
                                            </p:txEl>
                                          </p:spTgt>
                                        </p:tgtEl>
                                        <p:attrNameLst>
                                          <p:attrName>style.visibility</p:attrName>
                                        </p:attrNameLst>
                                      </p:cBhvr>
                                      <p:to>
                                        <p:strVal val="hidden"/>
                                      </p:to>
                                    </p:set>
                                  </p:childTnLst>
                                </p:cTn>
                              </p:par>
                              <p:par>
                                <p:cTn id="26" presetID="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nodeType="clickEffect">
                                  <p:stCondLst>
                                    <p:cond delay="0"/>
                                  </p:stCondLst>
                                  <p:childTnLst>
                                    <p:anim calcmode="lin" valueType="num">
                                      <p:cBhvr additive="base">
                                        <p:cTn id="37" dur="500"/>
                                        <p:tgtEl>
                                          <p:spTgt spid="5"/>
                                        </p:tgtEl>
                                        <p:attrNameLst>
                                          <p:attrName>ppt_x</p:attrName>
                                        </p:attrNameLst>
                                      </p:cBhvr>
                                      <p:tavLst>
                                        <p:tav tm="0">
                                          <p:val>
                                            <p:strVal val="ppt_x"/>
                                          </p:val>
                                        </p:tav>
                                        <p:tav tm="100000">
                                          <p:val>
                                            <p:strVal val="1+ppt_w/2"/>
                                          </p:val>
                                        </p:tav>
                                      </p:tavLst>
                                    </p:anim>
                                    <p:anim calcmode="lin" valueType="num">
                                      <p:cBhvr additive="base">
                                        <p:cTn id="38" dur="500"/>
                                        <p:tgtEl>
                                          <p:spTgt spid="5"/>
                                        </p:tgtEl>
                                        <p:attrNameLst>
                                          <p:attrName>ppt_y</p:attrName>
                                        </p:attrNameLst>
                                      </p:cBhvr>
                                      <p:tavLst>
                                        <p:tav tm="0">
                                          <p:val>
                                            <p:strVal val="ppt_y"/>
                                          </p:val>
                                        </p:tav>
                                        <p:tav tm="100000">
                                          <p:val>
                                            <p:strVal val="ppt_y"/>
                                          </p:val>
                                        </p:tav>
                                      </p:tavLst>
                                    </p:anim>
                                    <p:set>
                                      <p:cBhvr>
                                        <p:cTn id="39" dur="1" fill="hold">
                                          <p:stCondLst>
                                            <p:cond delay="499"/>
                                          </p:stCondLst>
                                        </p:cTn>
                                        <p:tgtEl>
                                          <p:spTgt spid="5"/>
                                        </p:tgtEl>
                                        <p:attrNameLst>
                                          <p:attrName>style.visibility</p:attrName>
                                        </p:attrNameLst>
                                      </p:cBhvr>
                                      <p:to>
                                        <p:strVal val="hidden"/>
                                      </p:to>
                                    </p:set>
                                  </p:childTnLst>
                                </p:cTn>
                              </p:par>
                              <p:par>
                                <p:cTn id="40" presetID="2" presetClass="exit" presetSubtype="2" fill="hold" nodeType="withEffect">
                                  <p:stCondLst>
                                    <p:cond delay="0"/>
                                  </p:stCondLst>
                                  <p:childTnLst>
                                    <p:anim calcmode="lin" valueType="num">
                                      <p:cBhvr additive="base">
                                        <p:cTn id="41" dur="500"/>
                                        <p:tgtEl>
                                          <p:spTgt spid="9"/>
                                        </p:tgtEl>
                                        <p:attrNameLst>
                                          <p:attrName>ppt_x</p:attrName>
                                        </p:attrNameLst>
                                      </p:cBhvr>
                                      <p:tavLst>
                                        <p:tav tm="0">
                                          <p:val>
                                            <p:strVal val="ppt_x"/>
                                          </p:val>
                                        </p:tav>
                                        <p:tav tm="100000">
                                          <p:val>
                                            <p:strVal val="1+ppt_w/2"/>
                                          </p:val>
                                        </p:tav>
                                      </p:tavLst>
                                    </p:anim>
                                    <p:anim calcmode="lin" valueType="num">
                                      <p:cBhvr additive="base">
                                        <p:cTn id="42" dur="500"/>
                                        <p:tgtEl>
                                          <p:spTgt spid="9"/>
                                        </p:tgtEl>
                                        <p:attrNameLst>
                                          <p:attrName>ppt_y</p:attrName>
                                        </p:attrNameLst>
                                      </p:cBhvr>
                                      <p:tavLst>
                                        <p:tav tm="0">
                                          <p:val>
                                            <p:strVal val="ppt_y"/>
                                          </p:val>
                                        </p:tav>
                                        <p:tav tm="100000">
                                          <p:val>
                                            <p:strVal val="ppt_y"/>
                                          </p:val>
                                        </p:tav>
                                      </p:tavLst>
                                    </p:anim>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文本框 14"/>
          <p:cNvSpPr txBox="1"/>
          <p:nvPr/>
        </p:nvSpPr>
        <p:spPr>
          <a:xfrm>
            <a:off x="13273" y="-28881"/>
            <a:ext cx="795131" cy="1077218"/>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总结</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5" name="文本框 4"/>
          <p:cNvSpPr txBox="1"/>
          <p:nvPr/>
        </p:nvSpPr>
        <p:spPr>
          <a:xfrm>
            <a:off x="1761486" y="857982"/>
            <a:ext cx="8669028" cy="3293209"/>
          </a:xfrm>
          <a:prstGeom prst="rect">
            <a:avLst/>
          </a:prstGeom>
          <a:noFill/>
        </p:spPr>
        <p:txBody>
          <a:bodyPr wrap="square">
            <a:spAutoFit/>
          </a:bodyPr>
          <a:lstStyle/>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目前本项目的功能还较为基础，但已经能够满足日常使用。未来预计加入更多偏好设置以及根据历史记录进行进一步推荐。</a:t>
            </a:r>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后续可能会对项目进行补充，希望在补充功能的同时优化</a:t>
            </a:r>
            <a:r>
              <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UI</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，同时引入一些较为成熟的第三方库，如果有同学对项目感兴趣，欢迎和我们联系。</a:t>
            </a:r>
            <a:endPar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iterate type="lt">
                                    <p:tmPct val="0"/>
                                  </p:iterate>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文本框 14"/>
          <p:cNvSpPr txBox="1"/>
          <p:nvPr/>
        </p:nvSpPr>
        <p:spPr>
          <a:xfrm>
            <a:off x="13273" y="-28881"/>
            <a:ext cx="795131" cy="1077218"/>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总结</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76170" y="610605"/>
            <a:ext cx="9039660" cy="4167283"/>
          </a:xfrm>
          <a:prstGeom prst="rect">
            <a:avLst/>
          </a:prstGeom>
        </p:spPr>
      </p:pic>
      <p:sp>
        <p:nvSpPr>
          <p:cNvPr id="6" name="文本框 5"/>
          <p:cNvSpPr txBox="1"/>
          <p:nvPr/>
        </p:nvSpPr>
        <p:spPr>
          <a:xfrm>
            <a:off x="2520386" y="4998392"/>
            <a:ext cx="6901248" cy="461665"/>
          </a:xfrm>
          <a:prstGeom prst="rect">
            <a:avLst/>
          </a:prstGeom>
          <a:noFill/>
        </p:spPr>
        <p:txBody>
          <a:bodyPr wrap="none" rtlCol="0">
            <a:spAutoFit/>
          </a:bodyPr>
          <a:lstStyle/>
          <a:p>
            <a:pPr algn="ctr"/>
            <a:r>
              <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摄于</a:t>
            </a:r>
            <a:r>
              <a:rPr lang="en-US" altLang="zh-CN"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12</a:t>
            </a:r>
            <a:r>
              <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月</a:t>
            </a:r>
            <a:r>
              <a:rPr lang="en-US" altLang="zh-CN"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11</a:t>
            </a:r>
            <a:r>
              <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日周日，凌晨</a:t>
            </a:r>
            <a:r>
              <a:rPr lang="en-US" altLang="zh-CN"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12</a:t>
            </a:r>
            <a:r>
              <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点</a:t>
            </a:r>
            <a:r>
              <a:rPr lang="en-US" altLang="zh-CN"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10</a:t>
            </a:r>
            <a:r>
              <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分，东中院 </a:t>
            </a:r>
            <a:r>
              <a:rPr lang="en-US" altLang="zh-CN"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2-</a:t>
            </a:r>
            <a:r>
              <a:rPr lang="zh-CN" altLang="en-US"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天台</a:t>
            </a:r>
            <a:endParaRPr lang="en-US" altLang="zh-CN" sz="24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9" name="文本框 8"/>
          <p:cNvSpPr txBox="1"/>
          <p:nvPr/>
        </p:nvSpPr>
        <p:spPr>
          <a:xfrm>
            <a:off x="2734977" y="5712480"/>
            <a:ext cx="6298834" cy="523220"/>
          </a:xfrm>
          <a:prstGeom prst="rect">
            <a:avLst/>
          </a:prstGeom>
          <a:noFill/>
        </p:spPr>
        <p:txBody>
          <a:bodyPr wrap="square">
            <a:spAutoFit/>
          </a:bodyPr>
          <a:lstStyle/>
          <a:p>
            <a:pPr algn="ctr"/>
            <a:r>
              <a:rPr lang="en-US" altLang="zh-CN"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cold night, code night</a:t>
            </a:r>
            <a:endParaRPr lang="zh-CN" altLang="en-US" sz="28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2"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1" nodeType="clickEffect">
                                  <p:stCondLst>
                                    <p:cond delay="0"/>
                                  </p:stCondLst>
                                  <p:childTnLst>
                                    <p:animEffect transition="out" filter="fade">
                                      <p:cBhvr>
                                        <p:cTn id="22" dur="500"/>
                                        <p:tgtEl>
                                          <p:spTgt spid="6"/>
                                        </p:tgtEl>
                                      </p:cBhvr>
                                    </p:animEffect>
                                    <p:anim calcmode="lin" valueType="num">
                                      <p:cBhvr>
                                        <p:cTn id="23" dur="500"/>
                                        <p:tgtEl>
                                          <p:spTgt spid="6"/>
                                        </p:tgtEl>
                                        <p:attrNameLst>
                                          <p:attrName>ppt_x</p:attrName>
                                        </p:attrNameLst>
                                      </p:cBhvr>
                                      <p:tavLst>
                                        <p:tav tm="0">
                                          <p:val>
                                            <p:strVal val="ppt_x"/>
                                          </p:val>
                                        </p:tav>
                                        <p:tav tm="100000">
                                          <p:val>
                                            <p:strVal val="ppt_x"/>
                                          </p:val>
                                        </p:tav>
                                      </p:tavLst>
                                    </p:anim>
                                    <p:anim calcmode="lin" valueType="num">
                                      <p:cBhvr>
                                        <p:cTn id="24" dur="500"/>
                                        <p:tgtEl>
                                          <p:spTgt spid="6"/>
                                        </p:tgtEl>
                                        <p:attrNameLst>
                                          <p:attrName>ppt_y</p:attrName>
                                        </p:attrNameLst>
                                      </p:cBhvr>
                                      <p:tavLst>
                                        <p:tav tm="0">
                                          <p:val>
                                            <p:strVal val="ppt_y"/>
                                          </p:val>
                                        </p:tav>
                                        <p:tav tm="100000">
                                          <p:val>
                                            <p:strVal val="ppt_y+.1"/>
                                          </p:val>
                                        </p:tav>
                                      </p:tavLst>
                                    </p:anim>
                                    <p:set>
                                      <p:cBhvr>
                                        <p:cTn id="25" dur="1" fill="hold">
                                          <p:stCondLst>
                                            <p:cond delay="499"/>
                                          </p:stCondLst>
                                        </p:cTn>
                                        <p:tgtEl>
                                          <p:spTgt spid="6"/>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500"/>
                                        <p:tgtEl>
                                          <p:spTgt spid="4"/>
                                        </p:tgtEl>
                                      </p:cBhvr>
                                    </p:animEffect>
                                    <p:anim calcmode="lin" valueType="num">
                                      <p:cBhvr>
                                        <p:cTn id="28" dur="500"/>
                                        <p:tgtEl>
                                          <p:spTgt spid="4"/>
                                        </p:tgtEl>
                                        <p:attrNameLst>
                                          <p:attrName>ppt_x</p:attrName>
                                        </p:attrNameLst>
                                      </p:cBhvr>
                                      <p:tavLst>
                                        <p:tav tm="0">
                                          <p:val>
                                            <p:strVal val="ppt_x"/>
                                          </p:val>
                                        </p:tav>
                                        <p:tav tm="100000">
                                          <p:val>
                                            <p:strVal val="ppt_x"/>
                                          </p:val>
                                        </p:tav>
                                      </p:tavLst>
                                    </p:anim>
                                    <p:anim calcmode="lin" valueType="num">
                                      <p:cBhvr>
                                        <p:cTn id="29" dur="500"/>
                                        <p:tgtEl>
                                          <p:spTgt spid="4"/>
                                        </p:tgtEl>
                                        <p:attrNameLst>
                                          <p:attrName>ppt_y</p:attrName>
                                        </p:attrNameLst>
                                      </p:cBhvr>
                                      <p:tavLst>
                                        <p:tav tm="0">
                                          <p:val>
                                            <p:strVal val="ppt_y"/>
                                          </p:val>
                                        </p:tav>
                                        <p:tav tm="100000">
                                          <p:val>
                                            <p:strVal val="ppt_y+.1"/>
                                          </p:val>
                                        </p:tav>
                                      </p:tavLst>
                                    </p:anim>
                                    <p:set>
                                      <p:cBhvr>
                                        <p:cTn id="30" dur="1" fill="hold">
                                          <p:stCondLst>
                                            <p:cond delay="499"/>
                                          </p:stCondLst>
                                        </p:cTn>
                                        <p:tgtEl>
                                          <p:spTgt spid="4"/>
                                        </p:tgtEl>
                                        <p:attrNameLst>
                                          <p:attrName>style.visibility</p:attrName>
                                        </p:attrNameLst>
                                      </p:cBhvr>
                                      <p:to>
                                        <p:strVal val="hidden"/>
                                      </p:to>
                                    </p:set>
                                  </p:childTnLst>
                                </p:cTn>
                              </p:par>
                              <p:par>
                                <p:cTn id="31" presetID="42" presetClass="exit" presetSubtype="0" fill="hold" grpId="3" nodeType="withEffect">
                                  <p:stCondLst>
                                    <p:cond delay="0"/>
                                  </p:stCondLst>
                                  <p:childTnLst>
                                    <p:animEffect transition="out" filter="fade">
                                      <p:cBhvr>
                                        <p:cTn id="32" dur="500"/>
                                        <p:tgtEl>
                                          <p:spTgt spid="9"/>
                                        </p:tgtEl>
                                      </p:cBhvr>
                                    </p:animEffect>
                                    <p:anim calcmode="lin" valueType="num">
                                      <p:cBhvr>
                                        <p:cTn id="33" dur="500"/>
                                        <p:tgtEl>
                                          <p:spTgt spid="9"/>
                                        </p:tgtEl>
                                        <p:attrNameLst>
                                          <p:attrName>ppt_x</p:attrName>
                                        </p:attrNameLst>
                                      </p:cBhvr>
                                      <p:tavLst>
                                        <p:tav tm="0">
                                          <p:val>
                                            <p:strVal val="ppt_x"/>
                                          </p:val>
                                        </p:tav>
                                        <p:tav tm="100000">
                                          <p:val>
                                            <p:strVal val="ppt_x"/>
                                          </p:val>
                                        </p:tav>
                                      </p:tavLst>
                                    </p:anim>
                                    <p:anim calcmode="lin" valueType="num">
                                      <p:cBhvr>
                                        <p:cTn id="34" dur="500"/>
                                        <p:tgtEl>
                                          <p:spTgt spid="9"/>
                                        </p:tgtEl>
                                        <p:attrNameLst>
                                          <p:attrName>ppt_y</p:attrName>
                                        </p:attrNameLst>
                                      </p:cBhvr>
                                      <p:tavLst>
                                        <p:tav tm="0">
                                          <p:val>
                                            <p:strVal val="ppt_y"/>
                                          </p:val>
                                        </p:tav>
                                        <p:tav tm="100000">
                                          <p:val>
                                            <p:strVal val="ppt_y+.1"/>
                                          </p:val>
                                        </p:tav>
                                      </p:tavLst>
                                    </p:anim>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2"/>
      <p:bldP spid="9" grpId="3"/>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4458438" y="130128"/>
            <a:ext cx="326243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一、项目概况</a:t>
            </a:r>
            <a:endParaRPr lang="en-US" altLang="zh-CN"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7" name="文本框 6"/>
          <p:cNvSpPr txBox="1"/>
          <p:nvPr/>
        </p:nvSpPr>
        <p:spPr>
          <a:xfrm>
            <a:off x="4971395" y="589687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七、致谢</a:t>
            </a:r>
            <a:endParaRPr lang="zh-CN" altLang="en-US" dirty="0"/>
          </a:p>
        </p:txBody>
      </p:sp>
      <p:sp>
        <p:nvSpPr>
          <p:cNvPr id="8" name="文本框 7"/>
          <p:cNvSpPr txBox="1"/>
          <p:nvPr/>
        </p:nvSpPr>
        <p:spPr>
          <a:xfrm>
            <a:off x="4971398" y="1091253"/>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二、动机</a:t>
            </a:r>
            <a:endParaRPr lang="zh-CN" altLang="en-US" dirty="0"/>
          </a:p>
        </p:txBody>
      </p:sp>
      <p:sp>
        <p:nvSpPr>
          <p:cNvPr id="9" name="文本框 8"/>
          <p:cNvSpPr txBox="1"/>
          <p:nvPr/>
        </p:nvSpPr>
        <p:spPr>
          <a:xfrm>
            <a:off x="4458442" y="2052378"/>
            <a:ext cx="326243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三、他山之石</a:t>
            </a:r>
            <a:endParaRPr lang="en-US" altLang="zh-CN" dirty="0"/>
          </a:p>
        </p:txBody>
      </p:sp>
      <p:sp>
        <p:nvSpPr>
          <p:cNvPr id="10" name="文本框 9"/>
          <p:cNvSpPr txBox="1"/>
          <p:nvPr/>
        </p:nvSpPr>
        <p:spPr>
          <a:xfrm>
            <a:off x="4084136" y="3013503"/>
            <a:ext cx="4011033"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四、</a:t>
            </a:r>
            <a:r>
              <a:rPr lang="en-US" altLang="zh-CN" dirty="0">
                <a:latin typeface="Segoe Print" panose="02000600000000000000" pitchFamily="2" charset="0"/>
                <a:ea typeface="等线" panose="02010600030101010101" pitchFamily="2" charset="-122"/>
              </a:rPr>
              <a:t>Naivegator</a:t>
            </a:r>
            <a:endParaRPr lang="en-US" altLang="zh-CN" dirty="0">
              <a:latin typeface="Segoe Print" panose="02000600000000000000" pitchFamily="2" charset="0"/>
              <a:ea typeface="等线" panose="02010600030101010101" pitchFamily="2" charset="-122"/>
            </a:endParaRPr>
          </a:p>
        </p:txBody>
      </p:sp>
      <p:sp>
        <p:nvSpPr>
          <p:cNvPr id="11" name="文本框 10"/>
          <p:cNvSpPr txBox="1"/>
          <p:nvPr/>
        </p:nvSpPr>
        <p:spPr>
          <a:xfrm>
            <a:off x="4971395" y="397462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五、总结</a:t>
            </a:r>
            <a:endParaRPr lang="en-US" altLang="zh-CN" dirty="0"/>
          </a:p>
        </p:txBody>
      </p:sp>
      <p:sp>
        <p:nvSpPr>
          <p:cNvPr id="12" name="文本框 11"/>
          <p:cNvSpPr txBox="1"/>
          <p:nvPr/>
        </p:nvSpPr>
        <p:spPr>
          <a:xfrm>
            <a:off x="4839949" y="4935753"/>
            <a:ext cx="249940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六、</a:t>
            </a:r>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
        <p:nvSpPr>
          <p:cNvPr id="13" name="文本框 12"/>
          <p:cNvSpPr txBox="1"/>
          <p:nvPr/>
        </p:nvSpPr>
        <p:spPr>
          <a:xfrm>
            <a:off x="13273" y="-28881"/>
            <a:ext cx="795131" cy="1077218"/>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总结</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14" name="文本框 13"/>
          <p:cNvSpPr txBox="1"/>
          <p:nvPr/>
        </p:nvSpPr>
        <p:spPr>
          <a:xfrm>
            <a:off x="5352910" y="155785"/>
            <a:ext cx="147348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0" presetClass="exit" presetSubtype="0" accel="49900" decel="50000" fill="hold" grpId="0" nodeType="withEffect">
                                  <p:stCondLst>
                                    <p:cond delay="900"/>
                                  </p:stCondLst>
                                  <p:childTnLst>
                                    <p:animEffect transition="out" filter="fade">
                                      <p:cBhvr>
                                        <p:cTn id="22" dur="700"/>
                                        <p:tgtEl>
                                          <p:spTgt spid="13"/>
                                        </p:tgtEl>
                                      </p:cBhvr>
                                    </p:animEffect>
                                    <p:set>
                                      <p:cBhvr>
                                        <p:cTn id="23" dur="1" fill="hold">
                                          <p:stCondLst>
                                            <p:cond delay="699"/>
                                          </p:stCondLst>
                                        </p:cTn>
                                        <p:tgtEl>
                                          <p:spTgt spid="13"/>
                                        </p:tgtEl>
                                        <p:attrNameLst>
                                          <p:attrName>style.visibility</p:attrName>
                                        </p:attrNameLst>
                                      </p:cBhvr>
                                      <p:to>
                                        <p:strVal val="hidden"/>
                                      </p:to>
                                    </p:set>
                                  </p:childTnLst>
                                </p:cTn>
                              </p:par>
                              <p:par>
                                <p:cTn id="24" presetID="10" presetClass="entr" presetSubtype="0" accel="49900" decel="50000" fill="hold" grpId="2" nodeType="withEffect">
                                  <p:stCondLst>
                                    <p:cond delay="9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00"/>
                                        <p:tgtEl>
                                          <p:spTgt spid="11"/>
                                        </p:tgtEl>
                                      </p:cBhvr>
                                    </p:animEffect>
                                  </p:childTnLst>
                                </p:cTn>
                              </p:par>
                              <p:par>
                                <p:cTn id="27" presetID="63" presetClass="path" presetSubtype="0" accel="49900" decel="50000" fill="hold" grpId="1" nodeType="withEffect">
                                  <p:stCondLst>
                                    <p:cond delay="900"/>
                                  </p:stCondLst>
                                  <p:childTnLst>
                                    <p:animMotion origin="layout" path="M 0 0 L 0.465782 0.556845 E" pathEditMode="relative" ptsTypes="">
                                      <p:cBhvr>
                                        <p:cTn id="28" dur="700" fill="hold"/>
                                        <p:tgtEl>
                                          <p:spTgt spid="13"/>
                                        </p:tgtEl>
                                        <p:attrNameLst>
                                          <p:attrName>ppt_x</p:attrName>
                                          <p:attrName>ppt_y</p:attrName>
                                        </p:attrNameLst>
                                      </p:cBhvr>
                                    </p:animMotion>
                                  </p:childTnLst>
                                </p:cTn>
                              </p:par>
                              <p:par>
                                <p:cTn id="29" presetID="63" presetClass="path" presetSubtype="0" accel="49900" decel="50000" fill="hold" grpId="3" nodeType="withEffect">
                                  <p:stCondLst>
                                    <p:cond delay="900"/>
                                  </p:stCondLst>
                                  <p:childTnLst>
                                    <p:animMotion origin="layout" path="M -0.465782 -0.556845 L 0 0 E" pathEditMode="relative" ptsTypes="">
                                      <p:cBhvr>
                                        <p:cTn id="30" dur="700" fill="hold"/>
                                        <p:tgtEl>
                                          <p:spTgt spid="11"/>
                                        </p:tgtEl>
                                        <p:attrNameLst>
                                          <p:attrName>ppt_x</p:attrName>
                                          <p:attrName>ppt_y</p:attrName>
                                        </p:attrNameLst>
                                      </p:cBhvr>
                                    </p:animMotion>
                                  </p:childTnLst>
                                </p:cTn>
                              </p:par>
                              <p:par>
                                <p:cTn id="31" presetID="6" presetClass="emph" presetSubtype="0" accel="49900" decel="50000" fill="hold" grpId="2" nodeType="withEffect">
                                  <p:stCondLst>
                                    <p:cond delay="900"/>
                                  </p:stCondLst>
                                  <p:childTnLst>
                                    <p:animScale>
                                      <p:cBhvr>
                                        <p:cTn id="32" dur="700" fill="hold"/>
                                        <p:tgtEl>
                                          <p:spTgt spid="13"/>
                                        </p:tgtEl>
                                      </p:cBhvr>
                                      <p:by x="150000" y="150000"/>
                                      <p:from x="100000" y="100000"/>
                                      <p:to x="281276" y="65714"/>
                                    </p:animScale>
                                  </p:childTnLst>
                                </p:cTn>
                              </p:par>
                              <p:par>
                                <p:cTn id="33" presetID="6" presetClass="emph" presetSubtype="0" accel="49900" decel="50000" fill="hold" grpId="4" nodeType="withEffect">
                                  <p:stCondLst>
                                    <p:cond delay="900"/>
                                  </p:stCondLst>
                                  <p:childTnLst>
                                    <p:animScale>
                                      <p:cBhvr>
                                        <p:cTn id="34" dur="700" fill="hold"/>
                                        <p:tgtEl>
                                          <p:spTgt spid="11"/>
                                        </p:tgtEl>
                                      </p:cBhvr>
                                      <p:by x="150000" y="150000"/>
                                      <p:from x="35552" y="152174"/>
                                      <p:to x="100000" y="100000"/>
                                    </p:animScale>
                                  </p:childTnLst>
                                </p:cTn>
                              </p:par>
                              <p:par>
                                <p:cTn id="35" presetID="2" presetClass="entr" presetSubtype="8" fill="hold" grpId="0"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8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grpId="1" nodeType="clickEffect">
                                  <p:stCondLst>
                                    <p:cond delay="0"/>
                                  </p:stCondLst>
                                  <p:childTnLst>
                                    <p:anim calcmode="lin" valueType="num">
                                      <p:cBhvr additive="base">
                                        <p:cTn id="46" dur="400"/>
                                        <p:tgtEl>
                                          <p:spTgt spid="6"/>
                                        </p:tgtEl>
                                        <p:attrNameLst>
                                          <p:attrName>ppt_x</p:attrName>
                                        </p:attrNameLst>
                                      </p:cBhvr>
                                      <p:tavLst>
                                        <p:tav tm="0">
                                          <p:val>
                                            <p:strVal val="ppt_x"/>
                                          </p:val>
                                        </p:tav>
                                        <p:tav tm="100000">
                                          <p:val>
                                            <p:strVal val="0-ppt_w/2"/>
                                          </p:val>
                                        </p:tav>
                                      </p:tavLst>
                                    </p:anim>
                                    <p:anim calcmode="lin" valueType="num">
                                      <p:cBhvr additive="base">
                                        <p:cTn id="47" dur="400"/>
                                        <p:tgtEl>
                                          <p:spTgt spid="6"/>
                                        </p:tgtEl>
                                        <p:attrNameLst>
                                          <p:attrName>ppt_y</p:attrName>
                                        </p:attrNameLst>
                                      </p:cBhvr>
                                      <p:tavLst>
                                        <p:tav tm="0">
                                          <p:val>
                                            <p:strVal val="ppt_y"/>
                                          </p:val>
                                        </p:tav>
                                        <p:tav tm="100000">
                                          <p:val>
                                            <p:strVal val="ppt_y"/>
                                          </p:val>
                                        </p:tav>
                                      </p:tavLst>
                                    </p:anim>
                                    <p:set>
                                      <p:cBhvr>
                                        <p:cTn id="48" dur="1" fill="hold">
                                          <p:stCondLst>
                                            <p:cond delay="399"/>
                                          </p:stCondLst>
                                        </p:cTn>
                                        <p:tgtEl>
                                          <p:spTgt spid="6"/>
                                        </p:tgtEl>
                                        <p:attrNameLst>
                                          <p:attrName>style.visibility</p:attrName>
                                        </p:attrNameLst>
                                      </p:cBhvr>
                                      <p:to>
                                        <p:strVal val="hidden"/>
                                      </p:to>
                                    </p:set>
                                  </p:childTnLst>
                                </p:cTn>
                              </p:par>
                              <p:par>
                                <p:cTn id="49" presetID="2" presetClass="exit" presetSubtype="8" fill="hold" grpId="1" nodeType="withEffect">
                                  <p:stCondLst>
                                    <p:cond delay="300"/>
                                  </p:stCondLst>
                                  <p:childTnLst>
                                    <p:anim calcmode="lin" valueType="num">
                                      <p:cBhvr additive="base">
                                        <p:cTn id="50" dur="400"/>
                                        <p:tgtEl>
                                          <p:spTgt spid="8"/>
                                        </p:tgtEl>
                                        <p:attrNameLst>
                                          <p:attrName>ppt_x</p:attrName>
                                        </p:attrNameLst>
                                      </p:cBhvr>
                                      <p:tavLst>
                                        <p:tav tm="0">
                                          <p:val>
                                            <p:strVal val="ppt_x"/>
                                          </p:val>
                                        </p:tav>
                                        <p:tav tm="100000">
                                          <p:val>
                                            <p:strVal val="0-ppt_w/2"/>
                                          </p:val>
                                        </p:tav>
                                      </p:tavLst>
                                    </p:anim>
                                    <p:anim calcmode="lin" valueType="num">
                                      <p:cBhvr additive="base">
                                        <p:cTn id="51" dur="400"/>
                                        <p:tgtEl>
                                          <p:spTgt spid="8"/>
                                        </p:tgtEl>
                                        <p:attrNameLst>
                                          <p:attrName>ppt_y</p:attrName>
                                        </p:attrNameLst>
                                      </p:cBhvr>
                                      <p:tavLst>
                                        <p:tav tm="0">
                                          <p:val>
                                            <p:strVal val="ppt_y"/>
                                          </p:val>
                                        </p:tav>
                                        <p:tav tm="100000">
                                          <p:val>
                                            <p:strVal val="ppt_y"/>
                                          </p:val>
                                        </p:tav>
                                      </p:tavLst>
                                    </p:anim>
                                    <p:set>
                                      <p:cBhvr>
                                        <p:cTn id="52" dur="1" fill="hold">
                                          <p:stCondLst>
                                            <p:cond delay="399"/>
                                          </p:stCondLst>
                                        </p:cTn>
                                        <p:tgtEl>
                                          <p:spTgt spid="8"/>
                                        </p:tgtEl>
                                        <p:attrNameLst>
                                          <p:attrName>style.visibility</p:attrName>
                                        </p:attrNameLst>
                                      </p:cBhvr>
                                      <p:to>
                                        <p:strVal val="hidden"/>
                                      </p:to>
                                    </p:set>
                                  </p:childTnLst>
                                </p:cTn>
                              </p:par>
                              <p:par>
                                <p:cTn id="53" presetID="2" presetClass="exit" presetSubtype="8" fill="hold" grpId="1" nodeType="withEffect">
                                  <p:stCondLst>
                                    <p:cond delay="400"/>
                                  </p:stCondLst>
                                  <p:childTnLst>
                                    <p:anim calcmode="lin" valueType="num">
                                      <p:cBhvr additive="base">
                                        <p:cTn id="54" dur="400"/>
                                        <p:tgtEl>
                                          <p:spTgt spid="9"/>
                                        </p:tgtEl>
                                        <p:attrNameLst>
                                          <p:attrName>ppt_x</p:attrName>
                                        </p:attrNameLst>
                                      </p:cBhvr>
                                      <p:tavLst>
                                        <p:tav tm="0">
                                          <p:val>
                                            <p:strVal val="ppt_x"/>
                                          </p:val>
                                        </p:tav>
                                        <p:tav tm="100000">
                                          <p:val>
                                            <p:strVal val="0-ppt_w/2"/>
                                          </p:val>
                                        </p:tav>
                                      </p:tavLst>
                                    </p:anim>
                                    <p:anim calcmode="lin" valueType="num">
                                      <p:cBhvr additive="base">
                                        <p:cTn id="55" dur="400"/>
                                        <p:tgtEl>
                                          <p:spTgt spid="9"/>
                                        </p:tgtEl>
                                        <p:attrNameLst>
                                          <p:attrName>ppt_y</p:attrName>
                                        </p:attrNameLst>
                                      </p:cBhvr>
                                      <p:tavLst>
                                        <p:tav tm="0">
                                          <p:val>
                                            <p:strVal val="ppt_y"/>
                                          </p:val>
                                        </p:tav>
                                        <p:tav tm="100000">
                                          <p:val>
                                            <p:strVal val="ppt_y"/>
                                          </p:val>
                                        </p:tav>
                                      </p:tavLst>
                                    </p:anim>
                                    <p:set>
                                      <p:cBhvr>
                                        <p:cTn id="56" dur="1" fill="hold">
                                          <p:stCondLst>
                                            <p:cond delay="399"/>
                                          </p:stCondLst>
                                        </p:cTn>
                                        <p:tgtEl>
                                          <p:spTgt spid="9"/>
                                        </p:tgtEl>
                                        <p:attrNameLst>
                                          <p:attrName>style.visibility</p:attrName>
                                        </p:attrNameLst>
                                      </p:cBhvr>
                                      <p:to>
                                        <p:strVal val="hidden"/>
                                      </p:to>
                                    </p:set>
                                  </p:childTnLst>
                                </p:cTn>
                              </p:par>
                              <p:par>
                                <p:cTn id="57" presetID="2" presetClass="exit" presetSubtype="8" fill="hold" grpId="1" nodeType="withEffect">
                                  <p:stCondLst>
                                    <p:cond delay="600"/>
                                  </p:stCondLst>
                                  <p:childTnLst>
                                    <p:anim calcmode="lin" valueType="num">
                                      <p:cBhvr additive="base">
                                        <p:cTn id="58" dur="400"/>
                                        <p:tgtEl>
                                          <p:spTgt spid="10"/>
                                        </p:tgtEl>
                                        <p:attrNameLst>
                                          <p:attrName>ppt_x</p:attrName>
                                        </p:attrNameLst>
                                      </p:cBhvr>
                                      <p:tavLst>
                                        <p:tav tm="0">
                                          <p:val>
                                            <p:strVal val="ppt_x"/>
                                          </p:val>
                                        </p:tav>
                                        <p:tav tm="100000">
                                          <p:val>
                                            <p:strVal val="0-ppt_w/2"/>
                                          </p:val>
                                        </p:tav>
                                      </p:tavLst>
                                    </p:anim>
                                    <p:anim calcmode="lin" valueType="num">
                                      <p:cBhvr additive="base">
                                        <p:cTn id="59" dur="400"/>
                                        <p:tgtEl>
                                          <p:spTgt spid="10"/>
                                        </p:tgtEl>
                                        <p:attrNameLst>
                                          <p:attrName>ppt_y</p:attrName>
                                        </p:attrNameLst>
                                      </p:cBhvr>
                                      <p:tavLst>
                                        <p:tav tm="0">
                                          <p:val>
                                            <p:strVal val="ppt_y"/>
                                          </p:val>
                                        </p:tav>
                                        <p:tav tm="100000">
                                          <p:val>
                                            <p:strVal val="ppt_y"/>
                                          </p:val>
                                        </p:tav>
                                      </p:tavLst>
                                    </p:anim>
                                    <p:set>
                                      <p:cBhvr>
                                        <p:cTn id="60" dur="1" fill="hold">
                                          <p:stCondLst>
                                            <p:cond delay="399"/>
                                          </p:stCondLst>
                                        </p:cTn>
                                        <p:tgtEl>
                                          <p:spTgt spid="10"/>
                                        </p:tgtEl>
                                        <p:attrNameLst>
                                          <p:attrName>style.visibility</p:attrName>
                                        </p:attrNameLst>
                                      </p:cBhvr>
                                      <p:to>
                                        <p:strVal val="hidden"/>
                                      </p:to>
                                    </p:set>
                                  </p:childTnLst>
                                </p:cTn>
                              </p:par>
                              <p:par>
                                <p:cTn id="61" presetID="2" presetClass="exit" presetSubtype="8" fill="hold" grpId="1" nodeType="withEffect">
                                  <p:stCondLst>
                                    <p:cond delay="800"/>
                                  </p:stCondLst>
                                  <p:childTnLst>
                                    <p:anim calcmode="lin" valueType="num">
                                      <p:cBhvr additive="base">
                                        <p:cTn id="62" dur="400"/>
                                        <p:tgtEl>
                                          <p:spTgt spid="11"/>
                                        </p:tgtEl>
                                        <p:attrNameLst>
                                          <p:attrName>ppt_x</p:attrName>
                                        </p:attrNameLst>
                                      </p:cBhvr>
                                      <p:tavLst>
                                        <p:tav tm="0">
                                          <p:val>
                                            <p:strVal val="ppt_x"/>
                                          </p:val>
                                        </p:tav>
                                        <p:tav tm="100000">
                                          <p:val>
                                            <p:strVal val="0-ppt_w/2"/>
                                          </p:val>
                                        </p:tav>
                                      </p:tavLst>
                                    </p:anim>
                                    <p:anim calcmode="lin" valueType="num">
                                      <p:cBhvr additive="base">
                                        <p:cTn id="63" dur="400"/>
                                        <p:tgtEl>
                                          <p:spTgt spid="11"/>
                                        </p:tgtEl>
                                        <p:attrNameLst>
                                          <p:attrName>ppt_y</p:attrName>
                                        </p:attrNameLst>
                                      </p:cBhvr>
                                      <p:tavLst>
                                        <p:tav tm="0">
                                          <p:val>
                                            <p:strVal val="ppt_y"/>
                                          </p:val>
                                        </p:tav>
                                        <p:tav tm="100000">
                                          <p:val>
                                            <p:strVal val="ppt_y"/>
                                          </p:val>
                                        </p:tav>
                                      </p:tavLst>
                                    </p:anim>
                                    <p:set>
                                      <p:cBhvr>
                                        <p:cTn id="64" dur="1" fill="hold">
                                          <p:stCondLst>
                                            <p:cond delay="399"/>
                                          </p:stCondLst>
                                        </p:cTn>
                                        <p:tgtEl>
                                          <p:spTgt spid="11"/>
                                        </p:tgtEl>
                                        <p:attrNameLst>
                                          <p:attrName>style.visibility</p:attrName>
                                        </p:attrNameLst>
                                      </p:cBhvr>
                                      <p:to>
                                        <p:strVal val="hidden"/>
                                      </p:to>
                                    </p:set>
                                  </p:childTnLst>
                                </p:cTn>
                              </p:par>
                              <p:par>
                                <p:cTn id="65" presetID="10" presetClass="exit" presetSubtype="0" accel="49900" decel="50000" fill="hold" grpId="2" nodeType="withEffect">
                                  <p:stCondLst>
                                    <p:cond delay="80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ntr" presetSubtype="0" accel="49900" decel="50000" fill="hold" grpId="0" nodeType="withEffect">
                                  <p:stCondLst>
                                    <p:cond delay="80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63" presetClass="path" presetSubtype="0" accel="49900" decel="50000" fill="hold" grpId="3" nodeType="withEffect">
                                  <p:stCondLst>
                                    <p:cond delay="800"/>
                                  </p:stCondLst>
                                  <p:childTnLst>
                                    <p:animMotion origin="layout" path="M 0 0 L 0 -0.696992 E" pathEditMode="relative" ptsTypes="">
                                      <p:cBhvr>
                                        <p:cTn id="72" dur="500" fill="hold"/>
                                        <p:tgtEl>
                                          <p:spTgt spid="12"/>
                                        </p:tgtEl>
                                        <p:attrNameLst>
                                          <p:attrName>ppt_x</p:attrName>
                                          <p:attrName>ppt_y</p:attrName>
                                        </p:attrNameLst>
                                      </p:cBhvr>
                                    </p:animMotion>
                                  </p:childTnLst>
                                </p:cTn>
                              </p:par>
                              <p:par>
                                <p:cTn id="73" presetID="63" presetClass="path" presetSubtype="0" accel="49900" decel="50000" fill="hold" grpId="1" nodeType="withEffect">
                                  <p:stCondLst>
                                    <p:cond delay="800"/>
                                  </p:stCondLst>
                                  <p:childTnLst>
                                    <p:animMotion origin="layout" path="M 0 0.696992 L 0 0 E" pathEditMode="relative" ptsTypes="">
                                      <p:cBhvr>
                                        <p:cTn id="74" dur="500" fill="hold"/>
                                        <p:tgtEl>
                                          <p:spTgt spid="14"/>
                                        </p:tgtEl>
                                        <p:attrNameLst>
                                          <p:attrName>ppt_x</p:attrName>
                                          <p:attrName>ppt_y</p:attrName>
                                        </p:attrNameLst>
                                      </p:cBhvr>
                                    </p:animMotion>
                                  </p:childTnLst>
                                </p:cTn>
                              </p:par>
                              <p:par>
                                <p:cTn id="75" presetID="6" presetClass="emph" presetSubtype="0" accel="49900" decel="50000" fill="hold" grpId="4" nodeType="withEffect">
                                  <p:stCondLst>
                                    <p:cond delay="800"/>
                                  </p:stCondLst>
                                  <p:childTnLst>
                                    <p:animScale>
                                      <p:cBhvr>
                                        <p:cTn id="76" dur="500" fill="hold"/>
                                        <p:tgtEl>
                                          <p:spTgt spid="12"/>
                                        </p:tgtEl>
                                      </p:cBhvr>
                                      <p:by x="150000" y="150000"/>
                                      <p:from x="100000" y="100000"/>
                                      <p:to x="58953" y="100000"/>
                                    </p:animScale>
                                  </p:childTnLst>
                                </p:cTn>
                              </p:par>
                              <p:par>
                                <p:cTn id="77" presetID="6" presetClass="emph" presetSubtype="0" accel="49900" decel="50000" fill="hold" grpId="2" nodeType="withEffect">
                                  <p:stCondLst>
                                    <p:cond delay="800"/>
                                  </p:stCondLst>
                                  <p:childTnLst>
                                    <p:animScale>
                                      <p:cBhvr>
                                        <p:cTn id="78" dur="500" fill="hold"/>
                                        <p:tgtEl>
                                          <p:spTgt spid="14"/>
                                        </p:tgtEl>
                                      </p:cBhvr>
                                      <p:by x="150000" y="150000"/>
                                      <p:from x="169626" y="100000"/>
                                      <p:to x="100000" y="100000"/>
                                    </p:animScale>
                                  </p:childTnLst>
                                </p:cTn>
                              </p:par>
                              <p:par>
                                <p:cTn id="79" presetID="2" presetClass="exit" presetSubtype="8" fill="hold" grpId="1" nodeType="withEffect">
                                  <p:stCondLst>
                                    <p:cond delay="1000"/>
                                  </p:stCondLst>
                                  <p:childTnLst>
                                    <p:anim calcmode="lin" valueType="num">
                                      <p:cBhvr additive="base">
                                        <p:cTn id="80" dur="300"/>
                                        <p:tgtEl>
                                          <p:spTgt spid="7"/>
                                        </p:tgtEl>
                                        <p:attrNameLst>
                                          <p:attrName>ppt_x</p:attrName>
                                        </p:attrNameLst>
                                      </p:cBhvr>
                                      <p:tavLst>
                                        <p:tav tm="0">
                                          <p:val>
                                            <p:strVal val="ppt_x"/>
                                          </p:val>
                                        </p:tav>
                                        <p:tav tm="100000">
                                          <p:val>
                                            <p:strVal val="0-ppt_w/2"/>
                                          </p:val>
                                        </p:tav>
                                      </p:tavLst>
                                    </p:anim>
                                    <p:anim calcmode="lin" valueType="num">
                                      <p:cBhvr additive="base">
                                        <p:cTn id="81" dur="300"/>
                                        <p:tgtEl>
                                          <p:spTgt spid="7"/>
                                        </p:tgtEl>
                                        <p:attrNameLst>
                                          <p:attrName>ppt_y</p:attrName>
                                        </p:attrNameLst>
                                      </p:cBhvr>
                                      <p:tavLst>
                                        <p:tav tm="0">
                                          <p:val>
                                            <p:strVal val="ppt_y"/>
                                          </p:val>
                                        </p:tav>
                                        <p:tav tm="100000">
                                          <p:val>
                                            <p:strVal val="ppt_y"/>
                                          </p:val>
                                        </p:tav>
                                      </p:tavLst>
                                    </p:anim>
                                    <p:set>
                                      <p:cBhvr>
                                        <p:cTn id="82" dur="1" fill="hold">
                                          <p:stCondLst>
                                            <p:cond delay="2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1"/>
      <p:bldP spid="11" grpId="2"/>
      <p:bldP spid="11" grpId="3"/>
      <p:bldP spid="11" grpId="4"/>
      <p:bldP spid="12" grpId="0"/>
      <p:bldP spid="12" grpId="2"/>
      <p:bldP spid="12" grpId="3"/>
      <p:bldP spid="12" grpId="4"/>
      <p:bldP spid="13" grpId="0"/>
      <p:bldP spid="13" grpId="1"/>
      <p:bldP spid="13" grpId="2"/>
      <p:bldP spid="14" grpId="0"/>
      <p:bldP spid="14" grpId="1"/>
      <p:bldP spid="1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本框 13"/>
          <p:cNvSpPr txBox="1"/>
          <p:nvPr/>
        </p:nvSpPr>
        <p:spPr>
          <a:xfrm>
            <a:off x="5352910" y="155785"/>
            <a:ext cx="147348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
        <p:nvSpPr>
          <p:cNvPr id="3" name="文本框 2"/>
          <p:cNvSpPr txBox="1"/>
          <p:nvPr/>
        </p:nvSpPr>
        <p:spPr>
          <a:xfrm>
            <a:off x="3712209" y="350555"/>
            <a:ext cx="4754880" cy="6431280"/>
          </a:xfrm>
          <a:prstGeom prst="rect">
            <a:avLst/>
          </a:prstGeom>
          <a:noFill/>
          <a:effectLst/>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pPr algn="ctr"/>
            <a:r>
              <a:rPr lang="zh-CN" altLang="en-US" sz="3600" dirty="0">
                <a:ln w="0"/>
                <a:solidFill>
                  <a:schemeClr val="tx1"/>
                </a:solidFill>
                <a:effectLst>
                  <a:glow rad="25400">
                    <a:srgbClr val="0566C7">
                      <a:alpha val="80000"/>
                    </a:srgbClr>
                  </a:glow>
                  <a:outerShdw blurRad="38100" dist="19050" dir="2700000" algn="tl" rotWithShape="0">
                    <a:schemeClr val="dk1">
                      <a:alpha val="40000"/>
                    </a:schemeClr>
                  </a:outerShdw>
                </a:effectLst>
              </a:rPr>
              <a:t>感谢</a:t>
            </a:r>
            <a:endParaRPr lang="en-US" altLang="zh-CN" sz="36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zh-CN" altLang="en-US" sz="2400" dirty="0">
                <a:ln w="0"/>
                <a:solidFill>
                  <a:schemeClr val="tx1"/>
                </a:solidFill>
                <a:effectLst>
                  <a:glow rad="25400">
                    <a:srgbClr val="0566C7">
                      <a:alpha val="80000"/>
                    </a:srgbClr>
                  </a:glow>
                  <a:outerShdw blurRad="38100" dist="19050" dir="2700000" algn="tl" rotWithShape="0">
                    <a:schemeClr val="dk1">
                      <a:alpha val="40000"/>
                    </a:schemeClr>
                  </a:outerShdw>
                </a:effectLst>
              </a:rPr>
              <a:t>学生创新中心</a:t>
            </a: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zh-CN" altLang="en-US" sz="3600" dirty="0">
                <a:ln w="0"/>
                <a:solidFill>
                  <a:schemeClr val="tx1"/>
                </a:solidFill>
                <a:effectLst>
                  <a:glow rad="25400">
                    <a:srgbClr val="0566C7">
                      <a:alpha val="80000"/>
                    </a:srgbClr>
                  </a:glow>
                  <a:outerShdw blurRad="38100" dist="19050" dir="2700000" algn="tl" rotWithShape="0">
                    <a:schemeClr val="dk1">
                      <a:alpha val="40000"/>
                    </a:schemeClr>
                  </a:outerShdw>
                </a:effectLst>
              </a:rPr>
              <a:t>感谢</a:t>
            </a:r>
            <a:endParaRPr lang="en-US" altLang="zh-CN" sz="36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zh-CN" altLang="en-US" sz="2400" dirty="0">
                <a:ln w="0"/>
                <a:solidFill>
                  <a:schemeClr val="tx1"/>
                </a:solidFill>
                <a:effectLst>
                  <a:glow rad="25400">
                    <a:srgbClr val="0566C7">
                      <a:alpha val="80000"/>
                    </a:srgbClr>
                  </a:glow>
                  <a:outerShdw blurRad="38100" dist="19050" dir="2700000" algn="tl" rotWithShape="0">
                    <a:schemeClr val="dk1">
                      <a:alpha val="40000"/>
                    </a:schemeClr>
                  </a:outerShdw>
                </a:effectLst>
              </a:rPr>
              <a:t>朱青蓥，余雪，吴国楠，林琳，</a:t>
            </a: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zh-CN" altLang="en-US" sz="2400" dirty="0">
                <a:ln w="0"/>
                <a:solidFill>
                  <a:schemeClr val="tx1"/>
                </a:solidFill>
                <a:effectLst>
                  <a:glow rad="25400">
                    <a:srgbClr val="0566C7">
                      <a:alpha val="80000"/>
                    </a:srgbClr>
                  </a:glow>
                  <a:outerShdw blurRad="38100" dist="19050" dir="2700000" algn="tl" rotWithShape="0">
                    <a:schemeClr val="dk1">
                      <a:alpha val="40000"/>
                    </a:schemeClr>
                  </a:outerShdw>
                </a:effectLst>
              </a:rPr>
              <a:t>王雨威，戴俊，杨一帆，盛学骥，</a:t>
            </a: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zh-CN" altLang="en-US" sz="2400" dirty="0">
                <a:ln w="0"/>
                <a:solidFill>
                  <a:schemeClr val="tx1"/>
                </a:solidFill>
                <a:effectLst>
                  <a:glow rad="25400">
                    <a:srgbClr val="0566C7">
                      <a:alpha val="80000"/>
                    </a:srgbClr>
                  </a:glow>
                  <a:outerShdw blurRad="38100" dist="19050" dir="2700000" algn="tl" rotWithShape="0">
                    <a:schemeClr val="dk1">
                      <a:alpha val="40000"/>
                    </a:schemeClr>
                  </a:outerShdw>
                </a:effectLst>
              </a:rPr>
              <a:t>谢信奇，赵伟明等老师</a:t>
            </a: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zh-CN" altLang="en-US" sz="3600" dirty="0">
                <a:ln w="0"/>
                <a:solidFill>
                  <a:schemeClr val="tx1"/>
                </a:solidFill>
                <a:effectLst>
                  <a:glow rad="25400">
                    <a:srgbClr val="0566C7">
                      <a:alpha val="80000"/>
                    </a:srgbClr>
                  </a:glow>
                  <a:outerShdw blurRad="38100" dist="19050" dir="2700000" algn="tl" rotWithShape="0">
                    <a:schemeClr val="dk1">
                      <a:alpha val="40000"/>
                    </a:schemeClr>
                  </a:outerShdw>
                </a:effectLst>
              </a:rPr>
              <a:t>感谢</a:t>
            </a:r>
            <a:endParaRPr lang="en-US" altLang="zh-CN" sz="36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rPr>
              <a:t>ByteDance</a:t>
            </a:r>
            <a:r>
              <a:rPr lang="zh-CN" altLang="en-US" sz="2400" dirty="0">
                <a:ln w="0"/>
                <a:solidFill>
                  <a:schemeClr val="tx1"/>
                </a:solidFill>
                <a:effectLst>
                  <a:glow rad="25400">
                    <a:srgbClr val="0566C7">
                      <a:alpha val="80000"/>
                    </a:srgbClr>
                  </a:glow>
                  <a:outerShdw blurRad="38100" dist="19050" dir="2700000" algn="tl" rotWithShape="0">
                    <a:schemeClr val="dk1">
                      <a:alpha val="40000"/>
                    </a:schemeClr>
                  </a:outerShdw>
                </a:effectLst>
              </a:rPr>
              <a:t>课程组</a:t>
            </a: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zh-CN" altLang="en-US" sz="3600" dirty="0">
                <a:ln w="0"/>
                <a:solidFill>
                  <a:schemeClr val="tx1"/>
                </a:solidFill>
                <a:effectLst>
                  <a:glow rad="25400">
                    <a:srgbClr val="0566C7">
                      <a:alpha val="80000"/>
                    </a:srgbClr>
                  </a:glow>
                  <a:outerShdw blurRad="38100" dist="19050" dir="2700000" algn="tl" rotWithShape="0">
                    <a:schemeClr val="dk1">
                      <a:alpha val="40000"/>
                    </a:schemeClr>
                  </a:outerShdw>
                </a:effectLst>
              </a:rPr>
              <a:t>感谢</a:t>
            </a:r>
            <a:endParaRPr lang="en-US" altLang="zh-CN" sz="36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pPr algn="ctr"/>
            <a:r>
              <a:rPr lang="en-US" altLang="zh-CN" sz="2800" dirty="0">
                <a:ln w="0"/>
                <a:effectLst>
                  <a:glow rad="25400">
                    <a:srgbClr val="0566C7">
                      <a:alpha val="80000"/>
                    </a:srgbClr>
                  </a:glow>
                  <a:outerShdw blurRad="38100" dist="19050" dir="2700000" algn="tl" rotWithShape="0">
                    <a:schemeClr val="dk1">
                      <a:alpha val="40000"/>
                    </a:schemeClr>
                  </a:outerShdw>
                </a:effectLst>
              </a:rPr>
              <a:t>SJTU-Plus</a:t>
            </a:r>
            <a:r>
              <a:rPr lang="zh-CN" altLang="en-US" sz="2800" dirty="0">
                <a:ln w="0"/>
                <a:effectLst>
                  <a:glow rad="25400">
                    <a:srgbClr val="0566C7">
                      <a:alpha val="80000"/>
                    </a:srgbClr>
                  </a:glow>
                  <a:outerShdw blurRad="38100" dist="19050" dir="2700000" algn="tl" rotWithShape="0">
                    <a:schemeClr val="dk1">
                      <a:alpha val="40000"/>
                    </a:schemeClr>
                  </a:outerShdw>
                </a:effectLst>
              </a:rPr>
              <a:t>团队</a:t>
            </a:r>
            <a:endParaRPr lang="en-US" altLang="zh-CN" sz="2400" dirty="0">
              <a:ln w="0"/>
              <a:solidFill>
                <a:schemeClr val="tx1"/>
              </a:solidFill>
              <a:effectLst>
                <a:glow rad="25400">
                  <a:srgbClr val="0566C7">
                    <a:alpha val="80000"/>
                  </a:srgbClr>
                </a:glow>
                <a:outerShdw blurRad="38100" dist="19050" dir="2700000" algn="tl" rotWithShape="0">
                  <a:schemeClr val="dk1">
                    <a:alpha val="40000"/>
                  </a:schemeClr>
                </a:outerShdw>
              </a:effectLst>
            </a:endParaRPr>
          </a:p>
          <a:p>
            <a:endParaRPr lang="zh-CN" altLang="en-US" sz="4800" dirty="0">
              <a:effectLst>
                <a:outerShdw blurRad="889000" algn="ctr" rotWithShape="0">
                  <a:srgbClr val="00B0F0"/>
                </a:outerShdw>
              </a:effectLst>
            </a:endParaRPr>
          </a:p>
        </p:txBody>
      </p:sp>
      <p:sp>
        <p:nvSpPr>
          <p:cNvPr id="4" name="文本框 3"/>
          <p:cNvSpPr txBox="1"/>
          <p:nvPr/>
        </p:nvSpPr>
        <p:spPr>
          <a:xfrm rot="20927496">
            <a:off x="2525430" y="1987146"/>
            <a:ext cx="10015690" cy="1569660"/>
          </a:xfrm>
          <a:prstGeom prst="rect">
            <a:avLst/>
          </a:prstGeom>
          <a:noFill/>
        </p:spPr>
        <p:txBody>
          <a:bodyPr wrap="square" rtlCol="0">
            <a:spAutoFit/>
          </a:bodyPr>
          <a:lstStyle/>
          <a:p>
            <a:r>
              <a:rPr lang="en-US" altLang="zh-CN" sz="96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Vladimir Script" panose="03050402040407070305" pitchFamily="66" charset="0"/>
                <a:ea typeface="等线" panose="02010600030101010101" pitchFamily="2" charset="-122"/>
              </a:rPr>
              <a:t>Thanks Listening</a:t>
            </a:r>
            <a:endParaRPr lang="zh-CN" altLang="en-US" sz="96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Vladimir Script" panose="03050402040407070305" pitchFamily="66" charset="0"/>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accel="49900" decel="50000" fill="hold" grpId="0" nodeType="withEffect">
                                  <p:stCondLst>
                                    <p:cond delay="0"/>
                                  </p:stCondLst>
                                  <p:childTnLst>
                                    <p:animEffect transition="out" filter="fade">
                                      <p:cBhvr>
                                        <p:cTn id="6" dur="700"/>
                                        <p:tgtEl>
                                          <p:spTgt spid="14"/>
                                        </p:tgtEl>
                                      </p:cBhvr>
                                    </p:animEffect>
                                    <p:set>
                                      <p:cBhvr>
                                        <p:cTn id="7" dur="1" fill="hold">
                                          <p:stCondLst>
                                            <p:cond delay="699"/>
                                          </p:stCondLst>
                                        </p:cTn>
                                        <p:tgtEl>
                                          <p:spTgt spid="14"/>
                                        </p:tgtEl>
                                        <p:attrNameLst>
                                          <p:attrName>style.visibility</p:attrName>
                                        </p:attrNameLst>
                                      </p:cBhvr>
                                      <p:to>
                                        <p:strVal val="hidden"/>
                                      </p:to>
                                    </p:set>
                                  </p:childTnLst>
                                </p:cTn>
                              </p:par>
                              <p:par>
                                <p:cTn id="8" presetID="10" presetClass="entr" presetSubtype="0" accel="49900" decel="50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par>
                                <p:cTn id="11" presetID="63" presetClass="path" presetSubtype="0" accel="49900" decel="50000" fill="hold" grpId="1" nodeType="withEffect">
                                  <p:stCondLst>
                                    <p:cond delay="0"/>
                                  </p:stCondLst>
                                  <p:childTnLst>
                                    <p:animMotion origin="layout" path="M 0 0 L 0 0.44577 E" pathEditMode="relative" ptsTypes="">
                                      <p:cBhvr>
                                        <p:cTn id="12" dur="700" fill="hold"/>
                                        <p:tgtEl>
                                          <p:spTgt spid="14"/>
                                        </p:tgtEl>
                                        <p:attrNameLst>
                                          <p:attrName>ppt_x</p:attrName>
                                          <p:attrName>ppt_y</p:attrName>
                                        </p:attrNameLst>
                                      </p:cBhvr>
                                    </p:animMotion>
                                  </p:childTnLst>
                                </p:cTn>
                              </p:par>
                              <p:par>
                                <p:cTn id="13" presetID="63" presetClass="path" presetSubtype="0" accel="49900" decel="50000" fill="hold" grpId="1" nodeType="withEffect">
                                  <p:stCondLst>
                                    <p:cond delay="0"/>
                                  </p:stCondLst>
                                  <p:childTnLst>
                                    <p:animMotion origin="layout" path="M 0 -0.44577 L 0 0 E" pathEditMode="relative" ptsTypes="">
                                      <p:cBhvr>
                                        <p:cTn id="14" dur="700" fill="hold"/>
                                        <p:tgtEl>
                                          <p:spTgt spid="3"/>
                                        </p:tgtEl>
                                        <p:attrNameLst>
                                          <p:attrName>ppt_x</p:attrName>
                                          <p:attrName>ppt_y</p:attrName>
                                        </p:attrNameLst>
                                      </p:cBhvr>
                                    </p:animMotion>
                                  </p:childTnLst>
                                </p:cTn>
                              </p:par>
                              <p:par>
                                <p:cTn id="15" presetID="6" presetClass="emph" presetSubtype="0" accel="49900" decel="50000" fill="hold" grpId="2" nodeType="withEffect">
                                  <p:stCondLst>
                                    <p:cond delay="0"/>
                                  </p:stCondLst>
                                  <p:childTnLst>
                                    <p:animScale>
                                      <p:cBhvr>
                                        <p:cTn id="16" dur="700" fill="hold"/>
                                        <p:tgtEl>
                                          <p:spTgt spid="14"/>
                                        </p:tgtEl>
                                      </p:cBhvr>
                                      <p:by x="150000" y="150000"/>
                                      <p:from x="100000" y="100000"/>
                                      <p:to x="325849" y="908696"/>
                                    </p:animScale>
                                  </p:childTnLst>
                                </p:cTn>
                              </p:par>
                              <p:par>
                                <p:cTn id="17" presetID="6" presetClass="emph" presetSubtype="0" accel="49900" decel="50000" fill="hold" grpId="2" nodeType="withEffect">
                                  <p:stCondLst>
                                    <p:cond delay="0"/>
                                  </p:stCondLst>
                                  <p:childTnLst>
                                    <p:animScale>
                                      <p:cBhvr>
                                        <p:cTn id="18" dur="700" fill="hold"/>
                                        <p:tgtEl>
                                          <p:spTgt spid="3"/>
                                        </p:tgtEl>
                                      </p:cBhvr>
                                      <p:by x="150000" y="150000"/>
                                      <p:from x="30689" y="11005"/>
                                      <p:to x="100000" y="100000"/>
                                    </p:animScale>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3" nodeType="clickEffect">
                                  <p:stCondLst>
                                    <p:cond delay="0"/>
                                  </p:stCondLst>
                                  <p:childTnLst>
                                    <p:animEffect transition="out" filter="fade">
                                      <p:cBhvr>
                                        <p:cTn id="22" dur="1000"/>
                                        <p:tgtEl>
                                          <p:spTgt spid="3"/>
                                        </p:tgtEl>
                                      </p:cBhvr>
                                    </p:animEffect>
                                    <p:anim calcmode="lin" valueType="num">
                                      <p:cBhvr>
                                        <p:cTn id="23" dur="1000"/>
                                        <p:tgtEl>
                                          <p:spTgt spid="3"/>
                                        </p:tgtEl>
                                        <p:attrNameLst>
                                          <p:attrName>ppt_x</p:attrName>
                                        </p:attrNameLst>
                                      </p:cBhvr>
                                      <p:tavLst>
                                        <p:tav tm="0">
                                          <p:val>
                                            <p:strVal val="ppt_x"/>
                                          </p:val>
                                        </p:tav>
                                        <p:tav tm="100000">
                                          <p:val>
                                            <p:strVal val="ppt_x"/>
                                          </p:val>
                                        </p:tav>
                                      </p:tavLst>
                                    </p:anim>
                                    <p:anim calcmode="lin" valueType="num">
                                      <p:cBhvr>
                                        <p:cTn id="24" dur="1000"/>
                                        <p:tgtEl>
                                          <p:spTgt spid="3"/>
                                        </p:tgtEl>
                                        <p:attrNameLst>
                                          <p:attrName>ppt_y</p:attrName>
                                        </p:attrNameLst>
                                      </p:cBhvr>
                                      <p:tavLst>
                                        <p:tav tm="0">
                                          <p:val>
                                            <p:strVal val="ppt_y"/>
                                          </p:val>
                                        </p:tav>
                                        <p:tav tm="100000">
                                          <p:val>
                                            <p:strVal val="ppt_y+.1"/>
                                          </p:val>
                                        </p:tav>
                                      </p:tavLst>
                                    </p:anim>
                                    <p:set>
                                      <p:cBhvr>
                                        <p:cTn id="25" dur="1" fill="hold">
                                          <p:stCondLst>
                                            <p:cond delay="999"/>
                                          </p:stCondLst>
                                        </p:cTn>
                                        <p:tgtEl>
                                          <p:spTgt spid="3"/>
                                        </p:tgtEl>
                                        <p:attrNameLst>
                                          <p:attrName>style.visibility</p:attrName>
                                        </p:attrNameLst>
                                      </p:cBhvr>
                                      <p:to>
                                        <p:strVal val="hidden"/>
                                      </p:to>
                                    </p:se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3" grpId="0" bldLvl="0" animBg="1"/>
      <p:bldP spid="3" grpId="1" bldLvl="0" animBg="1"/>
      <p:bldP spid="3" grpId="2" bldLvl="0" animBg="1"/>
      <p:bldP spid="3" grpId="3" bldLvl="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p:cNvSpPr txBox="1"/>
          <p:nvPr/>
        </p:nvSpPr>
        <p:spPr>
          <a:xfrm>
            <a:off x="13273" y="-28881"/>
            <a:ext cx="795131"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uLnTx/>
                <a:uFillTx/>
                <a:latin typeface="华文新魏" panose="02010800040101010101" pitchFamily="2" charset="-122"/>
                <a:ea typeface="华文新魏" panose="02010800040101010101" pitchFamily="2" charset="-122"/>
                <a:cs typeface="+mn-cs"/>
              </a:rPr>
              <a:t>项目初衷</a:t>
            </a:r>
            <a:endParaRPr kumimoji="0" lang="zh-CN" altLang="en-US" sz="3200" b="0" i="0" u="none" strike="noStrike" kern="1200" cap="none" spc="0" normalizeH="0" baseline="0" noProof="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uLnTx/>
              <a:uFillTx/>
              <a:latin typeface="华文新魏" panose="02010800040101010101" pitchFamily="2" charset="-122"/>
              <a:ea typeface="华文新魏" panose="02010800040101010101" pitchFamily="2" charset="-122"/>
              <a:cs typeface="+mn-cs"/>
            </a:endParaRPr>
          </a:p>
        </p:txBody>
      </p:sp>
      <p:sp>
        <p:nvSpPr>
          <p:cNvPr id="3" name="文本框 2"/>
          <p:cNvSpPr txBox="1"/>
          <p:nvPr/>
        </p:nvSpPr>
        <p:spPr>
          <a:xfrm>
            <a:off x="1954509" y="933148"/>
            <a:ext cx="9133786"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用餐高峰期，去哪吃饭？哪些食堂人少，哪些食堂比较近？</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pic>
        <p:nvPicPr>
          <p:cNvPr id="4" name="图片 3" descr="naivegator"/>
          <p:cNvPicPr>
            <a:picLocks noChangeAspect="1"/>
          </p:cNvPicPr>
          <p:nvPr/>
        </p:nvPicPr>
        <p:blipFill>
          <a:blip r:embed="rId1"/>
          <a:stretch>
            <a:fillRect/>
          </a:stretch>
        </p:blipFill>
        <p:spPr>
          <a:xfrm>
            <a:off x="8690545" y="3676146"/>
            <a:ext cx="2828355" cy="2761678"/>
          </a:xfrm>
          <a:prstGeom prst="rect">
            <a:avLst/>
          </a:prstGeom>
        </p:spPr>
      </p:pic>
      <p:sp>
        <p:nvSpPr>
          <p:cNvPr id="6" name="文本框 5"/>
          <p:cNvSpPr txBox="1"/>
          <p:nvPr/>
        </p:nvSpPr>
        <p:spPr>
          <a:xfrm>
            <a:off x="1613546" y="5140773"/>
            <a:ext cx="63039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err="1">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Dubai" panose="020B0503030403030204" pitchFamily="34" charset="-78"/>
                <a:ea typeface="华文新魏" panose="02010800040101010101" pitchFamily="2" charset="-122"/>
                <a:cs typeface="Dubai" panose="020B0503030403030204" pitchFamily="34" charset="-78"/>
              </a:rPr>
              <a:t>Navigator+Naïve</a:t>
            </a:r>
            <a:r>
              <a:rPr kumimoji="0" lang="en-US" altLang="zh-CN" sz="3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Dubai" panose="020B0503030403030204" pitchFamily="34" charset="-78"/>
                <a:ea typeface="华文新魏" panose="02010800040101010101" pitchFamily="2" charset="-122"/>
                <a:cs typeface="Dubai" panose="020B0503030403030204" pitchFamily="34" charset="-78"/>
              </a:rPr>
              <a:t>=</a:t>
            </a:r>
            <a:r>
              <a:rPr kumimoji="0" lang="en-US" altLang="zh-CN" sz="3600" b="0" i="0" u="none" strike="noStrike" kern="1200" cap="none" spc="0" normalizeH="0" baseline="0" noProof="0" dirty="0" err="1">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Dubai" panose="020B0503030403030204" pitchFamily="34" charset="-78"/>
                <a:ea typeface="华文新魏" panose="02010800040101010101" pitchFamily="2" charset="-122"/>
                <a:cs typeface="Dubai" panose="020B0503030403030204" pitchFamily="34" charset="-78"/>
              </a:rPr>
              <a:t>NaïveGator</a:t>
            </a:r>
            <a:r>
              <a:rPr kumimoji="0" lang="en-US" altLang="zh-CN" sz="2800" b="0" i="0" u="none" strike="noStrike" kern="1200" cap="none" spc="0" normalizeH="0" baseline="0" noProof="0" dirty="0">
                <a:ln>
                  <a:noFill/>
                </a:ln>
                <a:solidFill>
                  <a:prstClr val="white"/>
                </a:solidFill>
                <a:effectLst/>
                <a:uLnTx/>
                <a:uFillTx/>
                <a:latin typeface="Dubai" panose="020B0503030403030204" pitchFamily="34" charset="-78"/>
                <a:ea typeface="等线" panose="02010600030101010101" pitchFamily="2" charset="-122"/>
                <a:cs typeface="Dubai" panose="020B0503030403030204" pitchFamily="34" charset="-78"/>
              </a:rPr>
              <a:t>!</a:t>
            </a:r>
            <a:endParaRPr kumimoji="0" lang="en-US" altLang="zh-CN" sz="2800" b="0" i="0" u="none" strike="noStrike" kern="1200" cap="none" spc="0" normalizeH="0" baseline="0" noProof="0" dirty="0">
              <a:ln>
                <a:noFill/>
              </a:ln>
              <a:solidFill>
                <a:prstClr val="white"/>
              </a:solidFill>
              <a:effectLst/>
              <a:uLnTx/>
              <a:uFillTx/>
              <a:latin typeface="Dubai" panose="020B0503030403030204" pitchFamily="34" charset="-78"/>
              <a:ea typeface="等线" panose="02010600030101010101" pitchFamily="2" charset="-122"/>
              <a:cs typeface="Dubai" panose="020B0503030403030204" pitchFamily="34" charset="-78"/>
            </a:endParaRPr>
          </a:p>
        </p:txBody>
      </p:sp>
      <p:sp>
        <p:nvSpPr>
          <p:cNvPr id="8" name="文本框 7"/>
          <p:cNvSpPr txBox="1"/>
          <p:nvPr/>
        </p:nvSpPr>
        <p:spPr>
          <a:xfrm>
            <a:off x="1954509" y="2948058"/>
            <a:ext cx="6303934"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浴室洗澡的人多吗？如何错峰洗澡？</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
        <p:nvSpPr>
          <p:cNvPr id="10" name="文本框 9"/>
          <p:cNvSpPr txBox="1"/>
          <p:nvPr/>
        </p:nvSpPr>
        <p:spPr>
          <a:xfrm>
            <a:off x="1954509" y="3955514"/>
            <a:ext cx="6303934"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想记录自己每一次用餐</a:t>
            </a:r>
            <a:r>
              <a:rPr kumimoji="0" lang="en-US" altLang="zh-CN"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自习的感受？</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
        <p:nvSpPr>
          <p:cNvPr id="12" name="文本框 11"/>
          <p:cNvSpPr txBox="1"/>
          <p:nvPr/>
        </p:nvSpPr>
        <p:spPr>
          <a:xfrm>
            <a:off x="1954509" y="1940603"/>
            <a:ext cx="6303934"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想去自习，哪些教室开着？哪些教室没课？</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p:tgtEl>
                                          <p:spTgt spid="3"/>
                                        </p:tgtEl>
                                      </p:cBhvr>
                                    </p:animEffect>
                                    <p:anim calcmode="lin" valueType="num">
                                      <p:cBhvr>
                                        <p:cTn id="8" dur="800" fill="hold"/>
                                        <p:tgtEl>
                                          <p:spTgt spid="3"/>
                                        </p:tgtEl>
                                        <p:attrNameLst>
                                          <p:attrName>ppt_x</p:attrName>
                                        </p:attrNameLst>
                                      </p:cBhvr>
                                      <p:tavLst>
                                        <p:tav tm="0">
                                          <p:val>
                                            <p:strVal val="#ppt_x"/>
                                          </p:val>
                                        </p:tav>
                                        <p:tav tm="100000">
                                          <p:val>
                                            <p:strVal val="#ppt_x"/>
                                          </p:val>
                                        </p:tav>
                                      </p:tavLst>
                                    </p:anim>
                                    <p:anim calcmode="lin" valueType="num">
                                      <p:cBhvr>
                                        <p:cTn id="9" dur="8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800"/>
                                        <p:tgtEl>
                                          <p:spTgt spid="12"/>
                                        </p:tgtEl>
                                      </p:cBhvr>
                                    </p:animEffect>
                                    <p:anim calcmode="lin" valueType="num">
                                      <p:cBhvr>
                                        <p:cTn id="14" dur="800" fill="hold"/>
                                        <p:tgtEl>
                                          <p:spTgt spid="12"/>
                                        </p:tgtEl>
                                        <p:attrNameLst>
                                          <p:attrName>ppt_x</p:attrName>
                                        </p:attrNameLst>
                                      </p:cBhvr>
                                      <p:tavLst>
                                        <p:tav tm="0">
                                          <p:val>
                                            <p:strVal val="#ppt_x"/>
                                          </p:val>
                                        </p:tav>
                                        <p:tav tm="100000">
                                          <p:val>
                                            <p:strVal val="#ppt_x"/>
                                          </p:val>
                                        </p:tav>
                                      </p:tavLst>
                                    </p:anim>
                                    <p:anim calcmode="lin" valueType="num">
                                      <p:cBhvr>
                                        <p:cTn id="15" dur="8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800"/>
                                        <p:tgtEl>
                                          <p:spTgt spid="8"/>
                                        </p:tgtEl>
                                      </p:cBhvr>
                                    </p:animEffect>
                                    <p:anim calcmode="lin" valueType="num">
                                      <p:cBhvr>
                                        <p:cTn id="20" dur="800" fill="hold"/>
                                        <p:tgtEl>
                                          <p:spTgt spid="8"/>
                                        </p:tgtEl>
                                        <p:attrNameLst>
                                          <p:attrName>ppt_x</p:attrName>
                                        </p:attrNameLst>
                                      </p:cBhvr>
                                      <p:tavLst>
                                        <p:tav tm="0">
                                          <p:val>
                                            <p:strVal val="#ppt_x"/>
                                          </p:val>
                                        </p:tav>
                                        <p:tav tm="100000">
                                          <p:val>
                                            <p:strVal val="#ppt_x"/>
                                          </p:val>
                                        </p:tav>
                                      </p:tavLst>
                                    </p:anim>
                                    <p:anim calcmode="lin" valueType="num">
                                      <p:cBhvr>
                                        <p:cTn id="21" dur="8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p:tgtEl>
                                          <p:spTgt spid="10"/>
                                        </p:tgtEl>
                                      </p:cBhvr>
                                    </p:animEffect>
                                    <p:anim calcmode="lin" valueType="num">
                                      <p:cBhvr>
                                        <p:cTn id="26" dur="800" fill="hold"/>
                                        <p:tgtEl>
                                          <p:spTgt spid="10"/>
                                        </p:tgtEl>
                                        <p:attrNameLst>
                                          <p:attrName>ppt_x</p:attrName>
                                        </p:attrNameLst>
                                      </p:cBhvr>
                                      <p:tavLst>
                                        <p:tav tm="0">
                                          <p:val>
                                            <p:strVal val="#ppt_x"/>
                                          </p:val>
                                        </p:tav>
                                        <p:tav tm="100000">
                                          <p:val>
                                            <p:strVal val="#ppt_x"/>
                                          </p:val>
                                        </p:tav>
                                      </p:tavLst>
                                    </p:anim>
                                    <p:anim calcmode="lin" valueType="num">
                                      <p:cBhvr>
                                        <p:cTn id="27" dur="8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lt">
                                    <p:tmPct val="0"/>
                                  </p:iterate>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14" presetClass="entr" presetSubtype="1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par>
                          <p:cTn id="37" fill="hold">
                            <p:stCondLst>
                              <p:cond delay="500"/>
                            </p:stCondLst>
                            <p:childTnLst>
                              <p:par>
                                <p:cTn id="38" presetID="27" presetClass="emph" presetSubtype="0" fill="remove" grpId="1" nodeType="afterEffect">
                                  <p:stCondLst>
                                    <p:cond delay="0"/>
                                  </p:stCondLst>
                                  <p:iterate type="lt">
                                    <p:tmPct val="10000"/>
                                  </p:iterate>
                                  <p:childTnLst>
                                    <p:animClr clrSpc="rgb" dir="cw">
                                      <p:cBhvr override="childStyle">
                                        <p:cTn id="39" dur="250" autoRev="1" fill="remove"/>
                                        <p:tgtEl>
                                          <p:spTgt spid="6"/>
                                        </p:tgtEl>
                                        <p:attrNameLst>
                                          <p:attrName>style.color</p:attrName>
                                        </p:attrNameLst>
                                      </p:cBhvr>
                                      <p:to>
                                        <a:schemeClr val="accent1"/>
                                      </p:to>
                                    </p:animClr>
                                    <p:animClr clrSpc="rgb" dir="cw">
                                      <p:cBhvr>
                                        <p:cTn id="40" dur="250" autoRev="1" fill="remove"/>
                                        <p:tgtEl>
                                          <p:spTgt spid="6"/>
                                        </p:tgtEl>
                                        <p:attrNameLst>
                                          <p:attrName>fillcolor</p:attrName>
                                        </p:attrNameLst>
                                      </p:cBhvr>
                                      <p:to>
                                        <a:schemeClr val="accent1"/>
                                      </p:to>
                                    </p:animClr>
                                    <p:set>
                                      <p:cBhvr>
                                        <p:cTn id="41" dur="250" autoRev="1" fill="remove"/>
                                        <p:tgtEl>
                                          <p:spTgt spid="6"/>
                                        </p:tgtEl>
                                        <p:attrNameLst>
                                          <p:attrName>fill.type</p:attrName>
                                        </p:attrNameLst>
                                      </p:cBhvr>
                                      <p:to>
                                        <p:strVal val="solid"/>
                                      </p:to>
                                    </p:set>
                                    <p:set>
                                      <p:cBhvr>
                                        <p:cTn id="42" dur="250" autoRev="1" fill="remove"/>
                                        <p:tgtEl>
                                          <p:spTgt spid="6"/>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8"/>
                                        </p:tgtEl>
                                      </p:cBhvr>
                                    </p:animEffect>
                                    <p:anim calcmode="lin" valueType="num">
                                      <p:cBhvr>
                                        <p:cTn id="57" dur="1000"/>
                                        <p:tgtEl>
                                          <p:spTgt spid="8"/>
                                        </p:tgtEl>
                                        <p:attrNameLst>
                                          <p:attrName>ppt_x</p:attrName>
                                        </p:attrNameLst>
                                      </p:cBhvr>
                                      <p:tavLst>
                                        <p:tav tm="0">
                                          <p:val>
                                            <p:strVal val="ppt_x"/>
                                          </p:val>
                                        </p:tav>
                                        <p:tav tm="100000">
                                          <p:val>
                                            <p:strVal val="ppt_x"/>
                                          </p:val>
                                        </p:tav>
                                      </p:tavLst>
                                    </p:anim>
                                    <p:anim calcmode="lin" valueType="num">
                                      <p:cBhvr>
                                        <p:cTn id="58" dur="1000"/>
                                        <p:tgtEl>
                                          <p:spTgt spid="8"/>
                                        </p:tgtEl>
                                        <p:attrNameLst>
                                          <p:attrName>ppt_y</p:attrName>
                                        </p:attrNameLst>
                                      </p:cBhvr>
                                      <p:tavLst>
                                        <p:tav tm="0">
                                          <p:val>
                                            <p:strVal val="ppt_y"/>
                                          </p:val>
                                        </p:tav>
                                        <p:tav tm="100000">
                                          <p:val>
                                            <p:strVal val="ppt_y+.1"/>
                                          </p:val>
                                        </p:tav>
                                      </p:tavLst>
                                    </p:anim>
                                    <p:set>
                                      <p:cBhvr>
                                        <p:cTn id="59" dur="1" fill="hold">
                                          <p:stCondLst>
                                            <p:cond delay="999"/>
                                          </p:stCondLst>
                                        </p:cTn>
                                        <p:tgtEl>
                                          <p:spTgt spid="8"/>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0"/>
                                        </p:tgtEl>
                                      </p:cBhvr>
                                    </p:animEffect>
                                    <p:anim calcmode="lin" valueType="num">
                                      <p:cBhvr>
                                        <p:cTn id="62" dur="1000"/>
                                        <p:tgtEl>
                                          <p:spTgt spid="10"/>
                                        </p:tgtEl>
                                        <p:attrNameLst>
                                          <p:attrName>ppt_x</p:attrName>
                                        </p:attrNameLst>
                                      </p:cBhvr>
                                      <p:tavLst>
                                        <p:tav tm="0">
                                          <p:val>
                                            <p:strVal val="ppt_x"/>
                                          </p:val>
                                        </p:tav>
                                        <p:tav tm="100000">
                                          <p:val>
                                            <p:strVal val="ppt_x"/>
                                          </p:val>
                                        </p:tav>
                                      </p:tavLst>
                                    </p:anim>
                                    <p:anim calcmode="lin" valueType="num">
                                      <p:cBhvr>
                                        <p:cTn id="63" dur="1000"/>
                                        <p:tgtEl>
                                          <p:spTgt spid="10"/>
                                        </p:tgtEl>
                                        <p:attrNameLst>
                                          <p:attrName>ppt_y</p:attrName>
                                        </p:attrNameLst>
                                      </p:cBhvr>
                                      <p:tavLst>
                                        <p:tav tm="0">
                                          <p:val>
                                            <p:strVal val="ppt_y"/>
                                          </p:val>
                                        </p:tav>
                                        <p:tav tm="100000">
                                          <p:val>
                                            <p:strVal val="ppt_y+.1"/>
                                          </p:val>
                                        </p:tav>
                                      </p:tavLst>
                                    </p:anim>
                                    <p:set>
                                      <p:cBhvr>
                                        <p:cTn id="64" dur="1" fill="hold">
                                          <p:stCondLst>
                                            <p:cond delay="999"/>
                                          </p:stCondLst>
                                        </p:cTn>
                                        <p:tgtEl>
                                          <p:spTgt spid="10"/>
                                        </p:tgtEl>
                                        <p:attrNameLst>
                                          <p:attrName>style.visibility</p:attrName>
                                        </p:attrNameLst>
                                      </p:cBhvr>
                                      <p:to>
                                        <p:strVal val="hidden"/>
                                      </p:to>
                                    </p:set>
                                  </p:childTnLst>
                                </p:cTn>
                              </p:par>
                              <p:par>
                                <p:cTn id="65" presetID="2" presetClass="exit" presetSubtype="4" fill="hold" grpId="2" nodeType="withEffect">
                                  <p:stCondLst>
                                    <p:cond delay="0"/>
                                  </p:stCondLst>
                                  <p:iterate type="lt">
                                    <p:tmPct val="0"/>
                                  </p:iterate>
                                  <p:childTnLst>
                                    <p:anim calcmode="lin" valueType="num">
                                      <p:cBhvr additive="base">
                                        <p:cTn id="66" dur="500"/>
                                        <p:tgtEl>
                                          <p:spTgt spid="6"/>
                                        </p:tgtEl>
                                        <p:attrNameLst>
                                          <p:attrName>ppt_x</p:attrName>
                                        </p:attrNameLst>
                                      </p:cBhvr>
                                      <p:tavLst>
                                        <p:tav tm="0">
                                          <p:val>
                                            <p:strVal val="ppt_x"/>
                                          </p:val>
                                        </p:tav>
                                        <p:tav tm="100000">
                                          <p:val>
                                            <p:strVal val="ppt_x"/>
                                          </p:val>
                                        </p:tav>
                                      </p:tavLst>
                                    </p:anim>
                                    <p:anim calcmode="lin" valueType="num">
                                      <p:cBhvr additive="base">
                                        <p:cTn id="67" dur="500"/>
                                        <p:tgtEl>
                                          <p:spTgt spid="6"/>
                                        </p:tgtEl>
                                        <p:attrNameLst>
                                          <p:attrName>ppt_y</p:attrName>
                                        </p:attrNameLst>
                                      </p:cBhvr>
                                      <p:tavLst>
                                        <p:tav tm="0">
                                          <p:val>
                                            <p:strVal val="ppt_y"/>
                                          </p:val>
                                        </p:tav>
                                        <p:tav tm="100000">
                                          <p:val>
                                            <p:strVal val="1+ppt_h/2"/>
                                          </p:val>
                                        </p:tav>
                                      </p:tavLst>
                                    </p:anim>
                                    <p:set>
                                      <p:cBhvr>
                                        <p:cTn id="68" dur="1" fill="hold">
                                          <p:stCondLst>
                                            <p:cond delay="499"/>
                                          </p:stCondLst>
                                        </p:cTn>
                                        <p:tgtEl>
                                          <p:spTgt spid="6"/>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6" grpId="2"/>
      <p:bldP spid="8" grpId="0"/>
      <p:bldP spid="8" grpId="1"/>
      <p:bldP spid="10" grpId="0"/>
      <p:bldP spid="10"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本框 13"/>
          <p:cNvSpPr txBox="1"/>
          <p:nvPr/>
        </p:nvSpPr>
        <p:spPr>
          <a:xfrm>
            <a:off x="13273" y="-28881"/>
            <a:ext cx="795131" cy="2062103"/>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项目初衷</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6" name="矩形 5"/>
          <p:cNvSpPr/>
          <p:nvPr/>
        </p:nvSpPr>
        <p:spPr>
          <a:xfrm>
            <a:off x="4458440" y="130128"/>
            <a:ext cx="326243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一、项目初衷</a:t>
            </a:r>
            <a:endParaRPr lang="en-US" altLang="zh-CN"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7" name="文本框 6"/>
          <p:cNvSpPr txBox="1"/>
          <p:nvPr/>
        </p:nvSpPr>
        <p:spPr>
          <a:xfrm>
            <a:off x="4971395" y="589687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七、致谢</a:t>
            </a:r>
            <a:endParaRPr lang="zh-CN" altLang="en-US" dirty="0"/>
          </a:p>
        </p:txBody>
      </p:sp>
      <p:sp>
        <p:nvSpPr>
          <p:cNvPr id="8" name="文本框 7"/>
          <p:cNvSpPr txBox="1"/>
          <p:nvPr/>
        </p:nvSpPr>
        <p:spPr>
          <a:xfrm>
            <a:off x="4458437" y="1091253"/>
            <a:ext cx="3262433"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二、项目概况</a:t>
            </a:r>
            <a:endParaRPr lang="zh-CN" altLang="en-US" dirty="0"/>
          </a:p>
        </p:txBody>
      </p:sp>
      <p:sp>
        <p:nvSpPr>
          <p:cNvPr id="9" name="文本框 8"/>
          <p:cNvSpPr txBox="1"/>
          <p:nvPr/>
        </p:nvSpPr>
        <p:spPr>
          <a:xfrm>
            <a:off x="4458442" y="2052378"/>
            <a:ext cx="326243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三、他山之石</a:t>
            </a:r>
            <a:endParaRPr lang="en-US" altLang="zh-CN" dirty="0"/>
          </a:p>
        </p:txBody>
      </p:sp>
      <p:sp>
        <p:nvSpPr>
          <p:cNvPr id="10" name="文本框 9"/>
          <p:cNvSpPr txBox="1"/>
          <p:nvPr/>
        </p:nvSpPr>
        <p:spPr>
          <a:xfrm>
            <a:off x="4084136" y="3013503"/>
            <a:ext cx="4011033"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四、</a:t>
            </a:r>
            <a:r>
              <a:rPr lang="en-US" altLang="zh-CN" dirty="0">
                <a:latin typeface="Segoe Print" panose="02000600000000000000" pitchFamily="2" charset="0"/>
                <a:ea typeface="等线" panose="02010600030101010101" pitchFamily="2" charset="-122"/>
              </a:rPr>
              <a:t>Naivegator</a:t>
            </a:r>
            <a:endParaRPr lang="en-US" altLang="zh-CN" dirty="0">
              <a:latin typeface="Segoe Print" panose="02000600000000000000" pitchFamily="2" charset="0"/>
              <a:ea typeface="等线" panose="02010600030101010101" pitchFamily="2" charset="-122"/>
            </a:endParaRPr>
          </a:p>
        </p:txBody>
      </p:sp>
      <p:sp>
        <p:nvSpPr>
          <p:cNvPr id="11" name="文本框 10"/>
          <p:cNvSpPr txBox="1"/>
          <p:nvPr/>
        </p:nvSpPr>
        <p:spPr>
          <a:xfrm>
            <a:off x="4971395" y="397462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五、总结</a:t>
            </a:r>
            <a:endParaRPr lang="en-US" altLang="zh-CN" dirty="0"/>
          </a:p>
        </p:txBody>
      </p:sp>
      <p:sp>
        <p:nvSpPr>
          <p:cNvPr id="12" name="文本框 11"/>
          <p:cNvSpPr txBox="1"/>
          <p:nvPr/>
        </p:nvSpPr>
        <p:spPr>
          <a:xfrm>
            <a:off x="4839949" y="4935753"/>
            <a:ext cx="249940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六、</a:t>
            </a:r>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
        <p:nvSpPr>
          <p:cNvPr id="13" name="文本框 12"/>
          <p:cNvSpPr txBox="1"/>
          <p:nvPr/>
        </p:nvSpPr>
        <p:spPr>
          <a:xfrm>
            <a:off x="13273" y="-28881"/>
            <a:ext cx="795131" cy="2062103"/>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项目概况</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accel="49900" decel="50000" fill="hold" grpId="0"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accel="49900" decel="50000" fill="hold" grpId="2"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63" presetClass="path" presetSubtype="0" accel="49900" decel="50000" fill="hold" grpId="1" nodeType="withEffect">
                                  <p:stCondLst>
                                    <p:cond delay="0"/>
                                  </p:stCondLst>
                                  <p:childTnLst>
                                    <p:animMotion origin="layout" path="M 0 0 L 0.465782 -0.075547 E" pathEditMode="relative" ptsTypes="">
                                      <p:cBhvr>
                                        <p:cTn id="12" dur="500" fill="hold"/>
                                        <p:tgtEl>
                                          <p:spTgt spid="14"/>
                                        </p:tgtEl>
                                        <p:attrNameLst>
                                          <p:attrName>ppt_x</p:attrName>
                                          <p:attrName>ppt_y</p:attrName>
                                        </p:attrNameLst>
                                      </p:cBhvr>
                                    </p:animMotion>
                                  </p:childTnLst>
                                </p:cTn>
                              </p:par>
                              <p:par>
                                <p:cTn id="13" presetID="63" presetClass="path" presetSubtype="0" accel="49900" decel="50000" fill="hold" grpId="3" nodeType="withEffect">
                                  <p:stCondLst>
                                    <p:cond delay="0"/>
                                  </p:stCondLst>
                                  <p:childTnLst>
                                    <p:animMotion origin="layout" path="M -0.465782 0.075547 L 0 0 E" pathEditMode="relative" ptsTypes="">
                                      <p:cBhvr>
                                        <p:cTn id="14" dur="500" fill="hold"/>
                                        <p:tgtEl>
                                          <p:spTgt spid="6"/>
                                        </p:tgtEl>
                                        <p:attrNameLst>
                                          <p:attrName>ppt_x</p:attrName>
                                          <p:attrName>ppt_y</p:attrName>
                                        </p:attrNameLst>
                                      </p:cBhvr>
                                    </p:animMotion>
                                  </p:childTnLst>
                                </p:cTn>
                              </p:par>
                              <p:par>
                                <p:cTn id="15" presetID="6" presetClass="emph" presetSubtype="0" accel="49900" decel="50000" fill="hold" grpId="2" nodeType="withEffect">
                                  <p:stCondLst>
                                    <p:cond delay="0"/>
                                  </p:stCondLst>
                                  <p:childTnLst>
                                    <p:animScale>
                                      <p:cBhvr>
                                        <p:cTn id="16" dur="500" fill="hold"/>
                                        <p:tgtEl>
                                          <p:spTgt spid="14"/>
                                        </p:tgtEl>
                                      </p:cBhvr>
                                      <p:by x="150000" y="150000"/>
                                      <p:from x="100000" y="100000"/>
                                      <p:to x="410301" y="34328"/>
                                    </p:animScale>
                                  </p:childTnLst>
                                </p:cTn>
                              </p:par>
                              <p:par>
                                <p:cTn id="17" presetID="6" presetClass="emph" presetSubtype="0" accel="49900" decel="50000" fill="hold" grpId="4" nodeType="withEffect">
                                  <p:stCondLst>
                                    <p:cond delay="0"/>
                                  </p:stCondLst>
                                  <p:childTnLst>
                                    <p:animScale>
                                      <p:cBhvr>
                                        <p:cTn id="18" dur="500" fill="hold"/>
                                        <p:tgtEl>
                                          <p:spTgt spid="6"/>
                                        </p:tgtEl>
                                      </p:cBhvr>
                                      <p:by x="150000" y="150000"/>
                                      <p:from x="24372" y="291304"/>
                                      <p:to x="100000" y="100000"/>
                                    </p:animScale>
                                  </p:childTnLst>
                                </p:cTn>
                              </p:par>
                              <p:par>
                                <p:cTn id="19" presetID="2" presetClass="entr" presetSubtype="8" fill="hold" grpId="0" nodeType="withEffect">
                                  <p:stCondLst>
                                    <p:cond delay="3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6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8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grpId="1" nodeType="clickEffect">
                                  <p:stCondLst>
                                    <p:cond delay="0"/>
                                  </p:stCondLst>
                                  <p:childTnLst>
                                    <p:anim calcmode="lin" valueType="num">
                                      <p:cBhvr additive="base">
                                        <p:cTn id="46" dur="500"/>
                                        <p:tgtEl>
                                          <p:spTgt spid="6"/>
                                        </p:tgtEl>
                                        <p:attrNameLst>
                                          <p:attrName>ppt_x</p:attrName>
                                        </p:attrNameLst>
                                      </p:cBhvr>
                                      <p:tavLst>
                                        <p:tav tm="0">
                                          <p:val>
                                            <p:strVal val="ppt_x"/>
                                          </p:val>
                                        </p:tav>
                                        <p:tav tm="100000">
                                          <p:val>
                                            <p:strVal val="0-ppt_w/2"/>
                                          </p:val>
                                        </p:tav>
                                      </p:tavLst>
                                    </p:anim>
                                    <p:anim calcmode="lin" valueType="num">
                                      <p:cBhvr additive="base">
                                        <p:cTn id="47" dur="500"/>
                                        <p:tgtEl>
                                          <p:spTgt spid="6"/>
                                        </p:tgtEl>
                                        <p:attrNameLst>
                                          <p:attrName>ppt_y</p:attrName>
                                        </p:attrNameLst>
                                      </p:cBhvr>
                                      <p:tavLst>
                                        <p:tav tm="0">
                                          <p:val>
                                            <p:strVal val="ppt_y"/>
                                          </p:val>
                                        </p:tav>
                                        <p:tav tm="100000">
                                          <p:val>
                                            <p:strVal val="ppt_y"/>
                                          </p:val>
                                        </p:tav>
                                      </p:tavLst>
                                    </p:anim>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accel="49900" decel="50000" fill="hold" grpId="2" nodeType="withEffect">
                                  <p:stCondLst>
                                    <p:cond delay="20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ntr" presetSubtype="0" accel="49900" decel="50000" fill="hold" grpId="0" nodeType="withEffect">
                                  <p:stCondLst>
                                    <p:cond delay="2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63" presetClass="path" presetSubtype="0" accel="49900" decel="50000" fill="hold" grpId="3" nodeType="withEffect">
                                  <p:stCondLst>
                                    <p:cond delay="200"/>
                                  </p:stCondLst>
                                  <p:childTnLst>
                                    <p:animMotion origin="layout" path="M 0 0 L -0.465782 -0.136405 E" pathEditMode="relative" ptsTypes="">
                                      <p:cBhvr>
                                        <p:cTn id="56" dur="500" fill="hold"/>
                                        <p:tgtEl>
                                          <p:spTgt spid="8"/>
                                        </p:tgtEl>
                                        <p:attrNameLst>
                                          <p:attrName>ppt_x</p:attrName>
                                          <p:attrName>ppt_y</p:attrName>
                                        </p:attrNameLst>
                                      </p:cBhvr>
                                    </p:animMotion>
                                  </p:childTnLst>
                                </p:cTn>
                              </p:par>
                              <p:par>
                                <p:cTn id="57" presetID="63" presetClass="path" presetSubtype="0" accel="49900" decel="50000" fill="hold" grpId="1" nodeType="withEffect">
                                  <p:stCondLst>
                                    <p:cond delay="200"/>
                                  </p:stCondLst>
                                  <p:childTnLst>
                                    <p:animMotion origin="layout" path="M 0.46576 0.13635 L -3.75E-6 -4.81481E-6 " pathEditMode="relative" rAng="0" ptsTypes="AA">
                                      <p:cBhvr>
                                        <p:cTn id="58" dur="500" fill="hold"/>
                                        <p:tgtEl>
                                          <p:spTgt spid="13"/>
                                        </p:tgtEl>
                                        <p:attrNameLst>
                                          <p:attrName>ppt_x</p:attrName>
                                          <p:attrName>ppt_y</p:attrName>
                                        </p:attrNameLst>
                                      </p:cBhvr>
                                      <p:rCtr x="-23294" y="-6829"/>
                                    </p:animMotion>
                                  </p:childTnLst>
                                </p:cTn>
                              </p:par>
                              <p:par>
                                <p:cTn id="59" presetID="6" presetClass="emph" presetSubtype="0" accel="49900" decel="50000" fill="hold" grpId="4" nodeType="withEffect">
                                  <p:stCondLst>
                                    <p:cond delay="200"/>
                                  </p:stCondLst>
                                  <p:childTnLst>
                                    <p:animScale>
                                      <p:cBhvr>
                                        <p:cTn id="60" dur="500" fill="hold"/>
                                        <p:tgtEl>
                                          <p:spTgt spid="8"/>
                                        </p:tgtEl>
                                      </p:cBhvr>
                                      <p:by x="150000" y="150000"/>
                                      <p:from x="100000" y="100000"/>
                                      <p:to x="35552" y="152174"/>
                                    </p:animScale>
                                  </p:childTnLst>
                                </p:cTn>
                              </p:par>
                              <p:par>
                                <p:cTn id="61" presetID="6" presetClass="emph" presetSubtype="0" accel="49900" decel="50000" fill="hold" grpId="2" nodeType="withEffect">
                                  <p:stCondLst>
                                    <p:cond delay="200"/>
                                  </p:stCondLst>
                                  <p:childTnLst>
                                    <p:animScale>
                                      <p:cBhvr>
                                        <p:cTn id="62" dur="500" fill="hold"/>
                                        <p:tgtEl>
                                          <p:spTgt spid="13"/>
                                        </p:tgtEl>
                                      </p:cBhvr>
                                      <p:by x="150000" y="150000"/>
                                      <p:from x="281276" y="65714"/>
                                      <p:to x="100000" y="100000"/>
                                    </p:animScale>
                                  </p:childTnLst>
                                </p:cTn>
                              </p:par>
                              <p:par>
                                <p:cTn id="63" presetID="2" presetClass="exit" presetSubtype="8" fill="hold" grpId="1" nodeType="withEffect">
                                  <p:stCondLst>
                                    <p:cond delay="400"/>
                                  </p:stCondLst>
                                  <p:childTnLst>
                                    <p:anim calcmode="lin" valueType="num">
                                      <p:cBhvr additive="base">
                                        <p:cTn id="64" dur="500"/>
                                        <p:tgtEl>
                                          <p:spTgt spid="9"/>
                                        </p:tgtEl>
                                        <p:attrNameLst>
                                          <p:attrName>ppt_x</p:attrName>
                                        </p:attrNameLst>
                                      </p:cBhvr>
                                      <p:tavLst>
                                        <p:tav tm="0">
                                          <p:val>
                                            <p:strVal val="ppt_x"/>
                                          </p:val>
                                        </p:tav>
                                        <p:tav tm="100000">
                                          <p:val>
                                            <p:strVal val="0-ppt_w/2"/>
                                          </p:val>
                                        </p:tav>
                                      </p:tavLst>
                                    </p:anim>
                                    <p:anim calcmode="lin" valueType="num">
                                      <p:cBhvr additive="base">
                                        <p:cTn id="65" dur="500"/>
                                        <p:tgtEl>
                                          <p:spTgt spid="9"/>
                                        </p:tgtEl>
                                        <p:attrNameLst>
                                          <p:attrName>ppt_y</p:attrName>
                                        </p:attrNameLst>
                                      </p:cBhvr>
                                      <p:tavLst>
                                        <p:tav tm="0">
                                          <p:val>
                                            <p:strVal val="ppt_y"/>
                                          </p:val>
                                        </p:tav>
                                        <p:tav tm="100000">
                                          <p:val>
                                            <p:strVal val="ppt_y"/>
                                          </p:val>
                                        </p:tav>
                                      </p:tavLst>
                                    </p:anim>
                                    <p:set>
                                      <p:cBhvr>
                                        <p:cTn id="66" dur="1" fill="hold">
                                          <p:stCondLst>
                                            <p:cond delay="499"/>
                                          </p:stCondLst>
                                        </p:cTn>
                                        <p:tgtEl>
                                          <p:spTgt spid="9"/>
                                        </p:tgtEl>
                                        <p:attrNameLst>
                                          <p:attrName>style.visibility</p:attrName>
                                        </p:attrNameLst>
                                      </p:cBhvr>
                                      <p:to>
                                        <p:strVal val="hidden"/>
                                      </p:to>
                                    </p:set>
                                  </p:childTnLst>
                                </p:cTn>
                              </p:par>
                              <p:par>
                                <p:cTn id="67" presetID="2" presetClass="exit" presetSubtype="8" fill="hold" grpId="1" nodeType="withEffect">
                                  <p:stCondLst>
                                    <p:cond delay="600"/>
                                  </p:stCondLst>
                                  <p:childTnLst>
                                    <p:anim calcmode="lin" valueType="num">
                                      <p:cBhvr additive="base">
                                        <p:cTn id="68" dur="500"/>
                                        <p:tgtEl>
                                          <p:spTgt spid="10"/>
                                        </p:tgtEl>
                                        <p:attrNameLst>
                                          <p:attrName>ppt_x</p:attrName>
                                        </p:attrNameLst>
                                      </p:cBhvr>
                                      <p:tavLst>
                                        <p:tav tm="0">
                                          <p:val>
                                            <p:strVal val="ppt_x"/>
                                          </p:val>
                                        </p:tav>
                                        <p:tav tm="100000">
                                          <p:val>
                                            <p:strVal val="0-ppt_w/2"/>
                                          </p:val>
                                        </p:tav>
                                      </p:tavLst>
                                    </p:anim>
                                    <p:anim calcmode="lin" valueType="num">
                                      <p:cBhvr additive="base">
                                        <p:cTn id="69" dur="500"/>
                                        <p:tgtEl>
                                          <p:spTgt spid="10"/>
                                        </p:tgtEl>
                                        <p:attrNameLst>
                                          <p:attrName>ppt_y</p:attrName>
                                        </p:attrNameLst>
                                      </p:cBhvr>
                                      <p:tavLst>
                                        <p:tav tm="0">
                                          <p:val>
                                            <p:strVal val="ppt_y"/>
                                          </p:val>
                                        </p:tav>
                                        <p:tav tm="100000">
                                          <p:val>
                                            <p:strVal val="ppt_y"/>
                                          </p:val>
                                        </p:tav>
                                      </p:tavLst>
                                    </p:anim>
                                    <p:set>
                                      <p:cBhvr>
                                        <p:cTn id="70" dur="1" fill="hold">
                                          <p:stCondLst>
                                            <p:cond delay="499"/>
                                          </p:stCondLst>
                                        </p:cTn>
                                        <p:tgtEl>
                                          <p:spTgt spid="10"/>
                                        </p:tgtEl>
                                        <p:attrNameLst>
                                          <p:attrName>style.visibility</p:attrName>
                                        </p:attrNameLst>
                                      </p:cBhvr>
                                      <p:to>
                                        <p:strVal val="hidden"/>
                                      </p:to>
                                    </p:set>
                                  </p:childTnLst>
                                </p:cTn>
                              </p:par>
                              <p:par>
                                <p:cTn id="71" presetID="2" presetClass="exit" presetSubtype="8" fill="hold" grpId="1" nodeType="withEffect">
                                  <p:stCondLst>
                                    <p:cond delay="800"/>
                                  </p:stCondLst>
                                  <p:childTnLst>
                                    <p:anim calcmode="lin" valueType="num">
                                      <p:cBhvr additive="base">
                                        <p:cTn id="72" dur="500"/>
                                        <p:tgtEl>
                                          <p:spTgt spid="11"/>
                                        </p:tgtEl>
                                        <p:attrNameLst>
                                          <p:attrName>ppt_x</p:attrName>
                                        </p:attrNameLst>
                                      </p:cBhvr>
                                      <p:tavLst>
                                        <p:tav tm="0">
                                          <p:val>
                                            <p:strVal val="ppt_x"/>
                                          </p:val>
                                        </p:tav>
                                        <p:tav tm="100000">
                                          <p:val>
                                            <p:strVal val="0-ppt_w/2"/>
                                          </p:val>
                                        </p:tav>
                                      </p:tavLst>
                                    </p:anim>
                                    <p:anim calcmode="lin" valueType="num">
                                      <p:cBhvr additive="base">
                                        <p:cTn id="73" dur="500"/>
                                        <p:tgtEl>
                                          <p:spTgt spid="11"/>
                                        </p:tgtEl>
                                        <p:attrNameLst>
                                          <p:attrName>ppt_y</p:attrName>
                                        </p:attrNameLst>
                                      </p:cBhvr>
                                      <p:tavLst>
                                        <p:tav tm="0">
                                          <p:val>
                                            <p:strVal val="ppt_y"/>
                                          </p:val>
                                        </p:tav>
                                        <p:tav tm="100000">
                                          <p:val>
                                            <p:strVal val="ppt_y"/>
                                          </p:val>
                                        </p:tav>
                                      </p:tavLst>
                                    </p:anim>
                                    <p:set>
                                      <p:cBhvr>
                                        <p:cTn id="74" dur="1" fill="hold">
                                          <p:stCondLst>
                                            <p:cond delay="499"/>
                                          </p:stCondLst>
                                        </p:cTn>
                                        <p:tgtEl>
                                          <p:spTgt spid="11"/>
                                        </p:tgtEl>
                                        <p:attrNameLst>
                                          <p:attrName>style.visibility</p:attrName>
                                        </p:attrNameLst>
                                      </p:cBhvr>
                                      <p:to>
                                        <p:strVal val="hidden"/>
                                      </p:to>
                                    </p:set>
                                  </p:childTnLst>
                                </p:cTn>
                              </p:par>
                              <p:par>
                                <p:cTn id="75" presetID="2" presetClass="exit" presetSubtype="8" fill="hold" grpId="1" nodeType="withEffect">
                                  <p:stCondLst>
                                    <p:cond delay="1000"/>
                                  </p:stCondLst>
                                  <p:childTnLst>
                                    <p:anim calcmode="lin" valueType="num">
                                      <p:cBhvr additive="base">
                                        <p:cTn id="76" dur="500"/>
                                        <p:tgtEl>
                                          <p:spTgt spid="12"/>
                                        </p:tgtEl>
                                        <p:attrNameLst>
                                          <p:attrName>ppt_x</p:attrName>
                                        </p:attrNameLst>
                                      </p:cBhvr>
                                      <p:tavLst>
                                        <p:tav tm="0">
                                          <p:val>
                                            <p:strVal val="ppt_x"/>
                                          </p:val>
                                        </p:tav>
                                        <p:tav tm="100000">
                                          <p:val>
                                            <p:strVal val="0-ppt_w/2"/>
                                          </p:val>
                                        </p:tav>
                                      </p:tavLst>
                                    </p:anim>
                                    <p:anim calcmode="lin" valueType="num">
                                      <p:cBhvr additive="base">
                                        <p:cTn id="77" dur="500"/>
                                        <p:tgtEl>
                                          <p:spTgt spid="12"/>
                                        </p:tgtEl>
                                        <p:attrNameLst>
                                          <p:attrName>ppt_y</p:attrName>
                                        </p:attrNameLst>
                                      </p:cBhvr>
                                      <p:tavLst>
                                        <p:tav tm="0">
                                          <p:val>
                                            <p:strVal val="ppt_y"/>
                                          </p:val>
                                        </p:tav>
                                        <p:tav tm="100000">
                                          <p:val>
                                            <p:strVal val="ppt_y"/>
                                          </p:val>
                                        </p:tav>
                                      </p:tavLst>
                                    </p:anim>
                                    <p:set>
                                      <p:cBhvr>
                                        <p:cTn id="78" dur="1" fill="hold">
                                          <p:stCondLst>
                                            <p:cond delay="499"/>
                                          </p:stCondLst>
                                        </p:cTn>
                                        <p:tgtEl>
                                          <p:spTgt spid="12"/>
                                        </p:tgtEl>
                                        <p:attrNameLst>
                                          <p:attrName>style.visibility</p:attrName>
                                        </p:attrNameLst>
                                      </p:cBhvr>
                                      <p:to>
                                        <p:strVal val="hidden"/>
                                      </p:to>
                                    </p:set>
                                  </p:childTnLst>
                                </p:cTn>
                              </p:par>
                              <p:par>
                                <p:cTn id="79" presetID="2" presetClass="exit" presetSubtype="8" fill="hold" grpId="1" nodeType="withEffect">
                                  <p:stCondLst>
                                    <p:cond delay="1200"/>
                                  </p:stCondLst>
                                  <p:childTnLst>
                                    <p:anim calcmode="lin" valueType="num">
                                      <p:cBhvr additive="base">
                                        <p:cTn id="80" dur="500"/>
                                        <p:tgtEl>
                                          <p:spTgt spid="7"/>
                                        </p:tgtEl>
                                        <p:attrNameLst>
                                          <p:attrName>ppt_x</p:attrName>
                                        </p:attrNameLst>
                                      </p:cBhvr>
                                      <p:tavLst>
                                        <p:tav tm="0">
                                          <p:val>
                                            <p:strVal val="ppt_x"/>
                                          </p:val>
                                        </p:tav>
                                        <p:tav tm="100000">
                                          <p:val>
                                            <p:strVal val="0-ppt_w/2"/>
                                          </p:val>
                                        </p:tav>
                                      </p:tavLst>
                                    </p:anim>
                                    <p:anim calcmode="lin" valueType="num">
                                      <p:cBhvr additive="base">
                                        <p:cTn id="81" dur="500"/>
                                        <p:tgtEl>
                                          <p:spTgt spid="7"/>
                                        </p:tgtEl>
                                        <p:attrNameLst>
                                          <p:attrName>ppt_y</p:attrName>
                                        </p:attrNameLst>
                                      </p:cBhvr>
                                      <p:tavLst>
                                        <p:tav tm="0">
                                          <p:val>
                                            <p:strVal val="ppt_y"/>
                                          </p:val>
                                        </p:tav>
                                        <p:tav tm="100000">
                                          <p:val>
                                            <p:strVal val="ppt_y"/>
                                          </p:val>
                                        </p:tav>
                                      </p:tavLst>
                                    </p:anim>
                                    <p:set>
                                      <p:cBhvr>
                                        <p:cTn id="8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6" grpId="1"/>
      <p:bldP spid="6" grpId="2"/>
      <p:bldP spid="6" grpId="3"/>
      <p:bldP spid="6" grpId="4"/>
      <p:bldP spid="7" grpId="0"/>
      <p:bldP spid="7" grpId="1"/>
      <p:bldP spid="8" grpId="0"/>
      <p:bldP spid="8" grpId="2"/>
      <p:bldP spid="8" grpId="3"/>
      <p:bldP spid="8" grpId="4"/>
      <p:bldP spid="9" grpId="0"/>
      <p:bldP spid="9" grpId="1"/>
      <p:bldP spid="10" grpId="0"/>
      <p:bldP spid="10" grpId="1"/>
      <p:bldP spid="11" grpId="0"/>
      <p:bldP spid="11" grpId="1"/>
      <p:bldP spid="12" grpId="0"/>
      <p:bldP spid="12" grpId="1"/>
      <p:bldP spid="13" grpId="0"/>
      <p:bldP spid="13" grpId="1"/>
      <p:bldP spid="13"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p:cNvSpPr txBox="1"/>
          <p:nvPr/>
        </p:nvSpPr>
        <p:spPr>
          <a:xfrm>
            <a:off x="13273" y="-28881"/>
            <a:ext cx="795131"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uLnTx/>
                <a:uFillTx/>
                <a:latin typeface="华文新魏" panose="02010800040101010101" pitchFamily="2" charset="-122"/>
                <a:ea typeface="华文新魏" panose="02010800040101010101" pitchFamily="2" charset="-122"/>
                <a:cs typeface="+mn-cs"/>
              </a:rPr>
              <a:t>项目概况</a:t>
            </a:r>
            <a:endParaRPr kumimoji="0" lang="zh-CN" altLang="en-US" sz="3200" b="0" i="0" u="none" strike="noStrike" kern="1200" cap="none" spc="0" normalizeH="0" baseline="0" noProof="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uLnTx/>
              <a:uFillTx/>
              <a:latin typeface="华文新魏" panose="02010800040101010101" pitchFamily="2" charset="-122"/>
              <a:ea typeface="华文新魏" panose="02010800040101010101" pitchFamily="2" charset="-122"/>
              <a:cs typeface="+mn-cs"/>
            </a:endParaRPr>
          </a:p>
        </p:txBody>
      </p:sp>
      <p:sp>
        <p:nvSpPr>
          <p:cNvPr id="6" name="文本框 5"/>
          <p:cNvSpPr txBox="1"/>
          <p:nvPr/>
        </p:nvSpPr>
        <p:spPr>
          <a:xfrm>
            <a:off x="3446219" y="637857"/>
            <a:ext cx="4976893"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一款面向</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交大</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学生的生活小工具</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
        <p:nvSpPr>
          <p:cNvPr id="8" name="文本框 7"/>
          <p:cNvSpPr txBox="1"/>
          <p:nvPr/>
        </p:nvSpPr>
        <p:spPr>
          <a:xfrm>
            <a:off x="2574441" y="1744583"/>
            <a:ext cx="6778076"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实时获取</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食堂</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人流量，</a:t>
            </a:r>
            <a:endParaRPr kumimoji="0" lang="en-US" altLang="zh-CN"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并根据人流量、距离、用户偏好作出</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推荐</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
        <p:nvSpPr>
          <p:cNvPr id="10" name="文本框 9"/>
          <p:cNvSpPr txBox="1"/>
          <p:nvPr/>
        </p:nvSpPr>
        <p:spPr>
          <a:xfrm>
            <a:off x="2574441" y="2871815"/>
            <a:ext cx="8320003"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实时获取</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自习室</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人流量，</a:t>
            </a:r>
            <a:endParaRPr kumimoji="0" lang="en-US" altLang="zh-CN"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并根据人流量、距离、用户偏好和当前时间作出</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推荐</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
        <p:nvSpPr>
          <p:cNvPr id="12" name="文本框 11"/>
          <p:cNvSpPr txBox="1"/>
          <p:nvPr/>
        </p:nvSpPr>
        <p:spPr>
          <a:xfrm>
            <a:off x="2574440" y="3980750"/>
            <a:ext cx="806346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实时获取用户所住宿舍楼的</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浴室</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人流量，</a:t>
            </a:r>
            <a:endParaRPr kumimoji="0" lang="en-US" altLang="zh-CN"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并根据用户设置的时间和阈值来进行</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定时提醒</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
        <p:nvSpPr>
          <p:cNvPr id="14" name="文本框 13"/>
          <p:cNvSpPr txBox="1"/>
          <p:nvPr/>
        </p:nvSpPr>
        <p:spPr>
          <a:xfrm>
            <a:off x="2574440" y="5081260"/>
            <a:ext cx="8592089"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对于食堂和自习室，</a:t>
            </a:r>
            <a:endParaRPr kumimoji="0" lang="en-US" altLang="zh-CN"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用户可以在用餐</a:t>
            </a:r>
            <a:r>
              <a:rPr kumimoji="0" lang="en-US" altLang="zh-CN"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自习结束后对其进行</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打分</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和</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评价</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a:t>
            </a:r>
            <a:endParaRPr kumimoji="0" lang="en-US" altLang="zh-CN"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并加入</a:t>
            </a:r>
            <a:r>
              <a:rPr kumimoji="0" lang="zh-CN" altLang="en-US" sz="2600" b="1"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历史记录</a:t>
            </a:r>
            <a:r>
              <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rPr>
              <a:t>。</a:t>
            </a:r>
            <a:endParaRPr kumimoji="0" lang="zh-CN" altLang="en-US" sz="2600" b="0" i="0" u="none" strike="noStrike" kern="1200" cap="none" spc="0" normalizeH="0" baseline="0" noProof="0" dirty="0">
              <a:ln w="0"/>
              <a:solidFill>
                <a:prstClr val="white"/>
              </a:solidFill>
              <a:effectLst>
                <a:glow rad="25400">
                  <a:srgbClr val="0566C7">
                    <a:alpha val="80000"/>
                  </a:srgbClr>
                </a:glow>
                <a:outerShdw blurRad="38100" dist="19050" dir="2700000" algn="tl" rotWithShape="0">
                  <a:prstClr val="black">
                    <a:alpha val="40000"/>
                  </a:prstClr>
                </a:outerShdw>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600" fill="hold"/>
                                        <p:tgtEl>
                                          <p:spTgt spid="8"/>
                                        </p:tgtEl>
                                        <p:attrNameLst>
                                          <p:attrName>ppt_x</p:attrName>
                                        </p:attrNameLst>
                                      </p:cBhvr>
                                      <p:tavLst>
                                        <p:tav tm="0">
                                          <p:val>
                                            <p:strVal val="1+#ppt_w/2"/>
                                          </p:val>
                                        </p:tav>
                                        <p:tav tm="100000">
                                          <p:val>
                                            <p:strVal val="#ppt_x"/>
                                          </p:val>
                                        </p:tav>
                                      </p:tavLst>
                                    </p:anim>
                                    <p:anim calcmode="lin" valueType="num">
                                      <p:cBhvr additive="base">
                                        <p:cTn id="14" dur="6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600" fill="hold"/>
                                        <p:tgtEl>
                                          <p:spTgt spid="10"/>
                                        </p:tgtEl>
                                        <p:attrNameLst>
                                          <p:attrName>ppt_x</p:attrName>
                                        </p:attrNameLst>
                                      </p:cBhvr>
                                      <p:tavLst>
                                        <p:tav tm="0">
                                          <p:val>
                                            <p:strVal val="1+#ppt_w/2"/>
                                          </p:val>
                                        </p:tav>
                                        <p:tav tm="100000">
                                          <p:val>
                                            <p:strVal val="#ppt_x"/>
                                          </p:val>
                                        </p:tav>
                                      </p:tavLst>
                                    </p:anim>
                                    <p:anim calcmode="lin" valueType="num">
                                      <p:cBhvr additive="base">
                                        <p:cTn id="19" dur="6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600" fill="hold"/>
                                        <p:tgtEl>
                                          <p:spTgt spid="12"/>
                                        </p:tgtEl>
                                        <p:attrNameLst>
                                          <p:attrName>ppt_x</p:attrName>
                                        </p:attrNameLst>
                                      </p:cBhvr>
                                      <p:tavLst>
                                        <p:tav tm="0">
                                          <p:val>
                                            <p:strVal val="1+#ppt_w/2"/>
                                          </p:val>
                                        </p:tav>
                                        <p:tav tm="100000">
                                          <p:val>
                                            <p:strVal val="#ppt_x"/>
                                          </p:val>
                                        </p:tav>
                                      </p:tavLst>
                                    </p:anim>
                                    <p:anim calcmode="lin" valueType="num">
                                      <p:cBhvr additive="base">
                                        <p:cTn id="24" dur="6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600" fill="hold"/>
                                        <p:tgtEl>
                                          <p:spTgt spid="14"/>
                                        </p:tgtEl>
                                        <p:attrNameLst>
                                          <p:attrName>ppt_x</p:attrName>
                                        </p:attrNameLst>
                                      </p:cBhvr>
                                      <p:tavLst>
                                        <p:tav tm="0">
                                          <p:val>
                                            <p:strVal val="1+#ppt_w/2"/>
                                          </p:val>
                                        </p:tav>
                                        <p:tav tm="100000">
                                          <p:val>
                                            <p:strVal val="#ppt_x"/>
                                          </p:val>
                                        </p:tav>
                                      </p:tavLst>
                                    </p:anim>
                                    <p:anim calcmode="lin" valueType="num">
                                      <p:cBhvr additive="base">
                                        <p:cTn id="29" dur="6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1" fill="hold" grpId="1"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0-ppt_h/2"/>
                                          </p:val>
                                        </p:tav>
                                      </p:tavLst>
                                    </p:anim>
                                    <p:set>
                                      <p:cBhvr>
                                        <p:cTn id="35" dur="1" fill="hold">
                                          <p:stCondLst>
                                            <p:cond delay="499"/>
                                          </p:stCondLst>
                                        </p:cTn>
                                        <p:tgtEl>
                                          <p:spTgt spid="6"/>
                                        </p:tgtEl>
                                        <p:attrNameLst>
                                          <p:attrName>style.visibility</p:attrName>
                                        </p:attrNameLst>
                                      </p:cBhvr>
                                      <p:to>
                                        <p:strVal val="hidden"/>
                                      </p:to>
                                    </p:set>
                                  </p:childTnLst>
                                </p:cTn>
                              </p:par>
                              <p:par>
                                <p:cTn id="36" presetID="2" presetClass="exit" presetSubtype="8" fill="hold" grpId="1" nodeType="withEffect">
                                  <p:stCondLst>
                                    <p:cond delay="0"/>
                                  </p:stCondLst>
                                  <p:childTnLst>
                                    <p:anim calcmode="lin" valueType="num">
                                      <p:cBhvr additive="base">
                                        <p:cTn id="37" dur="500"/>
                                        <p:tgtEl>
                                          <p:spTgt spid="8"/>
                                        </p:tgtEl>
                                        <p:attrNameLst>
                                          <p:attrName>ppt_x</p:attrName>
                                        </p:attrNameLst>
                                      </p:cBhvr>
                                      <p:tavLst>
                                        <p:tav tm="0">
                                          <p:val>
                                            <p:strVal val="ppt_x"/>
                                          </p:val>
                                        </p:tav>
                                        <p:tav tm="100000">
                                          <p:val>
                                            <p:strVal val="0-ppt_w/2"/>
                                          </p:val>
                                        </p:tav>
                                      </p:tavLst>
                                    </p:anim>
                                    <p:anim calcmode="lin" valueType="num">
                                      <p:cBhvr additive="base">
                                        <p:cTn id="38" dur="500"/>
                                        <p:tgtEl>
                                          <p:spTgt spid="8"/>
                                        </p:tgtEl>
                                        <p:attrNameLst>
                                          <p:attrName>ppt_y</p:attrName>
                                        </p:attrNameLst>
                                      </p:cBhvr>
                                      <p:tavLst>
                                        <p:tav tm="0">
                                          <p:val>
                                            <p:strVal val="ppt_y"/>
                                          </p:val>
                                        </p:tav>
                                        <p:tav tm="100000">
                                          <p:val>
                                            <p:strVal val="ppt_y"/>
                                          </p:val>
                                        </p:tav>
                                      </p:tavLst>
                                    </p:anim>
                                    <p:set>
                                      <p:cBhvr>
                                        <p:cTn id="39" dur="1" fill="hold">
                                          <p:stCondLst>
                                            <p:cond delay="499"/>
                                          </p:stCondLst>
                                        </p:cTn>
                                        <p:tgtEl>
                                          <p:spTgt spid="8"/>
                                        </p:tgtEl>
                                        <p:attrNameLst>
                                          <p:attrName>style.visibility</p:attrName>
                                        </p:attrNameLst>
                                      </p:cBhvr>
                                      <p:to>
                                        <p:strVal val="hidden"/>
                                      </p:to>
                                    </p:set>
                                  </p:childTnLst>
                                </p:cTn>
                              </p:par>
                              <p:par>
                                <p:cTn id="40" presetID="2" presetClass="exit" presetSubtype="8" fill="hold" grpId="1" nodeType="withEffect">
                                  <p:stCondLst>
                                    <p:cond delay="200"/>
                                  </p:stCondLst>
                                  <p:childTnLst>
                                    <p:anim calcmode="lin" valueType="num">
                                      <p:cBhvr additive="base">
                                        <p:cTn id="41" dur="500"/>
                                        <p:tgtEl>
                                          <p:spTgt spid="10"/>
                                        </p:tgtEl>
                                        <p:attrNameLst>
                                          <p:attrName>ppt_x</p:attrName>
                                        </p:attrNameLst>
                                      </p:cBhvr>
                                      <p:tavLst>
                                        <p:tav tm="0">
                                          <p:val>
                                            <p:strVal val="ppt_x"/>
                                          </p:val>
                                        </p:tav>
                                        <p:tav tm="100000">
                                          <p:val>
                                            <p:strVal val="0-ppt_w/2"/>
                                          </p:val>
                                        </p:tav>
                                      </p:tavLst>
                                    </p:anim>
                                    <p:anim calcmode="lin" valueType="num">
                                      <p:cBhvr additive="base">
                                        <p:cTn id="42" dur="500"/>
                                        <p:tgtEl>
                                          <p:spTgt spid="10"/>
                                        </p:tgtEl>
                                        <p:attrNameLst>
                                          <p:attrName>ppt_y</p:attrName>
                                        </p:attrNameLst>
                                      </p:cBhvr>
                                      <p:tavLst>
                                        <p:tav tm="0">
                                          <p:val>
                                            <p:strVal val="ppt_y"/>
                                          </p:val>
                                        </p:tav>
                                        <p:tav tm="100000">
                                          <p:val>
                                            <p:strVal val="ppt_y"/>
                                          </p:val>
                                        </p:tav>
                                      </p:tavLst>
                                    </p:anim>
                                    <p:set>
                                      <p:cBhvr>
                                        <p:cTn id="43" dur="1" fill="hold">
                                          <p:stCondLst>
                                            <p:cond delay="499"/>
                                          </p:stCondLst>
                                        </p:cTn>
                                        <p:tgtEl>
                                          <p:spTgt spid="10"/>
                                        </p:tgtEl>
                                        <p:attrNameLst>
                                          <p:attrName>style.visibility</p:attrName>
                                        </p:attrNameLst>
                                      </p:cBhvr>
                                      <p:to>
                                        <p:strVal val="hidden"/>
                                      </p:to>
                                    </p:set>
                                  </p:childTnLst>
                                </p:cTn>
                              </p:par>
                              <p:par>
                                <p:cTn id="44" presetID="2" presetClass="exit" presetSubtype="8" fill="hold" grpId="1" nodeType="withEffect">
                                  <p:stCondLst>
                                    <p:cond delay="400"/>
                                  </p:stCondLst>
                                  <p:childTnLst>
                                    <p:anim calcmode="lin" valueType="num">
                                      <p:cBhvr additive="base">
                                        <p:cTn id="45" dur="500"/>
                                        <p:tgtEl>
                                          <p:spTgt spid="12"/>
                                        </p:tgtEl>
                                        <p:attrNameLst>
                                          <p:attrName>ppt_x</p:attrName>
                                        </p:attrNameLst>
                                      </p:cBhvr>
                                      <p:tavLst>
                                        <p:tav tm="0">
                                          <p:val>
                                            <p:strVal val="ppt_x"/>
                                          </p:val>
                                        </p:tav>
                                        <p:tav tm="100000">
                                          <p:val>
                                            <p:strVal val="0-ppt_w/2"/>
                                          </p:val>
                                        </p:tav>
                                      </p:tavLst>
                                    </p:anim>
                                    <p:anim calcmode="lin" valueType="num">
                                      <p:cBhvr additive="base">
                                        <p:cTn id="46" dur="500"/>
                                        <p:tgtEl>
                                          <p:spTgt spid="12"/>
                                        </p:tgtEl>
                                        <p:attrNameLst>
                                          <p:attrName>ppt_y</p:attrName>
                                        </p:attrNameLst>
                                      </p:cBhvr>
                                      <p:tavLst>
                                        <p:tav tm="0">
                                          <p:val>
                                            <p:strVal val="ppt_y"/>
                                          </p:val>
                                        </p:tav>
                                        <p:tav tm="100000">
                                          <p:val>
                                            <p:strVal val="ppt_y"/>
                                          </p:val>
                                        </p:tav>
                                      </p:tavLst>
                                    </p:anim>
                                    <p:set>
                                      <p:cBhvr>
                                        <p:cTn id="47" dur="1" fill="hold">
                                          <p:stCondLst>
                                            <p:cond delay="499"/>
                                          </p:stCondLst>
                                        </p:cTn>
                                        <p:tgtEl>
                                          <p:spTgt spid="12"/>
                                        </p:tgtEl>
                                        <p:attrNameLst>
                                          <p:attrName>style.visibility</p:attrName>
                                        </p:attrNameLst>
                                      </p:cBhvr>
                                      <p:to>
                                        <p:strVal val="hidden"/>
                                      </p:to>
                                    </p:set>
                                  </p:childTnLst>
                                </p:cTn>
                              </p:par>
                              <p:par>
                                <p:cTn id="48" presetID="2" presetClass="exit" presetSubtype="8" fill="hold" grpId="1" nodeType="withEffect">
                                  <p:stCondLst>
                                    <p:cond delay="600"/>
                                  </p:stCondLst>
                                  <p:childTnLst>
                                    <p:anim calcmode="lin" valueType="num">
                                      <p:cBhvr additive="base">
                                        <p:cTn id="49" dur="500"/>
                                        <p:tgtEl>
                                          <p:spTgt spid="14"/>
                                        </p:tgtEl>
                                        <p:attrNameLst>
                                          <p:attrName>ppt_x</p:attrName>
                                        </p:attrNameLst>
                                      </p:cBhvr>
                                      <p:tavLst>
                                        <p:tav tm="0">
                                          <p:val>
                                            <p:strVal val="ppt_x"/>
                                          </p:val>
                                        </p:tav>
                                        <p:tav tm="100000">
                                          <p:val>
                                            <p:strVal val="0-ppt_w/2"/>
                                          </p:val>
                                        </p:tav>
                                      </p:tavLst>
                                    </p:anim>
                                    <p:anim calcmode="lin" valueType="num">
                                      <p:cBhvr additive="base">
                                        <p:cTn id="50" dur="500"/>
                                        <p:tgtEl>
                                          <p:spTgt spid="14"/>
                                        </p:tgtEl>
                                        <p:attrNameLst>
                                          <p:attrName>ppt_y</p:attrName>
                                        </p:attrNameLst>
                                      </p:cBhvr>
                                      <p:tavLst>
                                        <p:tav tm="0">
                                          <p:val>
                                            <p:strVal val="ppt_y"/>
                                          </p:val>
                                        </p:tav>
                                        <p:tav tm="100000">
                                          <p:val>
                                            <p:strVal val="ppt_y"/>
                                          </p:val>
                                        </p:tav>
                                      </p:tavLst>
                                    </p:anim>
                                    <p:set>
                                      <p:cBhvr>
                                        <p:cTn id="5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0" grpId="0"/>
      <p:bldP spid="10" grpId="1"/>
      <p:bldP spid="12" grpId="0"/>
      <p:bldP spid="12"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4458438" y="130128"/>
            <a:ext cx="326243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一、项目概况</a:t>
            </a:r>
            <a:endParaRPr lang="en-US" altLang="zh-CN"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7" name="文本框 6"/>
          <p:cNvSpPr txBox="1"/>
          <p:nvPr/>
        </p:nvSpPr>
        <p:spPr>
          <a:xfrm>
            <a:off x="4971395" y="589687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七、致谢</a:t>
            </a:r>
            <a:endParaRPr lang="zh-CN" altLang="en-US" dirty="0"/>
          </a:p>
        </p:txBody>
      </p:sp>
      <p:sp>
        <p:nvSpPr>
          <p:cNvPr id="8" name="文本框 7"/>
          <p:cNvSpPr txBox="1"/>
          <p:nvPr/>
        </p:nvSpPr>
        <p:spPr>
          <a:xfrm>
            <a:off x="4971398" y="1091253"/>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二、动机</a:t>
            </a:r>
            <a:endParaRPr lang="zh-CN" altLang="en-US" dirty="0"/>
          </a:p>
        </p:txBody>
      </p:sp>
      <p:sp>
        <p:nvSpPr>
          <p:cNvPr id="9" name="文本框 8"/>
          <p:cNvSpPr txBox="1"/>
          <p:nvPr/>
        </p:nvSpPr>
        <p:spPr>
          <a:xfrm>
            <a:off x="4458442" y="2052378"/>
            <a:ext cx="326243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三、他山之石</a:t>
            </a:r>
            <a:endParaRPr lang="en-US" altLang="zh-CN" dirty="0"/>
          </a:p>
        </p:txBody>
      </p:sp>
      <p:sp>
        <p:nvSpPr>
          <p:cNvPr id="10" name="文本框 9"/>
          <p:cNvSpPr txBox="1"/>
          <p:nvPr/>
        </p:nvSpPr>
        <p:spPr>
          <a:xfrm>
            <a:off x="4084136" y="3013503"/>
            <a:ext cx="4011033"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四、</a:t>
            </a:r>
            <a:r>
              <a:rPr lang="en-US" altLang="zh-CN" dirty="0">
                <a:latin typeface="Segoe Print" panose="02000600000000000000" pitchFamily="2" charset="0"/>
                <a:ea typeface="等线" panose="02010600030101010101" pitchFamily="2" charset="-122"/>
              </a:rPr>
              <a:t>Naivegator</a:t>
            </a:r>
            <a:endParaRPr lang="en-US" altLang="zh-CN" dirty="0">
              <a:latin typeface="Segoe Print" panose="02000600000000000000" pitchFamily="2" charset="0"/>
              <a:ea typeface="等线" panose="02010600030101010101" pitchFamily="2" charset="-122"/>
            </a:endParaRPr>
          </a:p>
        </p:txBody>
      </p:sp>
      <p:sp>
        <p:nvSpPr>
          <p:cNvPr id="11" name="文本框 10"/>
          <p:cNvSpPr txBox="1"/>
          <p:nvPr/>
        </p:nvSpPr>
        <p:spPr>
          <a:xfrm>
            <a:off x="4971395" y="397462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五、总结</a:t>
            </a:r>
            <a:endParaRPr lang="en-US" altLang="zh-CN" dirty="0"/>
          </a:p>
        </p:txBody>
      </p:sp>
      <p:sp>
        <p:nvSpPr>
          <p:cNvPr id="12" name="文本框 11"/>
          <p:cNvSpPr txBox="1"/>
          <p:nvPr/>
        </p:nvSpPr>
        <p:spPr>
          <a:xfrm>
            <a:off x="4839949" y="4935753"/>
            <a:ext cx="249940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六、</a:t>
            </a:r>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
        <p:nvSpPr>
          <p:cNvPr id="13" name="文本框 12"/>
          <p:cNvSpPr txBox="1"/>
          <p:nvPr/>
        </p:nvSpPr>
        <p:spPr>
          <a:xfrm>
            <a:off x="13273" y="-28881"/>
            <a:ext cx="795131" cy="1077218"/>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动机</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15" name="文本框 14"/>
          <p:cNvSpPr txBox="1"/>
          <p:nvPr/>
        </p:nvSpPr>
        <p:spPr>
          <a:xfrm>
            <a:off x="13273" y="-28881"/>
            <a:ext cx="795131" cy="2062103"/>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他山之石</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0" presetClass="exit" presetSubtype="0" accel="49900" decel="50000" fill="hold" grpId="0" nodeType="withEffect">
                                  <p:stCondLst>
                                    <p:cond delay="20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10" presetClass="entr" presetSubtype="0" accel="49900" decel="50000" fill="hold" grpId="0" nodeType="withEffect">
                                  <p:stCondLst>
                                    <p:cond delay="2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63" presetClass="path" presetSubtype="0" accel="49900" decel="50000" fill="hold" grpId="1" nodeType="withEffect">
                                  <p:stCondLst>
                                    <p:cond delay="200"/>
                                  </p:stCondLst>
                                  <p:childTnLst>
                                    <p:animMotion origin="layout" path="M -3.75E-6 4.44444E-6 L 0.46576 0.13634 " pathEditMode="relative" rAng="0" ptsTypes="AA">
                                      <p:cBhvr>
                                        <p:cTn id="16" dur="500" fill="hold"/>
                                        <p:tgtEl>
                                          <p:spTgt spid="13"/>
                                        </p:tgtEl>
                                        <p:attrNameLst>
                                          <p:attrName>ppt_x</p:attrName>
                                          <p:attrName>ppt_y</p:attrName>
                                        </p:attrNameLst>
                                      </p:cBhvr>
                                      <p:rCtr x="23281" y="6806"/>
                                    </p:animMotion>
                                  </p:childTnLst>
                                </p:cTn>
                              </p:par>
                              <p:par>
                                <p:cTn id="17" presetID="63" presetClass="path" presetSubtype="0" accel="49900" decel="50000" fill="hold" grpId="1" nodeType="withEffect">
                                  <p:stCondLst>
                                    <p:cond delay="200"/>
                                  </p:stCondLst>
                                  <p:childTnLst>
                                    <p:animMotion origin="layout" path="M -0.465782 -0.136405 L 0 0 E" pathEditMode="relative" ptsTypes="">
                                      <p:cBhvr>
                                        <p:cTn id="18" dur="500" fill="hold"/>
                                        <p:tgtEl>
                                          <p:spTgt spid="8"/>
                                        </p:tgtEl>
                                        <p:attrNameLst>
                                          <p:attrName>ppt_x</p:attrName>
                                          <p:attrName>ppt_y</p:attrName>
                                        </p:attrNameLst>
                                      </p:cBhvr>
                                    </p:animMotion>
                                  </p:childTnLst>
                                </p:cTn>
                              </p:par>
                              <p:par>
                                <p:cTn id="19" presetID="6" presetClass="emph" presetSubtype="0" accel="49900" decel="50000" fill="hold" grpId="2" nodeType="withEffect">
                                  <p:stCondLst>
                                    <p:cond delay="200"/>
                                  </p:stCondLst>
                                  <p:childTnLst>
                                    <p:animScale>
                                      <p:cBhvr>
                                        <p:cTn id="20" dur="500" fill="hold"/>
                                        <p:tgtEl>
                                          <p:spTgt spid="13"/>
                                        </p:tgtEl>
                                      </p:cBhvr>
                                      <p:by x="150000" y="150000"/>
                                      <p:from x="100000" y="100000"/>
                                      <p:to x="281276" y="65714"/>
                                    </p:animScale>
                                  </p:childTnLst>
                                </p:cTn>
                              </p:par>
                              <p:par>
                                <p:cTn id="21" presetID="6" presetClass="emph" presetSubtype="0" accel="49900" decel="50000" fill="hold" grpId="2" nodeType="withEffect">
                                  <p:stCondLst>
                                    <p:cond delay="200"/>
                                  </p:stCondLst>
                                  <p:childTnLst>
                                    <p:animScale>
                                      <p:cBhvr>
                                        <p:cTn id="22" dur="500" fill="hold"/>
                                        <p:tgtEl>
                                          <p:spTgt spid="8"/>
                                        </p:tgtEl>
                                      </p:cBhvr>
                                      <p:by x="150000" y="150000"/>
                                      <p:from x="35552" y="152174"/>
                                      <p:to x="100000" y="100000"/>
                                    </p:animScale>
                                  </p:childTnLst>
                                </p:cTn>
                              </p:par>
                              <p:par>
                                <p:cTn id="23" presetID="2" presetClass="entr" presetSubtype="8" fill="hold" grpId="3"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400" fill="hold"/>
                                        <p:tgtEl>
                                          <p:spTgt spid="9"/>
                                        </p:tgtEl>
                                        <p:attrNameLst>
                                          <p:attrName>ppt_x</p:attrName>
                                        </p:attrNameLst>
                                      </p:cBhvr>
                                      <p:tavLst>
                                        <p:tav tm="0">
                                          <p:val>
                                            <p:strVal val="0-#ppt_w/2"/>
                                          </p:val>
                                        </p:tav>
                                        <p:tav tm="100000">
                                          <p:val>
                                            <p:strVal val="#ppt_x"/>
                                          </p:val>
                                        </p:tav>
                                      </p:tavLst>
                                    </p:anim>
                                    <p:anim calcmode="lin" valueType="num">
                                      <p:cBhvr additive="base">
                                        <p:cTn id="26" dur="4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400" fill="hold"/>
                                        <p:tgtEl>
                                          <p:spTgt spid="10"/>
                                        </p:tgtEl>
                                        <p:attrNameLst>
                                          <p:attrName>ppt_x</p:attrName>
                                        </p:attrNameLst>
                                      </p:cBhvr>
                                      <p:tavLst>
                                        <p:tav tm="0">
                                          <p:val>
                                            <p:strVal val="0-#ppt_w/2"/>
                                          </p:val>
                                        </p:tav>
                                        <p:tav tm="100000">
                                          <p:val>
                                            <p:strVal val="#ppt_x"/>
                                          </p:val>
                                        </p:tav>
                                      </p:tavLst>
                                    </p:anim>
                                    <p:anim calcmode="lin" valueType="num">
                                      <p:cBhvr additive="base">
                                        <p:cTn id="30" dur="4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400" fill="hold"/>
                                        <p:tgtEl>
                                          <p:spTgt spid="11"/>
                                        </p:tgtEl>
                                        <p:attrNameLst>
                                          <p:attrName>ppt_x</p:attrName>
                                        </p:attrNameLst>
                                      </p:cBhvr>
                                      <p:tavLst>
                                        <p:tav tm="0">
                                          <p:val>
                                            <p:strVal val="0-#ppt_w/2"/>
                                          </p:val>
                                        </p:tav>
                                        <p:tav tm="100000">
                                          <p:val>
                                            <p:strVal val="#ppt_x"/>
                                          </p:val>
                                        </p:tav>
                                      </p:tavLst>
                                    </p:anim>
                                    <p:anim calcmode="lin" valueType="num">
                                      <p:cBhvr additive="base">
                                        <p:cTn id="34" dur="4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400" fill="hold"/>
                                        <p:tgtEl>
                                          <p:spTgt spid="12"/>
                                        </p:tgtEl>
                                        <p:attrNameLst>
                                          <p:attrName>ppt_x</p:attrName>
                                        </p:attrNameLst>
                                      </p:cBhvr>
                                      <p:tavLst>
                                        <p:tav tm="0">
                                          <p:val>
                                            <p:strVal val="0-#ppt_w/2"/>
                                          </p:val>
                                        </p:tav>
                                        <p:tav tm="100000">
                                          <p:val>
                                            <p:strVal val="#ppt_x"/>
                                          </p:val>
                                        </p:tav>
                                      </p:tavLst>
                                    </p:anim>
                                    <p:anim calcmode="lin" valueType="num">
                                      <p:cBhvr additive="base">
                                        <p:cTn id="38" dur="4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6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400" fill="hold"/>
                                        <p:tgtEl>
                                          <p:spTgt spid="7"/>
                                        </p:tgtEl>
                                        <p:attrNameLst>
                                          <p:attrName>ppt_x</p:attrName>
                                        </p:attrNameLst>
                                      </p:cBhvr>
                                      <p:tavLst>
                                        <p:tav tm="0">
                                          <p:val>
                                            <p:strVal val="0-#ppt_w/2"/>
                                          </p:val>
                                        </p:tav>
                                        <p:tav tm="100000">
                                          <p:val>
                                            <p:strVal val="#ppt_x"/>
                                          </p:val>
                                        </p:tav>
                                      </p:tavLst>
                                    </p:anim>
                                    <p:anim calcmode="lin" valueType="num">
                                      <p:cBhvr additive="base">
                                        <p:cTn id="42" dur="4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grpId="0" nodeType="clickEffect">
                                  <p:stCondLst>
                                    <p:cond delay="0"/>
                                  </p:stCondLst>
                                  <p:childTnLst>
                                    <p:anim calcmode="lin" valueType="num">
                                      <p:cBhvr additive="base">
                                        <p:cTn id="46" dur="400"/>
                                        <p:tgtEl>
                                          <p:spTgt spid="6"/>
                                        </p:tgtEl>
                                        <p:attrNameLst>
                                          <p:attrName>ppt_x</p:attrName>
                                        </p:attrNameLst>
                                      </p:cBhvr>
                                      <p:tavLst>
                                        <p:tav tm="0">
                                          <p:val>
                                            <p:strVal val="ppt_x"/>
                                          </p:val>
                                        </p:tav>
                                        <p:tav tm="100000">
                                          <p:val>
                                            <p:strVal val="0-ppt_w/2"/>
                                          </p:val>
                                        </p:tav>
                                      </p:tavLst>
                                    </p:anim>
                                    <p:anim calcmode="lin" valueType="num">
                                      <p:cBhvr additive="base">
                                        <p:cTn id="47" dur="400"/>
                                        <p:tgtEl>
                                          <p:spTgt spid="6"/>
                                        </p:tgtEl>
                                        <p:attrNameLst>
                                          <p:attrName>ppt_y</p:attrName>
                                        </p:attrNameLst>
                                      </p:cBhvr>
                                      <p:tavLst>
                                        <p:tav tm="0">
                                          <p:val>
                                            <p:strVal val="ppt_y"/>
                                          </p:val>
                                        </p:tav>
                                        <p:tav tm="100000">
                                          <p:val>
                                            <p:strVal val="ppt_y"/>
                                          </p:val>
                                        </p:tav>
                                      </p:tavLst>
                                    </p:anim>
                                    <p:set>
                                      <p:cBhvr>
                                        <p:cTn id="48" dur="1" fill="hold">
                                          <p:stCondLst>
                                            <p:cond delay="399"/>
                                          </p:stCondLst>
                                        </p:cTn>
                                        <p:tgtEl>
                                          <p:spTgt spid="6"/>
                                        </p:tgtEl>
                                        <p:attrNameLst>
                                          <p:attrName>style.visibility</p:attrName>
                                        </p:attrNameLst>
                                      </p:cBhvr>
                                      <p:to>
                                        <p:strVal val="hidden"/>
                                      </p:to>
                                    </p:set>
                                  </p:childTnLst>
                                </p:cTn>
                              </p:par>
                              <p:par>
                                <p:cTn id="49" presetID="2" presetClass="exit" presetSubtype="8" fill="hold" grpId="3" nodeType="withEffect">
                                  <p:stCondLst>
                                    <p:cond delay="100"/>
                                  </p:stCondLst>
                                  <p:childTnLst>
                                    <p:anim calcmode="lin" valueType="num">
                                      <p:cBhvr additive="base">
                                        <p:cTn id="50" dur="400"/>
                                        <p:tgtEl>
                                          <p:spTgt spid="8"/>
                                        </p:tgtEl>
                                        <p:attrNameLst>
                                          <p:attrName>ppt_x</p:attrName>
                                        </p:attrNameLst>
                                      </p:cBhvr>
                                      <p:tavLst>
                                        <p:tav tm="0">
                                          <p:val>
                                            <p:strVal val="ppt_x"/>
                                          </p:val>
                                        </p:tav>
                                        <p:tav tm="100000">
                                          <p:val>
                                            <p:strVal val="0-ppt_w/2"/>
                                          </p:val>
                                        </p:tav>
                                      </p:tavLst>
                                    </p:anim>
                                    <p:anim calcmode="lin" valueType="num">
                                      <p:cBhvr additive="base">
                                        <p:cTn id="51" dur="400"/>
                                        <p:tgtEl>
                                          <p:spTgt spid="8"/>
                                        </p:tgtEl>
                                        <p:attrNameLst>
                                          <p:attrName>ppt_y</p:attrName>
                                        </p:attrNameLst>
                                      </p:cBhvr>
                                      <p:tavLst>
                                        <p:tav tm="0">
                                          <p:val>
                                            <p:strVal val="ppt_y"/>
                                          </p:val>
                                        </p:tav>
                                        <p:tav tm="100000">
                                          <p:val>
                                            <p:strVal val="ppt_y"/>
                                          </p:val>
                                        </p:tav>
                                      </p:tavLst>
                                    </p:anim>
                                    <p:set>
                                      <p:cBhvr>
                                        <p:cTn id="52" dur="1" fill="hold">
                                          <p:stCondLst>
                                            <p:cond delay="399"/>
                                          </p:stCondLst>
                                        </p:cTn>
                                        <p:tgtEl>
                                          <p:spTgt spid="8"/>
                                        </p:tgtEl>
                                        <p:attrNameLst>
                                          <p:attrName>style.visibility</p:attrName>
                                        </p:attrNameLst>
                                      </p:cBhvr>
                                      <p:to>
                                        <p:strVal val="hidden"/>
                                      </p:to>
                                    </p:set>
                                  </p:childTnLst>
                                </p:cTn>
                              </p:par>
                              <p:par>
                                <p:cTn id="53" presetID="10" presetClass="exit" presetSubtype="0" accel="49900" decel="50000" fill="hold" grpId="0" nodeType="withEffect">
                                  <p:stCondLst>
                                    <p:cond delay="40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ntr" presetSubtype="0" accel="49900" decel="50000" fill="hold" grpId="0" nodeType="withEffect">
                                  <p:stCondLst>
                                    <p:cond delay="40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63" presetClass="path" presetSubtype="0" accel="49900" decel="50000" fill="hold" grpId="1" nodeType="withEffect">
                                  <p:stCondLst>
                                    <p:cond delay="400"/>
                                  </p:stCondLst>
                                  <p:childTnLst>
                                    <p:animMotion origin="layout" path="M 0 0 L -0.465782 -0.204746 E" pathEditMode="relative" ptsTypes="">
                                      <p:cBhvr>
                                        <p:cTn id="60" dur="500" fill="hold"/>
                                        <p:tgtEl>
                                          <p:spTgt spid="9"/>
                                        </p:tgtEl>
                                        <p:attrNameLst>
                                          <p:attrName>ppt_x</p:attrName>
                                          <p:attrName>ppt_y</p:attrName>
                                        </p:attrNameLst>
                                      </p:cBhvr>
                                    </p:animMotion>
                                  </p:childTnLst>
                                </p:cTn>
                              </p:par>
                              <p:par>
                                <p:cTn id="61" presetID="63" presetClass="path" presetSubtype="0" accel="49900" decel="50000" fill="hold" grpId="1" nodeType="withEffect">
                                  <p:stCondLst>
                                    <p:cond delay="400"/>
                                  </p:stCondLst>
                                  <p:childTnLst>
                                    <p:animMotion origin="layout" path="M 0.465782 0.204746 L 0 0 E" pathEditMode="relative" ptsTypes="">
                                      <p:cBhvr>
                                        <p:cTn id="62" dur="500" fill="hold"/>
                                        <p:tgtEl>
                                          <p:spTgt spid="15"/>
                                        </p:tgtEl>
                                        <p:attrNameLst>
                                          <p:attrName>ppt_x</p:attrName>
                                          <p:attrName>ppt_y</p:attrName>
                                        </p:attrNameLst>
                                      </p:cBhvr>
                                    </p:animMotion>
                                  </p:childTnLst>
                                </p:cTn>
                              </p:par>
                              <p:par>
                                <p:cTn id="63" presetID="6" presetClass="emph" presetSubtype="0" accel="49900" decel="50000" fill="hold" grpId="2" nodeType="withEffect">
                                  <p:stCondLst>
                                    <p:cond delay="400"/>
                                  </p:stCondLst>
                                  <p:childTnLst>
                                    <p:animScale>
                                      <p:cBhvr>
                                        <p:cTn id="64" dur="500" fill="hold"/>
                                        <p:tgtEl>
                                          <p:spTgt spid="9"/>
                                        </p:tgtEl>
                                      </p:cBhvr>
                                      <p:by x="150000" y="150000"/>
                                      <p:from x="100000" y="100000"/>
                                      <p:to x="24372" y="291304"/>
                                    </p:animScale>
                                  </p:childTnLst>
                                </p:cTn>
                              </p:par>
                              <p:par>
                                <p:cTn id="65" presetID="6" presetClass="emph" presetSubtype="0" accel="49900" decel="50000" fill="hold" grpId="2" nodeType="withEffect">
                                  <p:stCondLst>
                                    <p:cond delay="400"/>
                                  </p:stCondLst>
                                  <p:childTnLst>
                                    <p:animScale>
                                      <p:cBhvr>
                                        <p:cTn id="66" dur="500" fill="hold"/>
                                        <p:tgtEl>
                                          <p:spTgt spid="15"/>
                                        </p:tgtEl>
                                      </p:cBhvr>
                                      <p:by x="150000" y="150000"/>
                                      <p:from x="410301" y="34328"/>
                                      <p:to x="100000" y="100000"/>
                                    </p:animScale>
                                  </p:childTnLst>
                                </p:cTn>
                              </p:par>
                              <p:par>
                                <p:cTn id="67" presetID="2" presetClass="exit" presetSubtype="8" fill="hold" grpId="1" nodeType="withEffect">
                                  <p:stCondLst>
                                    <p:cond delay="600"/>
                                  </p:stCondLst>
                                  <p:childTnLst>
                                    <p:anim calcmode="lin" valueType="num">
                                      <p:cBhvr additive="base">
                                        <p:cTn id="68" dur="400"/>
                                        <p:tgtEl>
                                          <p:spTgt spid="10"/>
                                        </p:tgtEl>
                                        <p:attrNameLst>
                                          <p:attrName>ppt_x</p:attrName>
                                        </p:attrNameLst>
                                      </p:cBhvr>
                                      <p:tavLst>
                                        <p:tav tm="0">
                                          <p:val>
                                            <p:strVal val="ppt_x"/>
                                          </p:val>
                                        </p:tav>
                                        <p:tav tm="100000">
                                          <p:val>
                                            <p:strVal val="0-ppt_w/2"/>
                                          </p:val>
                                        </p:tav>
                                      </p:tavLst>
                                    </p:anim>
                                    <p:anim calcmode="lin" valueType="num">
                                      <p:cBhvr additive="base">
                                        <p:cTn id="69" dur="400"/>
                                        <p:tgtEl>
                                          <p:spTgt spid="10"/>
                                        </p:tgtEl>
                                        <p:attrNameLst>
                                          <p:attrName>ppt_y</p:attrName>
                                        </p:attrNameLst>
                                      </p:cBhvr>
                                      <p:tavLst>
                                        <p:tav tm="0">
                                          <p:val>
                                            <p:strVal val="ppt_y"/>
                                          </p:val>
                                        </p:tav>
                                        <p:tav tm="100000">
                                          <p:val>
                                            <p:strVal val="ppt_y"/>
                                          </p:val>
                                        </p:tav>
                                      </p:tavLst>
                                    </p:anim>
                                    <p:set>
                                      <p:cBhvr>
                                        <p:cTn id="70" dur="1" fill="hold">
                                          <p:stCondLst>
                                            <p:cond delay="399"/>
                                          </p:stCondLst>
                                        </p:cTn>
                                        <p:tgtEl>
                                          <p:spTgt spid="10"/>
                                        </p:tgtEl>
                                        <p:attrNameLst>
                                          <p:attrName>style.visibility</p:attrName>
                                        </p:attrNameLst>
                                      </p:cBhvr>
                                      <p:to>
                                        <p:strVal val="hidden"/>
                                      </p:to>
                                    </p:set>
                                  </p:childTnLst>
                                </p:cTn>
                              </p:par>
                              <p:par>
                                <p:cTn id="71" presetID="2" presetClass="exit" presetSubtype="8" fill="hold" grpId="1" nodeType="withEffect">
                                  <p:stCondLst>
                                    <p:cond delay="700"/>
                                  </p:stCondLst>
                                  <p:childTnLst>
                                    <p:anim calcmode="lin" valueType="num">
                                      <p:cBhvr additive="base">
                                        <p:cTn id="72" dur="400"/>
                                        <p:tgtEl>
                                          <p:spTgt spid="11"/>
                                        </p:tgtEl>
                                        <p:attrNameLst>
                                          <p:attrName>ppt_x</p:attrName>
                                        </p:attrNameLst>
                                      </p:cBhvr>
                                      <p:tavLst>
                                        <p:tav tm="0">
                                          <p:val>
                                            <p:strVal val="ppt_x"/>
                                          </p:val>
                                        </p:tav>
                                        <p:tav tm="100000">
                                          <p:val>
                                            <p:strVal val="0-ppt_w/2"/>
                                          </p:val>
                                        </p:tav>
                                      </p:tavLst>
                                    </p:anim>
                                    <p:anim calcmode="lin" valueType="num">
                                      <p:cBhvr additive="base">
                                        <p:cTn id="73" dur="400"/>
                                        <p:tgtEl>
                                          <p:spTgt spid="11"/>
                                        </p:tgtEl>
                                        <p:attrNameLst>
                                          <p:attrName>ppt_y</p:attrName>
                                        </p:attrNameLst>
                                      </p:cBhvr>
                                      <p:tavLst>
                                        <p:tav tm="0">
                                          <p:val>
                                            <p:strVal val="ppt_y"/>
                                          </p:val>
                                        </p:tav>
                                        <p:tav tm="100000">
                                          <p:val>
                                            <p:strVal val="ppt_y"/>
                                          </p:val>
                                        </p:tav>
                                      </p:tavLst>
                                    </p:anim>
                                    <p:set>
                                      <p:cBhvr>
                                        <p:cTn id="74" dur="1" fill="hold">
                                          <p:stCondLst>
                                            <p:cond delay="399"/>
                                          </p:stCondLst>
                                        </p:cTn>
                                        <p:tgtEl>
                                          <p:spTgt spid="11"/>
                                        </p:tgtEl>
                                        <p:attrNameLst>
                                          <p:attrName>style.visibility</p:attrName>
                                        </p:attrNameLst>
                                      </p:cBhvr>
                                      <p:to>
                                        <p:strVal val="hidden"/>
                                      </p:to>
                                    </p:set>
                                  </p:childTnLst>
                                </p:cTn>
                              </p:par>
                              <p:par>
                                <p:cTn id="75" presetID="2" presetClass="exit" presetSubtype="8" fill="hold" grpId="1" nodeType="withEffect">
                                  <p:stCondLst>
                                    <p:cond delay="750"/>
                                  </p:stCondLst>
                                  <p:childTnLst>
                                    <p:anim calcmode="lin" valueType="num">
                                      <p:cBhvr additive="base">
                                        <p:cTn id="76" dur="400"/>
                                        <p:tgtEl>
                                          <p:spTgt spid="12"/>
                                        </p:tgtEl>
                                        <p:attrNameLst>
                                          <p:attrName>ppt_x</p:attrName>
                                        </p:attrNameLst>
                                      </p:cBhvr>
                                      <p:tavLst>
                                        <p:tav tm="0">
                                          <p:val>
                                            <p:strVal val="ppt_x"/>
                                          </p:val>
                                        </p:tav>
                                        <p:tav tm="100000">
                                          <p:val>
                                            <p:strVal val="0-ppt_w/2"/>
                                          </p:val>
                                        </p:tav>
                                      </p:tavLst>
                                    </p:anim>
                                    <p:anim calcmode="lin" valueType="num">
                                      <p:cBhvr additive="base">
                                        <p:cTn id="77" dur="400"/>
                                        <p:tgtEl>
                                          <p:spTgt spid="12"/>
                                        </p:tgtEl>
                                        <p:attrNameLst>
                                          <p:attrName>ppt_y</p:attrName>
                                        </p:attrNameLst>
                                      </p:cBhvr>
                                      <p:tavLst>
                                        <p:tav tm="0">
                                          <p:val>
                                            <p:strVal val="ppt_y"/>
                                          </p:val>
                                        </p:tav>
                                        <p:tav tm="100000">
                                          <p:val>
                                            <p:strVal val="ppt_y"/>
                                          </p:val>
                                        </p:tav>
                                      </p:tavLst>
                                    </p:anim>
                                    <p:set>
                                      <p:cBhvr>
                                        <p:cTn id="78" dur="1" fill="hold">
                                          <p:stCondLst>
                                            <p:cond delay="399"/>
                                          </p:stCondLst>
                                        </p:cTn>
                                        <p:tgtEl>
                                          <p:spTgt spid="12"/>
                                        </p:tgtEl>
                                        <p:attrNameLst>
                                          <p:attrName>style.visibility</p:attrName>
                                        </p:attrNameLst>
                                      </p:cBhvr>
                                      <p:to>
                                        <p:strVal val="hidden"/>
                                      </p:to>
                                    </p:set>
                                  </p:childTnLst>
                                </p:cTn>
                              </p:par>
                              <p:par>
                                <p:cTn id="79" presetID="2" presetClass="exit" presetSubtype="8" fill="hold" grpId="1" nodeType="withEffect">
                                  <p:stCondLst>
                                    <p:cond delay="800"/>
                                  </p:stCondLst>
                                  <p:childTnLst>
                                    <p:anim calcmode="lin" valueType="num">
                                      <p:cBhvr additive="base">
                                        <p:cTn id="80" dur="400"/>
                                        <p:tgtEl>
                                          <p:spTgt spid="7"/>
                                        </p:tgtEl>
                                        <p:attrNameLst>
                                          <p:attrName>ppt_x</p:attrName>
                                        </p:attrNameLst>
                                      </p:cBhvr>
                                      <p:tavLst>
                                        <p:tav tm="0">
                                          <p:val>
                                            <p:strVal val="ppt_x"/>
                                          </p:val>
                                        </p:tav>
                                        <p:tav tm="100000">
                                          <p:val>
                                            <p:strVal val="0-ppt_w/2"/>
                                          </p:val>
                                        </p:tav>
                                      </p:tavLst>
                                    </p:anim>
                                    <p:anim calcmode="lin" valueType="num">
                                      <p:cBhvr additive="base">
                                        <p:cTn id="81" dur="400"/>
                                        <p:tgtEl>
                                          <p:spTgt spid="7"/>
                                        </p:tgtEl>
                                        <p:attrNameLst>
                                          <p:attrName>ppt_y</p:attrName>
                                        </p:attrNameLst>
                                      </p:cBhvr>
                                      <p:tavLst>
                                        <p:tav tm="0">
                                          <p:val>
                                            <p:strVal val="ppt_y"/>
                                          </p:val>
                                        </p:tav>
                                        <p:tav tm="100000">
                                          <p:val>
                                            <p:strVal val="ppt_y"/>
                                          </p:val>
                                        </p:tav>
                                      </p:tavLst>
                                    </p:anim>
                                    <p:set>
                                      <p:cBhvr>
                                        <p:cTn id="82" dur="1" fill="hold">
                                          <p:stCondLst>
                                            <p:cond delay="3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8" grpId="2"/>
      <p:bldP spid="8" grpId="3"/>
      <p:bldP spid="9" grpId="0"/>
      <p:bldP spid="9" grpId="1"/>
      <p:bldP spid="9" grpId="2"/>
      <p:bldP spid="9" grpId="3"/>
      <p:bldP spid="10" grpId="0"/>
      <p:bldP spid="10" grpId="1"/>
      <p:bldP spid="11" grpId="0"/>
      <p:bldP spid="11" grpId="1"/>
      <p:bldP spid="12" grpId="0"/>
      <p:bldP spid="12" grpId="1"/>
      <p:bldP spid="13" grpId="0"/>
      <p:bldP spid="13" grpId="1"/>
      <p:bldP spid="13" grpId="2"/>
      <p:bldP spid="15" grpId="0"/>
      <p:bldP spid="15" grpId="1"/>
      <p:bldP spid="15"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3273" y="-28881"/>
            <a:ext cx="795131" cy="2062103"/>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他山之石</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2" name="文本框 1"/>
          <p:cNvSpPr txBox="1"/>
          <p:nvPr/>
        </p:nvSpPr>
        <p:spPr>
          <a:xfrm>
            <a:off x="1837690" y="254000"/>
            <a:ext cx="8401524" cy="1969770"/>
          </a:xfrm>
          <a:prstGeom prst="rect">
            <a:avLst/>
          </a:prstGeom>
          <a:noFill/>
        </p:spPr>
        <p:txBody>
          <a:bodyPr wrap="square" rtlCol="0">
            <a:spAutoFit/>
          </a:bodyPr>
          <a:lstStyle/>
          <a:p>
            <a:pPr algn="ctr"/>
            <a:r>
              <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SJTU-Plus</a:t>
            </a: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团队的Influx Everything项目，</a:t>
            </a:r>
            <a:endParaRPr lang="en-US" altLang="zh-CN"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gn="ct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实时监控食堂、自习室和浴室的人流量。</a:t>
            </a:r>
            <a:endPar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gn="ctr"/>
            <a:endPar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gn="ctr"/>
            <a:r>
              <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https://plus.sjtu.edu.cn/monitor/</a:t>
            </a:r>
            <a:endParaRPr lang="zh-CN" altLang="en-US" sz="26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gn="ctr"/>
            <a:endParaRPr lang="zh-CN" altLang="en-US" dirty="0"/>
          </a:p>
        </p:txBody>
      </p:sp>
      <p:pic>
        <p:nvPicPr>
          <p:cNvPr id="4" name="图片 3" descr="网页捕获_12-12-2021_12118_plus.sjtu.edu.cn"/>
          <p:cNvPicPr>
            <a:picLocks noChangeAspect="1"/>
          </p:cNvPicPr>
          <p:nvPr/>
        </p:nvPicPr>
        <p:blipFill>
          <a:blip r:embed="rId1"/>
          <a:stretch>
            <a:fillRect/>
          </a:stretch>
        </p:blipFill>
        <p:spPr>
          <a:xfrm>
            <a:off x="2336165" y="2340413"/>
            <a:ext cx="7519670" cy="4020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1" fill="hold" grpId="1"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0-ppt_h/2"/>
                                          </p:val>
                                        </p:tav>
                                      </p:tavLst>
                                    </p:anim>
                                    <p:set>
                                      <p:cBhvr>
                                        <p:cTn id="19" dur="1" fill="hold">
                                          <p:stCondLst>
                                            <p:cond delay="499"/>
                                          </p:stCondLst>
                                        </p:cTn>
                                        <p:tgtEl>
                                          <p:spTgt spid="2"/>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4458438" y="130128"/>
            <a:ext cx="326243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一、项目概况</a:t>
            </a:r>
            <a:endParaRPr lang="en-US" altLang="zh-CN" sz="40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7" name="文本框 6"/>
          <p:cNvSpPr txBox="1"/>
          <p:nvPr/>
        </p:nvSpPr>
        <p:spPr>
          <a:xfrm>
            <a:off x="4971395" y="589687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七、致谢</a:t>
            </a:r>
            <a:endParaRPr lang="zh-CN" altLang="en-US" dirty="0"/>
          </a:p>
        </p:txBody>
      </p:sp>
      <p:sp>
        <p:nvSpPr>
          <p:cNvPr id="8" name="文本框 7"/>
          <p:cNvSpPr txBox="1"/>
          <p:nvPr/>
        </p:nvSpPr>
        <p:spPr>
          <a:xfrm>
            <a:off x="4971398" y="1091253"/>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二、动机</a:t>
            </a:r>
            <a:endParaRPr lang="zh-CN" altLang="en-US" dirty="0"/>
          </a:p>
        </p:txBody>
      </p:sp>
      <p:sp>
        <p:nvSpPr>
          <p:cNvPr id="9" name="文本框 8"/>
          <p:cNvSpPr txBox="1"/>
          <p:nvPr/>
        </p:nvSpPr>
        <p:spPr>
          <a:xfrm>
            <a:off x="4458442" y="2052378"/>
            <a:ext cx="326243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三、他山之石</a:t>
            </a:r>
            <a:endParaRPr lang="en-US" altLang="zh-CN" dirty="0"/>
          </a:p>
        </p:txBody>
      </p:sp>
      <p:sp>
        <p:nvSpPr>
          <p:cNvPr id="10" name="文本框 9"/>
          <p:cNvSpPr txBox="1"/>
          <p:nvPr/>
        </p:nvSpPr>
        <p:spPr>
          <a:xfrm>
            <a:off x="4084136" y="3013503"/>
            <a:ext cx="4011033"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四、</a:t>
            </a:r>
            <a:r>
              <a:rPr lang="en-US" altLang="zh-CN" dirty="0">
                <a:latin typeface="Segoe Print" panose="02000600000000000000" pitchFamily="2" charset="0"/>
                <a:ea typeface="等线" panose="02010600030101010101" pitchFamily="2" charset="-122"/>
              </a:rPr>
              <a:t>Naivegator</a:t>
            </a:r>
            <a:endParaRPr lang="en-US" altLang="zh-CN" dirty="0">
              <a:latin typeface="Segoe Print" panose="02000600000000000000" pitchFamily="2" charset="0"/>
              <a:ea typeface="等线" panose="02010600030101010101" pitchFamily="2" charset="-122"/>
            </a:endParaRPr>
          </a:p>
        </p:txBody>
      </p:sp>
      <p:sp>
        <p:nvSpPr>
          <p:cNvPr id="11" name="文本框 10"/>
          <p:cNvSpPr txBox="1"/>
          <p:nvPr/>
        </p:nvSpPr>
        <p:spPr>
          <a:xfrm>
            <a:off x="4971395" y="3974628"/>
            <a:ext cx="2236510"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五、总结</a:t>
            </a:r>
            <a:endParaRPr lang="en-US" altLang="zh-CN" dirty="0"/>
          </a:p>
        </p:txBody>
      </p:sp>
      <p:sp>
        <p:nvSpPr>
          <p:cNvPr id="12" name="文本框 11"/>
          <p:cNvSpPr txBox="1"/>
          <p:nvPr/>
        </p:nvSpPr>
        <p:spPr>
          <a:xfrm>
            <a:off x="4839949" y="4935753"/>
            <a:ext cx="2499402" cy="707886"/>
          </a:xfrm>
          <a:prstGeom prst="rect">
            <a:avLst/>
          </a:prstGeom>
          <a:noFill/>
        </p:spPr>
        <p:txBody>
          <a:bodyPr wrap="non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zh-CN" altLang="en-US" dirty="0"/>
              <a:t>六、</a:t>
            </a:r>
            <a:r>
              <a:rPr lang="en-US" altLang="zh-CN" dirty="0">
                <a:latin typeface="Segoe Print" panose="02000600000000000000" pitchFamily="2" charset="0"/>
                <a:ea typeface="等线" panose="02010600030101010101" pitchFamily="2" charset="-122"/>
              </a:rPr>
              <a:t>Q&amp;A</a:t>
            </a:r>
            <a:endParaRPr lang="en-US" altLang="zh-CN" dirty="0">
              <a:latin typeface="Segoe Print" panose="02000600000000000000" pitchFamily="2" charset="0"/>
              <a:ea typeface="等线" panose="02010600030101010101" pitchFamily="2" charset="-122"/>
            </a:endParaRPr>
          </a:p>
        </p:txBody>
      </p:sp>
      <p:sp>
        <p:nvSpPr>
          <p:cNvPr id="13" name="文本框 12"/>
          <p:cNvSpPr txBox="1"/>
          <p:nvPr/>
        </p:nvSpPr>
        <p:spPr>
          <a:xfrm>
            <a:off x="13273" y="-28881"/>
            <a:ext cx="795131" cy="2062103"/>
          </a:xfrm>
          <a:prstGeom prst="rect">
            <a:avLst/>
          </a:prstGeom>
          <a:noFill/>
        </p:spPr>
        <p:txBody>
          <a:bodyPr wrap="square">
            <a:spAutoFit/>
          </a:bodyPr>
          <a:lstStyle/>
          <a:p>
            <a:pPr lvl="0" defTabSz="457200"/>
            <a:r>
              <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rPr>
              <a:t>他山之石</a:t>
            </a:r>
            <a:endParaRPr lang="zh-CN" altLang="en-US" sz="3200" dirty="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endParaRPr>
          </a:p>
        </p:txBody>
      </p:sp>
      <p:sp>
        <p:nvSpPr>
          <p:cNvPr id="14" name="文本框 13"/>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10" presetClass="exit" presetSubtype="0" accel="49900" decel="50000" fill="hold" grpId="0" nodeType="withEffect">
                                  <p:stCondLst>
                                    <p:cond delay="300"/>
                                  </p:stCondLst>
                                  <p:childTnLst>
                                    <p:animEffect transition="out" filter="fade">
                                      <p:cBhvr>
                                        <p:cTn id="14" dur="700"/>
                                        <p:tgtEl>
                                          <p:spTgt spid="13"/>
                                        </p:tgtEl>
                                      </p:cBhvr>
                                    </p:animEffect>
                                    <p:set>
                                      <p:cBhvr>
                                        <p:cTn id="15" dur="1" fill="hold">
                                          <p:stCondLst>
                                            <p:cond delay="699"/>
                                          </p:stCondLst>
                                        </p:cTn>
                                        <p:tgtEl>
                                          <p:spTgt spid="13"/>
                                        </p:tgtEl>
                                        <p:attrNameLst>
                                          <p:attrName>style.visibility</p:attrName>
                                        </p:attrNameLst>
                                      </p:cBhvr>
                                      <p:to>
                                        <p:strVal val="hidden"/>
                                      </p:to>
                                    </p:set>
                                  </p:childTnLst>
                                </p:cTn>
                              </p:par>
                              <p:par>
                                <p:cTn id="16" presetID="10" presetClass="entr" presetSubtype="0" accel="49900" decel="50000" fill="hold" grpId="2" nodeType="withEffect">
                                  <p:stCondLst>
                                    <p:cond delay="3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childTnLst>
                                </p:cTn>
                              </p:par>
                              <p:par>
                                <p:cTn id="19" presetID="63" presetClass="path" presetSubtype="0" accel="49900" decel="50000" fill="hold" grpId="1" nodeType="withEffect">
                                  <p:stCondLst>
                                    <p:cond delay="300"/>
                                  </p:stCondLst>
                                  <p:childTnLst>
                                    <p:animMotion origin="layout" path="M -3.75E-6 -4.81481E-6 L 0.46576 0.20487 " pathEditMode="relative" rAng="0" ptsTypes="AA">
                                      <p:cBhvr>
                                        <p:cTn id="20" dur="700" fill="hold"/>
                                        <p:tgtEl>
                                          <p:spTgt spid="13"/>
                                        </p:tgtEl>
                                        <p:attrNameLst>
                                          <p:attrName>ppt_x</p:attrName>
                                          <p:attrName>ppt_y</p:attrName>
                                        </p:attrNameLst>
                                      </p:cBhvr>
                                      <p:rCtr x="23281" y="10231"/>
                                    </p:animMotion>
                                  </p:childTnLst>
                                </p:cTn>
                              </p:par>
                              <p:par>
                                <p:cTn id="21" presetID="63" presetClass="path" presetSubtype="0" accel="49900" decel="50000" fill="hold" grpId="3" nodeType="withEffect">
                                  <p:stCondLst>
                                    <p:cond delay="300"/>
                                  </p:stCondLst>
                                  <p:childTnLst>
                                    <p:animMotion origin="layout" path="M -0.465782 -0.204746 L 0 0 E" pathEditMode="relative" ptsTypes="">
                                      <p:cBhvr>
                                        <p:cTn id="22" dur="700" fill="hold"/>
                                        <p:tgtEl>
                                          <p:spTgt spid="9"/>
                                        </p:tgtEl>
                                        <p:attrNameLst>
                                          <p:attrName>ppt_x</p:attrName>
                                          <p:attrName>ppt_y</p:attrName>
                                        </p:attrNameLst>
                                      </p:cBhvr>
                                    </p:animMotion>
                                  </p:childTnLst>
                                </p:cTn>
                              </p:par>
                              <p:par>
                                <p:cTn id="23" presetID="6" presetClass="emph" presetSubtype="0" accel="49900" decel="50000" fill="hold" grpId="2" nodeType="withEffect">
                                  <p:stCondLst>
                                    <p:cond delay="300"/>
                                  </p:stCondLst>
                                  <p:childTnLst>
                                    <p:animScale>
                                      <p:cBhvr>
                                        <p:cTn id="24" dur="700" fill="hold"/>
                                        <p:tgtEl>
                                          <p:spTgt spid="13"/>
                                        </p:tgtEl>
                                      </p:cBhvr>
                                      <p:by x="150000" y="150000"/>
                                      <p:from x="100000" y="100000"/>
                                      <p:to x="410301" y="34328"/>
                                    </p:animScale>
                                  </p:childTnLst>
                                </p:cTn>
                              </p:par>
                              <p:par>
                                <p:cTn id="25" presetID="6" presetClass="emph" presetSubtype="0" accel="49900" decel="50000" fill="hold" grpId="4" nodeType="withEffect">
                                  <p:stCondLst>
                                    <p:cond delay="300"/>
                                  </p:stCondLst>
                                  <p:childTnLst>
                                    <p:animScale>
                                      <p:cBhvr>
                                        <p:cTn id="26" dur="700" fill="hold"/>
                                        <p:tgtEl>
                                          <p:spTgt spid="9"/>
                                        </p:tgtEl>
                                      </p:cBhvr>
                                      <p:by x="150000" y="150000"/>
                                      <p:from x="24372" y="291304"/>
                                      <p:to x="100000" y="100000"/>
                                    </p:animScale>
                                  </p:childTnLst>
                                </p:cTn>
                              </p:par>
                              <p:par>
                                <p:cTn id="27" presetID="2" presetClass="entr" presetSubtype="8"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2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grpId="1" nodeType="clickEffect">
                                  <p:stCondLst>
                                    <p:cond delay="0"/>
                                  </p:stCondLst>
                                  <p:childTnLst>
                                    <p:anim calcmode="lin" valueType="num">
                                      <p:cBhvr additive="base">
                                        <p:cTn id="46" dur="500"/>
                                        <p:tgtEl>
                                          <p:spTgt spid="6"/>
                                        </p:tgtEl>
                                        <p:attrNameLst>
                                          <p:attrName>ppt_x</p:attrName>
                                        </p:attrNameLst>
                                      </p:cBhvr>
                                      <p:tavLst>
                                        <p:tav tm="0">
                                          <p:val>
                                            <p:strVal val="ppt_x"/>
                                          </p:val>
                                        </p:tav>
                                        <p:tav tm="100000">
                                          <p:val>
                                            <p:strVal val="0-ppt_w/2"/>
                                          </p:val>
                                        </p:tav>
                                      </p:tavLst>
                                    </p:anim>
                                    <p:anim calcmode="lin" valueType="num">
                                      <p:cBhvr additive="base">
                                        <p:cTn id="47" dur="500"/>
                                        <p:tgtEl>
                                          <p:spTgt spid="6"/>
                                        </p:tgtEl>
                                        <p:attrNameLst>
                                          <p:attrName>ppt_y</p:attrName>
                                        </p:attrNameLst>
                                      </p:cBhvr>
                                      <p:tavLst>
                                        <p:tav tm="0">
                                          <p:val>
                                            <p:strVal val="ppt_y"/>
                                          </p:val>
                                        </p:tav>
                                        <p:tav tm="100000">
                                          <p:val>
                                            <p:strVal val="ppt_y"/>
                                          </p:val>
                                        </p:tav>
                                      </p:tavLst>
                                    </p:anim>
                                    <p:set>
                                      <p:cBhvr>
                                        <p:cTn id="48" dur="1" fill="hold">
                                          <p:stCondLst>
                                            <p:cond delay="499"/>
                                          </p:stCondLst>
                                        </p:cTn>
                                        <p:tgtEl>
                                          <p:spTgt spid="6"/>
                                        </p:tgtEl>
                                        <p:attrNameLst>
                                          <p:attrName>style.visibility</p:attrName>
                                        </p:attrNameLst>
                                      </p:cBhvr>
                                      <p:to>
                                        <p:strVal val="hidden"/>
                                      </p:to>
                                    </p:set>
                                  </p:childTnLst>
                                </p:cTn>
                              </p:par>
                              <p:par>
                                <p:cTn id="49" presetID="2" presetClass="exit" presetSubtype="8" fill="hold" grpId="1" nodeType="withEffect">
                                  <p:stCondLst>
                                    <p:cond delay="300"/>
                                  </p:stCondLst>
                                  <p:childTnLst>
                                    <p:anim calcmode="lin" valueType="num">
                                      <p:cBhvr additive="base">
                                        <p:cTn id="50" dur="500"/>
                                        <p:tgtEl>
                                          <p:spTgt spid="8"/>
                                        </p:tgtEl>
                                        <p:attrNameLst>
                                          <p:attrName>ppt_x</p:attrName>
                                        </p:attrNameLst>
                                      </p:cBhvr>
                                      <p:tavLst>
                                        <p:tav tm="0">
                                          <p:val>
                                            <p:strVal val="ppt_x"/>
                                          </p:val>
                                        </p:tav>
                                        <p:tav tm="100000">
                                          <p:val>
                                            <p:strVal val="0-ppt_w/2"/>
                                          </p:val>
                                        </p:tav>
                                      </p:tavLst>
                                    </p:anim>
                                    <p:anim calcmode="lin" valueType="num">
                                      <p:cBhvr additive="base">
                                        <p:cTn id="51" dur="500"/>
                                        <p:tgtEl>
                                          <p:spTgt spid="8"/>
                                        </p:tgtEl>
                                        <p:attrNameLst>
                                          <p:attrName>ppt_y</p:attrName>
                                        </p:attrNameLst>
                                      </p:cBhvr>
                                      <p:tavLst>
                                        <p:tav tm="0">
                                          <p:val>
                                            <p:strVal val="ppt_y"/>
                                          </p:val>
                                        </p:tav>
                                        <p:tav tm="100000">
                                          <p:val>
                                            <p:strVal val="ppt_y"/>
                                          </p:val>
                                        </p:tav>
                                      </p:tavLst>
                                    </p:anim>
                                    <p:set>
                                      <p:cBhvr>
                                        <p:cTn id="52" dur="1" fill="hold">
                                          <p:stCondLst>
                                            <p:cond delay="499"/>
                                          </p:stCondLst>
                                        </p:cTn>
                                        <p:tgtEl>
                                          <p:spTgt spid="8"/>
                                        </p:tgtEl>
                                        <p:attrNameLst>
                                          <p:attrName>style.visibility</p:attrName>
                                        </p:attrNameLst>
                                      </p:cBhvr>
                                      <p:to>
                                        <p:strVal val="hidden"/>
                                      </p:to>
                                    </p:set>
                                  </p:childTnLst>
                                </p:cTn>
                              </p:par>
                              <p:par>
                                <p:cTn id="53" presetID="2" presetClass="exit" presetSubtype="8" fill="hold" grpId="1" nodeType="withEffect">
                                  <p:stCondLst>
                                    <p:cond delay="400"/>
                                  </p:stCondLst>
                                  <p:childTnLst>
                                    <p:anim calcmode="lin" valueType="num">
                                      <p:cBhvr additive="base">
                                        <p:cTn id="54" dur="500"/>
                                        <p:tgtEl>
                                          <p:spTgt spid="9"/>
                                        </p:tgtEl>
                                        <p:attrNameLst>
                                          <p:attrName>ppt_x</p:attrName>
                                        </p:attrNameLst>
                                      </p:cBhvr>
                                      <p:tavLst>
                                        <p:tav tm="0">
                                          <p:val>
                                            <p:strVal val="ppt_x"/>
                                          </p:val>
                                        </p:tav>
                                        <p:tav tm="100000">
                                          <p:val>
                                            <p:strVal val="0-ppt_w/2"/>
                                          </p:val>
                                        </p:tav>
                                      </p:tavLst>
                                    </p:anim>
                                    <p:anim calcmode="lin" valueType="num">
                                      <p:cBhvr additive="base">
                                        <p:cTn id="55" dur="500"/>
                                        <p:tgtEl>
                                          <p:spTgt spid="9"/>
                                        </p:tgtEl>
                                        <p:attrNameLst>
                                          <p:attrName>ppt_y</p:attrName>
                                        </p:attrNameLst>
                                      </p:cBhvr>
                                      <p:tavLst>
                                        <p:tav tm="0">
                                          <p:val>
                                            <p:strVal val="ppt_y"/>
                                          </p:val>
                                        </p:tav>
                                        <p:tav tm="100000">
                                          <p:val>
                                            <p:strVal val="ppt_y"/>
                                          </p:val>
                                        </p:tav>
                                      </p:tavLst>
                                    </p:anim>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accel="49900" decel="50000" fill="hold" grpId="1" nodeType="withEffect">
                                  <p:stCondLst>
                                    <p:cond delay="60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0" presetClass="entr" presetSubtype="0" accel="49900" decel="50000" fill="hold" grpId="0" nodeType="withEffect">
                                  <p:stCondLst>
                                    <p:cond delay="60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63" presetClass="path" presetSubtype="0" accel="49900" decel="50000" fill="hold" grpId="2" nodeType="withEffect">
                                  <p:stCondLst>
                                    <p:cond delay="600"/>
                                  </p:stCondLst>
                                  <p:childTnLst>
                                    <p:animMotion origin="layout" path="M 0 0 L -0.396323 -0.000013 E" pathEditMode="relative" ptsTypes="">
                                      <p:cBhvr>
                                        <p:cTn id="64" dur="500" fill="hold"/>
                                        <p:tgtEl>
                                          <p:spTgt spid="10"/>
                                        </p:tgtEl>
                                        <p:attrNameLst>
                                          <p:attrName>ppt_x</p:attrName>
                                          <p:attrName>ppt_y</p:attrName>
                                        </p:attrNameLst>
                                      </p:cBhvr>
                                    </p:animMotion>
                                  </p:childTnLst>
                                </p:cTn>
                              </p:par>
                              <p:par>
                                <p:cTn id="65" presetID="63" presetClass="path" presetSubtype="0" accel="49900" decel="50000" fill="hold" grpId="1" nodeType="withEffect">
                                  <p:stCondLst>
                                    <p:cond delay="600"/>
                                  </p:stCondLst>
                                  <p:childTnLst>
                                    <p:animMotion origin="layout" path="M 0.396323 0.000013 L 0 0 E" pathEditMode="relative" ptsTypes="">
                                      <p:cBhvr>
                                        <p:cTn id="66" dur="500" fill="hold"/>
                                        <p:tgtEl>
                                          <p:spTgt spid="14"/>
                                        </p:tgtEl>
                                        <p:attrNameLst>
                                          <p:attrName>ppt_x</p:attrName>
                                          <p:attrName>ppt_y</p:attrName>
                                        </p:attrNameLst>
                                      </p:cBhvr>
                                    </p:animMotion>
                                  </p:childTnLst>
                                </p:cTn>
                              </p:par>
                              <p:par>
                                <p:cTn id="67" presetID="6" presetClass="emph" presetSubtype="0" accel="49900" decel="50000" fill="hold" grpId="3" nodeType="withEffect">
                                  <p:stCondLst>
                                    <p:cond delay="600"/>
                                  </p:stCondLst>
                                  <p:childTnLst>
                                    <p:animScale>
                                      <p:cBhvr>
                                        <p:cTn id="68" dur="500" fill="hold"/>
                                        <p:tgtEl>
                                          <p:spTgt spid="10"/>
                                        </p:tgtEl>
                                      </p:cBhvr>
                                      <p:by x="150000" y="150000"/>
                                      <p:from x="100000" y="100000"/>
                                      <p:to x="68597" y="82609"/>
                                    </p:animScale>
                                  </p:childTnLst>
                                </p:cTn>
                              </p:par>
                              <p:par>
                                <p:cTn id="69" presetID="6" presetClass="emph" presetSubtype="0" accel="49900" decel="50000" fill="hold" grpId="2" nodeType="withEffect">
                                  <p:stCondLst>
                                    <p:cond delay="600"/>
                                  </p:stCondLst>
                                  <p:childTnLst>
                                    <p:animScale>
                                      <p:cBhvr>
                                        <p:cTn id="70" dur="500" fill="hold"/>
                                        <p:tgtEl>
                                          <p:spTgt spid="14"/>
                                        </p:tgtEl>
                                      </p:cBhvr>
                                      <p:by x="150000" y="150000"/>
                                      <p:from x="145778" y="121053"/>
                                      <p:to x="100000" y="100000"/>
                                    </p:animScale>
                                  </p:childTnLst>
                                </p:cTn>
                              </p:par>
                              <p:par>
                                <p:cTn id="71" presetID="2" presetClass="exit" presetSubtype="8" fill="hold" grpId="1" nodeType="withEffect">
                                  <p:stCondLst>
                                    <p:cond delay="800"/>
                                  </p:stCondLst>
                                  <p:childTnLst>
                                    <p:anim calcmode="lin" valueType="num">
                                      <p:cBhvr additive="base">
                                        <p:cTn id="72" dur="500"/>
                                        <p:tgtEl>
                                          <p:spTgt spid="11"/>
                                        </p:tgtEl>
                                        <p:attrNameLst>
                                          <p:attrName>ppt_x</p:attrName>
                                        </p:attrNameLst>
                                      </p:cBhvr>
                                      <p:tavLst>
                                        <p:tav tm="0">
                                          <p:val>
                                            <p:strVal val="ppt_x"/>
                                          </p:val>
                                        </p:tav>
                                        <p:tav tm="100000">
                                          <p:val>
                                            <p:strVal val="0-ppt_w/2"/>
                                          </p:val>
                                        </p:tav>
                                      </p:tavLst>
                                    </p:anim>
                                    <p:anim calcmode="lin" valueType="num">
                                      <p:cBhvr additive="base">
                                        <p:cTn id="73" dur="500"/>
                                        <p:tgtEl>
                                          <p:spTgt spid="11"/>
                                        </p:tgtEl>
                                        <p:attrNameLst>
                                          <p:attrName>ppt_y</p:attrName>
                                        </p:attrNameLst>
                                      </p:cBhvr>
                                      <p:tavLst>
                                        <p:tav tm="0">
                                          <p:val>
                                            <p:strVal val="ppt_y"/>
                                          </p:val>
                                        </p:tav>
                                        <p:tav tm="100000">
                                          <p:val>
                                            <p:strVal val="ppt_y"/>
                                          </p:val>
                                        </p:tav>
                                      </p:tavLst>
                                    </p:anim>
                                    <p:set>
                                      <p:cBhvr>
                                        <p:cTn id="74" dur="1" fill="hold">
                                          <p:stCondLst>
                                            <p:cond delay="499"/>
                                          </p:stCondLst>
                                        </p:cTn>
                                        <p:tgtEl>
                                          <p:spTgt spid="11"/>
                                        </p:tgtEl>
                                        <p:attrNameLst>
                                          <p:attrName>style.visibility</p:attrName>
                                        </p:attrNameLst>
                                      </p:cBhvr>
                                      <p:to>
                                        <p:strVal val="hidden"/>
                                      </p:to>
                                    </p:set>
                                  </p:childTnLst>
                                </p:cTn>
                              </p:par>
                              <p:par>
                                <p:cTn id="75" presetID="2" presetClass="exit" presetSubtype="8" fill="hold" grpId="1" nodeType="withEffect">
                                  <p:stCondLst>
                                    <p:cond delay="1000"/>
                                  </p:stCondLst>
                                  <p:childTnLst>
                                    <p:anim calcmode="lin" valueType="num">
                                      <p:cBhvr additive="base">
                                        <p:cTn id="76" dur="500"/>
                                        <p:tgtEl>
                                          <p:spTgt spid="12"/>
                                        </p:tgtEl>
                                        <p:attrNameLst>
                                          <p:attrName>ppt_x</p:attrName>
                                        </p:attrNameLst>
                                      </p:cBhvr>
                                      <p:tavLst>
                                        <p:tav tm="0">
                                          <p:val>
                                            <p:strVal val="ppt_x"/>
                                          </p:val>
                                        </p:tav>
                                        <p:tav tm="100000">
                                          <p:val>
                                            <p:strVal val="0-ppt_w/2"/>
                                          </p:val>
                                        </p:tav>
                                      </p:tavLst>
                                    </p:anim>
                                    <p:anim calcmode="lin" valueType="num">
                                      <p:cBhvr additive="base">
                                        <p:cTn id="77" dur="500"/>
                                        <p:tgtEl>
                                          <p:spTgt spid="12"/>
                                        </p:tgtEl>
                                        <p:attrNameLst>
                                          <p:attrName>ppt_y</p:attrName>
                                        </p:attrNameLst>
                                      </p:cBhvr>
                                      <p:tavLst>
                                        <p:tav tm="0">
                                          <p:val>
                                            <p:strVal val="ppt_y"/>
                                          </p:val>
                                        </p:tav>
                                        <p:tav tm="100000">
                                          <p:val>
                                            <p:strVal val="ppt_y"/>
                                          </p:val>
                                        </p:tav>
                                      </p:tavLst>
                                    </p:anim>
                                    <p:set>
                                      <p:cBhvr>
                                        <p:cTn id="78" dur="1" fill="hold">
                                          <p:stCondLst>
                                            <p:cond delay="499"/>
                                          </p:stCondLst>
                                        </p:cTn>
                                        <p:tgtEl>
                                          <p:spTgt spid="12"/>
                                        </p:tgtEl>
                                        <p:attrNameLst>
                                          <p:attrName>style.visibility</p:attrName>
                                        </p:attrNameLst>
                                      </p:cBhvr>
                                      <p:to>
                                        <p:strVal val="hidden"/>
                                      </p:to>
                                    </p:set>
                                  </p:childTnLst>
                                </p:cTn>
                              </p:par>
                              <p:par>
                                <p:cTn id="79" presetID="2" presetClass="exit" presetSubtype="8" fill="hold" grpId="1" nodeType="withEffect">
                                  <p:stCondLst>
                                    <p:cond delay="1200"/>
                                  </p:stCondLst>
                                  <p:childTnLst>
                                    <p:anim calcmode="lin" valueType="num">
                                      <p:cBhvr additive="base">
                                        <p:cTn id="80" dur="500"/>
                                        <p:tgtEl>
                                          <p:spTgt spid="7"/>
                                        </p:tgtEl>
                                        <p:attrNameLst>
                                          <p:attrName>ppt_x</p:attrName>
                                        </p:attrNameLst>
                                      </p:cBhvr>
                                      <p:tavLst>
                                        <p:tav tm="0">
                                          <p:val>
                                            <p:strVal val="ppt_x"/>
                                          </p:val>
                                        </p:tav>
                                        <p:tav tm="100000">
                                          <p:val>
                                            <p:strVal val="0-ppt_w/2"/>
                                          </p:val>
                                        </p:tav>
                                      </p:tavLst>
                                    </p:anim>
                                    <p:anim calcmode="lin" valueType="num">
                                      <p:cBhvr additive="base">
                                        <p:cTn id="81" dur="500"/>
                                        <p:tgtEl>
                                          <p:spTgt spid="7"/>
                                        </p:tgtEl>
                                        <p:attrNameLst>
                                          <p:attrName>ppt_y</p:attrName>
                                        </p:attrNameLst>
                                      </p:cBhvr>
                                      <p:tavLst>
                                        <p:tav tm="0">
                                          <p:val>
                                            <p:strVal val="ppt_y"/>
                                          </p:val>
                                        </p:tav>
                                        <p:tav tm="100000">
                                          <p:val>
                                            <p:strVal val="ppt_y"/>
                                          </p:val>
                                        </p:tav>
                                      </p:tavLst>
                                    </p:anim>
                                    <p:set>
                                      <p:cBhvr>
                                        <p:cTn id="8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1"/>
      <p:bldP spid="9" grpId="2"/>
      <p:bldP spid="9" grpId="3"/>
      <p:bldP spid="9" grpId="4"/>
      <p:bldP spid="10" grpId="0"/>
      <p:bldP spid="10" grpId="1"/>
      <p:bldP spid="10" grpId="2"/>
      <p:bldP spid="10" grpId="3"/>
      <p:bldP spid="11" grpId="0"/>
      <p:bldP spid="11" grpId="1"/>
      <p:bldP spid="12" grpId="0"/>
      <p:bldP spid="12" grpId="1"/>
      <p:bldP spid="13" grpId="0"/>
      <p:bldP spid="13" grpId="1"/>
      <p:bldP spid="13" grpId="2"/>
      <p:bldP spid="14" grpId="0"/>
      <p:bldP spid="14" grpId="1"/>
      <p:bldP spid="14"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044" y="3074969"/>
            <a:ext cx="2751465" cy="584775"/>
          </a:xfrm>
          <a:prstGeom prst="rect">
            <a:avLst/>
          </a:prstGeom>
          <a:noFill/>
        </p:spPr>
        <p:txBody>
          <a:bodyPr wrap="square" lIns="91440" tIns="45720" rIns="91440" bIns="45720">
            <a:spAutoFit/>
          </a:bodyPr>
          <a:lstStyle>
            <a:defPPr>
              <a:defRPr lang="zh-CN"/>
            </a:defPPr>
            <a:lvl1pPr marR="0" lvl="0" indent="0" algn="ctr" defTabSz="457200" fontAlgn="auto">
              <a:lnSpc>
                <a:spcPct val="100000"/>
              </a:lnSpc>
              <a:spcBef>
                <a:spcPts val="0"/>
              </a:spcBef>
              <a:spcAft>
                <a:spcPts val="0"/>
              </a:spcAft>
              <a:buClrTx/>
              <a:buSzTx/>
              <a:buFontTx/>
              <a:buNone/>
              <a:defRPr sz="4000">
                <a:ln w="19050">
                  <a:gradFill>
                    <a:gsLst>
                      <a:gs pos="0">
                        <a:srgbClr val="4472C4">
                          <a:lumMod val="5000"/>
                          <a:lumOff val="95000"/>
                        </a:srgbClr>
                      </a:gs>
                      <a:gs pos="49000">
                        <a:srgbClr val="4472C4">
                          <a:lumMod val="45000"/>
                          <a:lumOff val="55000"/>
                        </a:srgbClr>
                      </a:gs>
                      <a:gs pos="83000">
                        <a:prstClr val="white"/>
                      </a:gs>
                      <a:gs pos="100000">
                        <a:srgbClr val="4472C4">
                          <a:lumMod val="30000"/>
                          <a:lumOff val="70000"/>
                        </a:srgbClr>
                      </a:gs>
                    </a:gsLst>
                    <a:lin ang="5400000" scaled="1"/>
                  </a:gradFill>
                </a:ln>
                <a:solidFill>
                  <a:prstClr val="white"/>
                </a:solidFill>
                <a:effectLst>
                  <a:glow rad="127000">
                    <a:srgbClr val="00B0F0">
                      <a:alpha val="30000"/>
                    </a:srgbClr>
                  </a:glow>
                  <a:outerShdw blurRad="889000" algn="ctr" rotWithShape="0">
                    <a:srgbClr val="00B0F0"/>
                  </a:outerShdw>
                </a:effectLst>
                <a:latin typeface="华文新魏" panose="02010800040101010101" pitchFamily="2" charset="-122"/>
                <a:ea typeface="华文新魏" panose="02010800040101010101" pitchFamily="2" charset="-122"/>
              </a:defRPr>
            </a:lvl1pPr>
          </a:lstStyle>
          <a:p>
            <a:r>
              <a:rPr lang="en-US" altLang="zh-CN" sz="3200" dirty="0">
                <a:latin typeface="Segoe Print" panose="02000600000000000000" pitchFamily="2" charset="0"/>
                <a:ea typeface="等线" panose="02010600030101010101" pitchFamily="2" charset="-122"/>
              </a:rPr>
              <a:t>Naivegator</a:t>
            </a:r>
            <a:endParaRPr lang="en-US" altLang="zh-CN" sz="3200" dirty="0">
              <a:latin typeface="Segoe Print" panose="02000600000000000000" pitchFamily="2" charset="0"/>
              <a:ea typeface="等线" panose="02010600030101010101" pitchFamily="2" charset="-122"/>
            </a:endParaRPr>
          </a:p>
        </p:txBody>
      </p:sp>
      <p:pic>
        <p:nvPicPr>
          <p:cNvPr id="3" name="图片 2"/>
          <p:cNvPicPr>
            <a:picLocks noChangeAspect="1"/>
          </p:cNvPicPr>
          <p:nvPr/>
        </p:nvPicPr>
        <p:blipFill>
          <a:blip r:embed="rId1"/>
          <a:stretch>
            <a:fillRect/>
          </a:stretch>
        </p:blipFill>
        <p:spPr>
          <a:xfrm>
            <a:off x="5338710" y="1028700"/>
            <a:ext cx="4169076" cy="3785840"/>
          </a:xfrm>
          <a:prstGeom prst="rect">
            <a:avLst/>
          </a:prstGeom>
        </p:spPr>
      </p:pic>
      <p:sp>
        <p:nvSpPr>
          <p:cNvPr id="4" name="文本框 3"/>
          <p:cNvSpPr txBox="1"/>
          <p:nvPr/>
        </p:nvSpPr>
        <p:spPr>
          <a:xfrm>
            <a:off x="2943440" y="274290"/>
            <a:ext cx="5192395" cy="6032421"/>
          </a:xfrm>
          <a:prstGeom prst="rect">
            <a:avLst/>
          </a:prstGeom>
          <a:noFill/>
        </p:spPr>
        <p:txBody>
          <a:bodyPr wrap="square" rtlCol="0">
            <a:spAutoFit/>
          </a:bodyPr>
          <a:lstStyle/>
          <a:p>
            <a:pPr algn="l"/>
            <a:r>
              <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文件结构：</a:t>
            </a:r>
            <a:endParaRPr lang="zh-CN" altLang="en-US"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gn="l"/>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api</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 </a:t>
            </a:r>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文件夹中是</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API</a:t>
            </a:r>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的</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JavaBean</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gn="l"/>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db</a:t>
            </a:r>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a:t>
            </a:r>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文件夹中是历史记录的数据库部分</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gn="l"/>
            <a:r>
              <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./filter </a:t>
            </a:r>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sym typeface="+mn-ea"/>
              </a:rPr>
              <a:t>文件夹中是筛选相关文件</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sz="2200"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餐厅、自习室、浴室的界面和信息存储</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CanteenFragment.kt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CanteenInfo.kt</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StudyroomFragment.kt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StudyroomInfo.kt</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BathroomFragment.kt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BathroomInfo.kt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餐厅和自习室的详情界面：</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DetailFragment.kt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设置界面：</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SettingsFragment.kt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历史记录：</a:t>
            </a:r>
            <a:endPar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HistoryAdapter.kt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HistoryFragment.kt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HistoryViewHolder.kt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网络相关：</a:t>
            </a:r>
            <a:r>
              <a:rPr lang="en-US" altLang="zh-CN" dirty="0" err="1">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Network.kt</a:t>
            </a:r>
            <a:endParaRPr lang="en-US" altLang="zh-CN" dirty="0">
              <a:ln w="0"/>
              <a:effectLst>
                <a:glow rad="25400">
                  <a:srgbClr val="0566C7">
                    <a:alpha val="80000"/>
                  </a:srgbClr>
                </a:glow>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2"/>
          <a:stretch>
            <a:fillRect/>
          </a:stretch>
        </p:blipFill>
        <p:spPr>
          <a:xfrm>
            <a:off x="8195874" y="1028700"/>
            <a:ext cx="3062605" cy="4428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0-ppt_h/2"/>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500"/>
                                        <p:tgtEl>
                                          <p:spTgt spid="5"/>
                                        </p:tgtEl>
                                        <p:attrNameLst>
                                          <p:attrName>ppt_x</p:attrName>
                                        </p:attrNameLst>
                                      </p:cBhvr>
                                      <p:tavLst>
                                        <p:tav tm="0">
                                          <p:val>
                                            <p:strVal val="ppt_x"/>
                                          </p:val>
                                        </p:tav>
                                        <p:tav tm="100000">
                                          <p:val>
                                            <p:strVal val="1+ppt_w/2"/>
                                          </p:val>
                                        </p:tav>
                                      </p:tavLst>
                                    </p:anim>
                                    <p:anim calcmode="lin" valueType="num">
                                      <p:cBhvr additive="base">
                                        <p:cTn id="28" dur="500"/>
                                        <p:tgtEl>
                                          <p:spTgt spid="5"/>
                                        </p:tgtEl>
                                        <p:attrNameLst>
                                          <p:attrName>ppt_y</p:attrName>
                                        </p:attrNameLst>
                                      </p:cBhvr>
                                      <p:tavLst>
                                        <p:tav tm="0">
                                          <p:val>
                                            <p:strVal val="ppt_y"/>
                                          </p:val>
                                        </p:tav>
                                        <p:tav tm="100000">
                                          <p:val>
                                            <p:strVal val="ppt_y"/>
                                          </p:val>
                                        </p:tav>
                                      </p:tavLst>
                                    </p:anim>
                                    <p:set>
                                      <p:cBhvr>
                                        <p:cTn id="29" dur="1" fill="hold">
                                          <p:stCondLst>
                                            <p:cond delay="499"/>
                                          </p:stCondLst>
                                        </p:cTn>
                                        <p:tgtEl>
                                          <p:spTgt spid="5"/>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500"/>
                                        <p:tgtEl>
                                          <p:spTgt spid="4"/>
                                        </p:tgtEl>
                                      </p:cBhvr>
                                    </p:animEffect>
                                    <p:anim calcmode="lin" valueType="num">
                                      <p:cBhvr>
                                        <p:cTn id="32" dur="500"/>
                                        <p:tgtEl>
                                          <p:spTgt spid="4"/>
                                        </p:tgtEl>
                                        <p:attrNameLst>
                                          <p:attrName>ppt_x</p:attrName>
                                        </p:attrNameLst>
                                      </p:cBhvr>
                                      <p:tavLst>
                                        <p:tav tm="0">
                                          <p:val>
                                            <p:strVal val="ppt_x"/>
                                          </p:val>
                                        </p:tav>
                                        <p:tav tm="100000">
                                          <p:val>
                                            <p:strVal val="ppt_x"/>
                                          </p:val>
                                        </p:tav>
                                      </p:tavLst>
                                    </p:anim>
                                    <p:anim calcmode="lin" valueType="num">
                                      <p:cBhvr>
                                        <p:cTn id="33" dur="500"/>
                                        <p:tgtEl>
                                          <p:spTgt spid="4"/>
                                        </p:tgtEl>
                                        <p:attrNameLst>
                                          <p:attrName>ppt_y</p:attrName>
                                        </p:attrNameLst>
                                      </p:cBhvr>
                                      <p:tavLst>
                                        <p:tav tm="0">
                                          <p:val>
                                            <p:strVal val="ppt_y"/>
                                          </p:val>
                                        </p:tav>
                                        <p:tav tm="100000">
                                          <p:val>
                                            <p:strVal val="ppt_y+.1"/>
                                          </p:val>
                                        </p:tav>
                                      </p:tavLst>
                                    </p:anim>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2411</Words>
  <Application>WPS 演示</Application>
  <PresentationFormat>宽屏</PresentationFormat>
  <Paragraphs>346</Paragraphs>
  <Slides>25</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Agency FB</vt:lpstr>
      <vt:lpstr>等线</vt:lpstr>
      <vt:lpstr>华文新魏</vt:lpstr>
      <vt:lpstr>Segoe Print</vt:lpstr>
      <vt:lpstr>Dubai</vt:lpstr>
      <vt:lpstr>Calibri</vt:lpstr>
      <vt:lpstr>Vladimir Script</vt:lpstr>
      <vt:lpstr>微软雅黑</vt:lpstr>
      <vt:lpstr>Arial Unicode MS</vt:lpstr>
      <vt:lpstr>等线 Light</vt:lpstr>
      <vt:lpstr>Calibri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老 黑</dc:creator>
  <cp:lastModifiedBy>adswt518</cp:lastModifiedBy>
  <cp:revision>65</cp:revision>
  <dcterms:created xsi:type="dcterms:W3CDTF">2021-12-12T10:04:06Z</dcterms:created>
  <dcterms:modified xsi:type="dcterms:W3CDTF">2021-12-12T10:04:06Z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2052-11.1.0.10702</vt:lpwstr>
  </property>
</Properties>
</file>