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7" r:id="rId21"/>
    <p:sldId id="276" r:id="rId22"/>
    <p:sldId id="278" r:id="rId23"/>
    <p:sldId id="279"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4" d="100"/>
          <a:sy n="74"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A1F8-0E53-4025-A9D5-F8654B22B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03A2FD-08E3-445B-9058-007DE34F0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C82F1A-F068-4743-8925-D37826430623}"/>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5" name="Footer Placeholder 4">
            <a:extLst>
              <a:ext uri="{FF2B5EF4-FFF2-40B4-BE49-F238E27FC236}">
                <a16:creationId xmlns:a16="http://schemas.microsoft.com/office/drawing/2014/main" id="{B287786F-7101-4CFB-BDAF-88C1367EA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F04FCF-E75B-48C5-8047-5198AA589DB6}"/>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14929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F8B8-3847-4DB0-9F74-395FAEEEA7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3D60B3-8717-4E29-908D-E118600B0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732E64-9C79-4B63-B3C0-A1F5FD624887}"/>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5" name="Footer Placeholder 4">
            <a:extLst>
              <a:ext uri="{FF2B5EF4-FFF2-40B4-BE49-F238E27FC236}">
                <a16:creationId xmlns:a16="http://schemas.microsoft.com/office/drawing/2014/main" id="{95A1A568-8273-413D-91B0-8E4C90D21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58850-43BB-4C31-B268-E55AFEEB490B}"/>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98294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182F51-1458-4741-BB66-3F17A9FB26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977CC6-BB50-40FA-997F-6E6F49D593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16458-4743-4CF0-90ED-6600BD651165}"/>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5" name="Footer Placeholder 4">
            <a:extLst>
              <a:ext uri="{FF2B5EF4-FFF2-40B4-BE49-F238E27FC236}">
                <a16:creationId xmlns:a16="http://schemas.microsoft.com/office/drawing/2014/main" id="{7F6DAA6B-402C-4465-977F-644152B9D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94FD2-E839-47A1-B403-511698B90F35}"/>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2905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5ACD-8175-4EFB-B841-C70FC11DFF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728083-6E5B-4F7E-915E-35CA539ED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F3C1B7-42B0-43BD-80DA-238A00CE65D5}"/>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5" name="Footer Placeholder 4">
            <a:extLst>
              <a:ext uri="{FF2B5EF4-FFF2-40B4-BE49-F238E27FC236}">
                <a16:creationId xmlns:a16="http://schemas.microsoft.com/office/drawing/2014/main" id="{FA60B5A7-3DBF-459D-8392-AB9B0455C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30043-2272-40B6-BF55-3953C69E0170}"/>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261876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17CD-FDF5-4942-9067-DD44AD9B2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5755A3-4209-4DE2-B555-F019541B4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8A1B3-7EE4-43BF-8EFF-606A4898D725}"/>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5" name="Footer Placeholder 4">
            <a:extLst>
              <a:ext uri="{FF2B5EF4-FFF2-40B4-BE49-F238E27FC236}">
                <a16:creationId xmlns:a16="http://schemas.microsoft.com/office/drawing/2014/main" id="{75C08B28-5E9B-4234-AE48-B68CEA75BC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2E837-09D7-4860-8F19-FD0A29F16ABF}"/>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17284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E7BF-2D05-4B2D-8584-709A3B5727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A4283D-730C-4E5D-8170-A29C9BC39C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744213-1DEA-47E6-8FE1-FBDDE81F6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761B46-68D0-48FB-8913-E485F0EAD272}"/>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6" name="Footer Placeholder 5">
            <a:extLst>
              <a:ext uri="{FF2B5EF4-FFF2-40B4-BE49-F238E27FC236}">
                <a16:creationId xmlns:a16="http://schemas.microsoft.com/office/drawing/2014/main" id="{230A7E1C-BB13-4231-B91C-1A1EDACD2C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B95B8-A9E2-436D-A9F1-E8A0C66C6982}"/>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393778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16F3-E5B8-4797-9D80-0D2CA0ABA6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E2CBC5-A92F-4672-A3C8-964603A27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AB561-3AEA-45AE-AF07-C1FD5598E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819CC0-A430-4F9D-ABA0-59714970A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5B5FF-619A-44E2-9C8E-9DCCE2BB5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34571E-B39B-419B-8C8E-612954F24EA7}"/>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8" name="Footer Placeholder 7">
            <a:extLst>
              <a:ext uri="{FF2B5EF4-FFF2-40B4-BE49-F238E27FC236}">
                <a16:creationId xmlns:a16="http://schemas.microsoft.com/office/drawing/2014/main" id="{A90BD052-AB37-46A2-8D1D-F2088D487A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8FDB37-A295-43EA-A2D2-CEF015F1CC05}"/>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121633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5171-6529-4B6E-9E3E-B1A4E68E83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02F30E-DB47-4EAB-8224-C385F9A7E012}"/>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4" name="Footer Placeholder 3">
            <a:extLst>
              <a:ext uri="{FF2B5EF4-FFF2-40B4-BE49-F238E27FC236}">
                <a16:creationId xmlns:a16="http://schemas.microsoft.com/office/drawing/2014/main" id="{29FF7128-4E36-4077-B176-1409C56DC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49167A-A239-4F82-AE4A-A25C3384184B}"/>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78884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7902F-E1C7-4748-A581-ED41672CDCE0}"/>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3" name="Footer Placeholder 2">
            <a:extLst>
              <a:ext uri="{FF2B5EF4-FFF2-40B4-BE49-F238E27FC236}">
                <a16:creationId xmlns:a16="http://schemas.microsoft.com/office/drawing/2014/main" id="{94BB4F88-645F-4979-BFBA-774A8EFF84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4D67B0-A3BC-4B8C-8F64-2D5590EE099A}"/>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98136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D791-4621-4305-8A80-FF1064285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B05D9F-1848-42D6-B1DC-740DE808B2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AC32D3-22F8-4205-AF33-E9A1B318F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8C449-B993-4AA0-B095-A83EE3FB774E}"/>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6" name="Footer Placeholder 5">
            <a:extLst>
              <a:ext uri="{FF2B5EF4-FFF2-40B4-BE49-F238E27FC236}">
                <a16:creationId xmlns:a16="http://schemas.microsoft.com/office/drawing/2014/main" id="{395D6D66-B533-4BF7-8EDD-F84BD1B7A0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141CB0-E38E-41D5-8504-DDB2C7BBEC72}"/>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132080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CE43-E084-46A2-B424-8C4AE4013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6770B8-B4EE-4EDA-895F-09670653C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27D111-E050-4000-B56E-1551268DF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1844F-0ABA-4E2B-BC1F-3629D971711C}"/>
              </a:ext>
            </a:extLst>
          </p:cNvPr>
          <p:cNvSpPr>
            <a:spLocks noGrp="1"/>
          </p:cNvSpPr>
          <p:nvPr>
            <p:ph type="dt" sz="half" idx="10"/>
          </p:nvPr>
        </p:nvSpPr>
        <p:spPr/>
        <p:txBody>
          <a:bodyPr/>
          <a:lstStyle/>
          <a:p>
            <a:fld id="{A4AA9A91-1C0F-416D-B5A8-72FE481081B6}" type="datetimeFigureOut">
              <a:rPr lang="en-IN" smtClean="0"/>
              <a:t>04-12-2022</a:t>
            </a:fld>
            <a:endParaRPr lang="en-IN"/>
          </a:p>
        </p:txBody>
      </p:sp>
      <p:sp>
        <p:nvSpPr>
          <p:cNvPr id="6" name="Footer Placeholder 5">
            <a:extLst>
              <a:ext uri="{FF2B5EF4-FFF2-40B4-BE49-F238E27FC236}">
                <a16:creationId xmlns:a16="http://schemas.microsoft.com/office/drawing/2014/main" id="{1E3D5E72-3EE6-4473-8011-FC201EF99F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DA43B1-DD55-427E-B645-9920E6CA2891}"/>
              </a:ext>
            </a:extLst>
          </p:cNvPr>
          <p:cNvSpPr>
            <a:spLocks noGrp="1"/>
          </p:cNvSpPr>
          <p:nvPr>
            <p:ph type="sldNum" sz="quarter" idx="12"/>
          </p:nvPr>
        </p:nvSpPr>
        <p:spPr/>
        <p:txBody>
          <a:bodyPr/>
          <a:lstStyle/>
          <a:p>
            <a:fld id="{4B871293-39EB-4C49-9064-5ECF4C4B23EF}" type="slidenum">
              <a:rPr lang="en-IN" smtClean="0"/>
              <a:t>‹#›</a:t>
            </a:fld>
            <a:endParaRPr lang="en-IN"/>
          </a:p>
        </p:txBody>
      </p:sp>
    </p:spTree>
    <p:extLst>
      <p:ext uri="{BB962C8B-B14F-4D97-AF65-F5344CB8AC3E}">
        <p14:creationId xmlns:p14="http://schemas.microsoft.com/office/powerpoint/2010/main" val="139299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15E48-63D3-4C3D-B8DF-F409065DBF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9CF000-1F94-4C07-B668-7D7DD4728B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A6C900-431C-4E39-807C-AD5208739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A9A91-1C0F-416D-B5A8-72FE481081B6}" type="datetimeFigureOut">
              <a:rPr lang="en-IN" smtClean="0"/>
              <a:t>04-12-2022</a:t>
            </a:fld>
            <a:endParaRPr lang="en-IN"/>
          </a:p>
        </p:txBody>
      </p:sp>
      <p:sp>
        <p:nvSpPr>
          <p:cNvPr id="5" name="Footer Placeholder 4">
            <a:extLst>
              <a:ext uri="{FF2B5EF4-FFF2-40B4-BE49-F238E27FC236}">
                <a16:creationId xmlns:a16="http://schemas.microsoft.com/office/drawing/2014/main" id="{175AE2B2-B712-4BCF-B3A9-5DDD63662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BADC30-20EA-4A43-AEFC-E04ECA590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71293-39EB-4C49-9064-5ECF4C4B23EF}" type="slidenum">
              <a:rPr lang="en-IN" smtClean="0"/>
              <a:t>‹#›</a:t>
            </a:fld>
            <a:endParaRPr lang="en-IN"/>
          </a:p>
        </p:txBody>
      </p:sp>
    </p:spTree>
    <p:extLst>
      <p:ext uri="{BB962C8B-B14F-4D97-AF65-F5344CB8AC3E}">
        <p14:creationId xmlns:p14="http://schemas.microsoft.com/office/powerpoint/2010/main" val="210507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row.almabetter.com/data-science/projects/Hotel-Booking-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3EE4-5844-4AB9-8D64-46DED05E5319}"/>
              </a:ext>
            </a:extLst>
          </p:cNvPr>
          <p:cNvSpPr>
            <a:spLocks noGrp="1"/>
          </p:cNvSpPr>
          <p:nvPr>
            <p:ph type="ctrTitle"/>
          </p:nvPr>
        </p:nvSpPr>
        <p:spPr>
          <a:xfrm>
            <a:off x="1524000" y="2958723"/>
            <a:ext cx="9144000" cy="2387600"/>
          </a:xfrm>
        </p:spPr>
        <p:txBody>
          <a:bodyPr>
            <a:normAutofit fontScale="90000"/>
          </a:bodyPr>
          <a:lstStyle/>
          <a:p>
            <a:r>
              <a:rPr lang="en-IN" dirty="0"/>
              <a:t>CAPSTONE PROJECT ON EDA </a:t>
            </a:r>
            <a:r>
              <a:rPr lang="en-IN" sz="8000" dirty="0">
                <a:solidFill>
                  <a:srgbClr val="FF0000"/>
                </a:solidFill>
              </a:rPr>
              <a:t>Hotel Bookings Analysis</a:t>
            </a:r>
            <a:endParaRPr lang="en-IN" sz="10400" dirty="0"/>
          </a:p>
        </p:txBody>
      </p:sp>
      <p:sp>
        <p:nvSpPr>
          <p:cNvPr id="5" name="TextBox 4">
            <a:extLst>
              <a:ext uri="{FF2B5EF4-FFF2-40B4-BE49-F238E27FC236}">
                <a16:creationId xmlns:a16="http://schemas.microsoft.com/office/drawing/2014/main" id="{726876D5-9B0B-4407-A6AF-FB10D53195DB}"/>
              </a:ext>
            </a:extLst>
          </p:cNvPr>
          <p:cNvSpPr txBox="1"/>
          <p:nvPr/>
        </p:nvSpPr>
        <p:spPr>
          <a:xfrm>
            <a:off x="4795234" y="5654812"/>
            <a:ext cx="2601532" cy="800219"/>
          </a:xfrm>
          <a:prstGeom prst="rect">
            <a:avLst/>
          </a:prstGeom>
          <a:noFill/>
        </p:spPr>
        <p:txBody>
          <a:bodyPr wrap="square" rtlCol="0">
            <a:spAutoFit/>
          </a:bodyPr>
          <a:lstStyle/>
          <a:p>
            <a:r>
              <a:rPr lang="en-IN" sz="2800" dirty="0"/>
              <a:t>By:- Purushotam</a:t>
            </a:r>
          </a:p>
          <a:p>
            <a:endParaRPr lang="en-IN" dirty="0"/>
          </a:p>
        </p:txBody>
      </p:sp>
      <p:pic>
        <p:nvPicPr>
          <p:cNvPr id="7" name="Picture 6">
            <a:extLst>
              <a:ext uri="{FF2B5EF4-FFF2-40B4-BE49-F238E27FC236}">
                <a16:creationId xmlns:a16="http://schemas.microsoft.com/office/drawing/2014/main" id="{F1A07D11-2814-45E5-9F06-BA6F8ACA1747}"/>
              </a:ext>
            </a:extLst>
          </p:cNvPr>
          <p:cNvPicPr>
            <a:picLocks noChangeAspect="1"/>
          </p:cNvPicPr>
          <p:nvPr/>
        </p:nvPicPr>
        <p:blipFill>
          <a:blip r:embed="rId2"/>
          <a:stretch>
            <a:fillRect/>
          </a:stretch>
        </p:blipFill>
        <p:spPr>
          <a:xfrm>
            <a:off x="0" y="-1"/>
            <a:ext cx="12192000" cy="2958723"/>
          </a:xfrm>
          <a:prstGeom prst="rect">
            <a:avLst/>
          </a:prstGeom>
        </p:spPr>
      </p:pic>
    </p:spTree>
    <p:extLst>
      <p:ext uri="{BB962C8B-B14F-4D97-AF65-F5344CB8AC3E}">
        <p14:creationId xmlns:p14="http://schemas.microsoft.com/office/powerpoint/2010/main" val="133320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69AA13-D158-45BA-8489-37D70D136377}"/>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Arial Unicode MS"/>
              </a:rPr>
              <a:t>Question 4.</a:t>
            </a:r>
            <a:r>
              <a:rPr kumimoji="0" lang="en-US" altLang="en-US" sz="1900" b="0" i="0" u="none" strike="noStrike" cap="none" normalizeH="0" baseline="0">
                <a:ln>
                  <a:noFill/>
                </a:ln>
                <a:solidFill>
                  <a:srgbClr val="D5D5D5"/>
                </a:solidFill>
                <a:effectLst/>
                <a:latin typeface="Roboto" panose="02000000000000000000" pitchFamily="2" charset="0"/>
              </a:rPr>
              <a:t> Which type of hotel is preferred by customer having children?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B9EB9F4-8363-4009-ABF9-86D1321F1253}"/>
              </a:ext>
            </a:extLst>
          </p:cNvPr>
          <p:cNvPicPr>
            <a:picLocks noChangeAspect="1"/>
          </p:cNvPicPr>
          <p:nvPr/>
        </p:nvPicPr>
        <p:blipFill>
          <a:blip r:embed="rId2">
            <a:duotone>
              <a:schemeClr val="accent1">
                <a:shade val="45000"/>
                <a:satMod val="135000"/>
              </a:schemeClr>
              <a:prstClr val="white"/>
            </a:duotone>
          </a:blip>
          <a:stretch>
            <a:fillRect/>
          </a:stretch>
        </p:blipFill>
        <p:spPr>
          <a:xfrm>
            <a:off x="0" y="457200"/>
            <a:ext cx="12192000" cy="6400800"/>
          </a:xfrm>
          <a:prstGeom prst="rect">
            <a:avLst/>
          </a:prstGeom>
        </p:spPr>
      </p:pic>
    </p:spTree>
    <p:extLst>
      <p:ext uri="{BB962C8B-B14F-4D97-AF65-F5344CB8AC3E}">
        <p14:creationId xmlns:p14="http://schemas.microsoft.com/office/powerpoint/2010/main" val="414744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3DC3FE5-ADA8-4BEB-8038-5AEBD9D0F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749DE7-2B5B-4A6F-AECE-BE61EAF455D5}"/>
              </a:ext>
            </a:extLst>
          </p:cNvPr>
          <p:cNvSpPr txBox="1"/>
          <p:nvPr/>
        </p:nvSpPr>
        <p:spPr>
          <a:xfrm>
            <a:off x="2682024" y="996920"/>
            <a:ext cx="9188003" cy="369332"/>
          </a:xfrm>
          <a:prstGeom prst="rect">
            <a:avLst/>
          </a:prstGeom>
          <a:noFill/>
        </p:spPr>
        <p:txBody>
          <a:bodyPr wrap="square">
            <a:spAutoFit/>
          </a:bodyPr>
          <a:lstStyle/>
          <a:p>
            <a:r>
              <a:rPr lang="en-US" b="0" i="0" dirty="0">
                <a:effectLst/>
                <a:latin typeface="Roboto" panose="02000000000000000000" pitchFamily="2" charset="0"/>
              </a:rPr>
              <a:t>City hotel is more preferred by customers having children with age group as per dataset</a:t>
            </a:r>
            <a:endParaRPr lang="en-IN" dirty="0"/>
          </a:p>
        </p:txBody>
      </p:sp>
    </p:spTree>
    <p:extLst>
      <p:ext uri="{BB962C8B-B14F-4D97-AF65-F5344CB8AC3E}">
        <p14:creationId xmlns:p14="http://schemas.microsoft.com/office/powerpoint/2010/main" val="63452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98626-60DB-48F7-BE3C-63DFBDE7CBD5}"/>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Arial Unicode MS"/>
              </a:rPr>
              <a:t>Question 5.</a:t>
            </a:r>
            <a:r>
              <a:rPr kumimoji="0" lang="en-US" altLang="en-US" sz="1900" b="0" i="0" u="none" strike="noStrike" cap="none" normalizeH="0" baseline="0">
                <a:ln>
                  <a:noFill/>
                </a:ln>
                <a:solidFill>
                  <a:srgbClr val="D5D5D5"/>
                </a:solidFill>
                <a:effectLst/>
                <a:latin typeface="Roboto" panose="02000000000000000000" pitchFamily="2" charset="0"/>
              </a:rPr>
              <a:t> Which type of hotel is most preferred for weekend night?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5652827-473A-49E1-96CF-454E4C8DCC93}"/>
              </a:ext>
            </a:extLst>
          </p:cNvPr>
          <p:cNvPicPr>
            <a:picLocks noChangeAspect="1"/>
          </p:cNvPicPr>
          <p:nvPr/>
        </p:nvPicPr>
        <p:blipFill>
          <a:blip r:embed="rId2">
            <a:duotone>
              <a:schemeClr val="accent1">
                <a:shade val="45000"/>
                <a:satMod val="135000"/>
              </a:schemeClr>
              <a:prstClr val="white"/>
            </a:duotone>
          </a:blip>
          <a:stretch>
            <a:fillRect/>
          </a:stretch>
        </p:blipFill>
        <p:spPr>
          <a:xfrm>
            <a:off x="0" y="457200"/>
            <a:ext cx="12192000" cy="6400799"/>
          </a:xfrm>
          <a:prstGeom prst="rect">
            <a:avLst/>
          </a:prstGeom>
        </p:spPr>
      </p:pic>
    </p:spTree>
    <p:extLst>
      <p:ext uri="{BB962C8B-B14F-4D97-AF65-F5344CB8AC3E}">
        <p14:creationId xmlns:p14="http://schemas.microsoft.com/office/powerpoint/2010/main" val="33788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745478D-5BC7-40F1-A3BA-1383A39D1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F88A46-BDBA-4E23-B3FD-A1C893DDA763}"/>
              </a:ext>
            </a:extLst>
          </p:cNvPr>
          <p:cNvSpPr txBox="1"/>
          <p:nvPr/>
        </p:nvSpPr>
        <p:spPr>
          <a:xfrm>
            <a:off x="2836570" y="945404"/>
            <a:ext cx="7376375" cy="369332"/>
          </a:xfrm>
          <a:prstGeom prst="rect">
            <a:avLst/>
          </a:prstGeom>
          <a:noFill/>
        </p:spPr>
        <p:txBody>
          <a:bodyPr wrap="square">
            <a:spAutoFit/>
          </a:bodyPr>
          <a:lstStyle/>
          <a:p>
            <a:r>
              <a:rPr lang="en-US" b="1" i="0" dirty="0">
                <a:effectLst/>
                <a:latin typeface="Roboto" panose="02000000000000000000" pitchFamily="2" charset="0"/>
              </a:rPr>
              <a:t>This Graph shows that city hotel is most preferred for weekend nights</a:t>
            </a:r>
            <a:endParaRPr lang="en-IN" b="1" dirty="0"/>
          </a:p>
        </p:txBody>
      </p:sp>
    </p:spTree>
    <p:extLst>
      <p:ext uri="{BB962C8B-B14F-4D97-AF65-F5344CB8AC3E}">
        <p14:creationId xmlns:p14="http://schemas.microsoft.com/office/powerpoint/2010/main" val="208002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57C480-4FBB-4754-A19E-BBD9DDED7FB8}"/>
              </a:ext>
            </a:extLst>
          </p:cNvPr>
          <p:cNvSpPr>
            <a:spLocks noChangeArrowheads="1"/>
          </p:cNvSpPr>
          <p:nvPr/>
        </p:nvSpPr>
        <p:spPr bwMode="auto">
          <a:xfrm>
            <a:off x="0" y="-136218"/>
            <a:ext cx="11620489" cy="729636"/>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effectLst/>
                <a:latin typeface="Arial Unicode MS"/>
              </a:rPr>
              <a:t>Question 6.</a:t>
            </a:r>
            <a:r>
              <a:rPr kumimoji="0" lang="en-US" altLang="en-US" sz="1900" b="1" i="0" u="none" strike="noStrike" cap="none" normalizeH="0" baseline="0">
                <a:ln>
                  <a:noFill/>
                </a:ln>
                <a:effectLst/>
                <a:latin typeface="Roboto" panose="02000000000000000000" pitchFamily="2" charset="0"/>
              </a:rPr>
              <a:t> Which year has highest booking and cancellation based on market segment (complementry)?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effectLst/>
              <a:latin typeface="Arial" panose="020B0604020202020204" pitchFamily="34" charset="0"/>
            </a:endParaRPr>
          </a:p>
        </p:txBody>
      </p:sp>
      <p:pic>
        <p:nvPicPr>
          <p:cNvPr id="10243" name="Picture 3">
            <a:extLst>
              <a:ext uri="{FF2B5EF4-FFF2-40B4-BE49-F238E27FC236}">
                <a16:creationId xmlns:a16="http://schemas.microsoft.com/office/drawing/2014/main" id="{9240A689-276A-477A-B64C-0643E7612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3418"/>
            <a:ext cx="12192000" cy="62645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391A6F-1AA5-4369-8478-5E506BB590C8}"/>
              </a:ext>
            </a:extLst>
          </p:cNvPr>
          <p:cNvSpPr txBox="1"/>
          <p:nvPr/>
        </p:nvSpPr>
        <p:spPr>
          <a:xfrm>
            <a:off x="3627550" y="1323054"/>
            <a:ext cx="1498516" cy="923330"/>
          </a:xfrm>
          <a:prstGeom prst="rect">
            <a:avLst/>
          </a:prstGeom>
          <a:noFill/>
        </p:spPr>
        <p:txBody>
          <a:bodyPr wrap="square">
            <a:spAutoFit/>
          </a:bodyPr>
          <a:lstStyle/>
          <a:p>
            <a:r>
              <a:rPr lang="en-IN" b="1" i="0" dirty="0">
                <a:effectLst/>
                <a:latin typeface="Courier New" panose="02070309020205020404" pitchFamily="49" charset="0"/>
              </a:rPr>
              <a:t>2015 152</a:t>
            </a:r>
            <a:endParaRPr lang="en-IN" b="1" dirty="0"/>
          </a:p>
          <a:p>
            <a:r>
              <a:rPr lang="en-IN" b="1" i="0" dirty="0">
                <a:effectLst/>
                <a:latin typeface="Courier New" panose="02070309020205020404" pitchFamily="49" charset="0"/>
              </a:rPr>
              <a:t>2016 349 </a:t>
            </a:r>
          </a:p>
          <a:p>
            <a:r>
              <a:rPr lang="en-IN" b="1" i="0" dirty="0">
                <a:effectLst/>
                <a:latin typeface="Courier New" panose="02070309020205020404" pitchFamily="49" charset="0"/>
              </a:rPr>
              <a:t>2017 201 </a:t>
            </a:r>
          </a:p>
        </p:txBody>
      </p:sp>
      <p:sp>
        <p:nvSpPr>
          <p:cNvPr id="7" name="TextBox 6">
            <a:extLst>
              <a:ext uri="{FF2B5EF4-FFF2-40B4-BE49-F238E27FC236}">
                <a16:creationId xmlns:a16="http://schemas.microsoft.com/office/drawing/2014/main" id="{EFC62D7A-661A-4F62-96EC-0A4657C9A76B}"/>
              </a:ext>
            </a:extLst>
          </p:cNvPr>
          <p:cNvSpPr txBox="1"/>
          <p:nvPr/>
        </p:nvSpPr>
        <p:spPr>
          <a:xfrm>
            <a:off x="3627550" y="2469373"/>
            <a:ext cx="8564450" cy="646331"/>
          </a:xfrm>
          <a:prstGeom prst="rect">
            <a:avLst/>
          </a:prstGeom>
          <a:noFill/>
        </p:spPr>
        <p:txBody>
          <a:bodyPr wrap="square">
            <a:spAutoFit/>
          </a:bodyPr>
          <a:lstStyle/>
          <a:p>
            <a:r>
              <a:rPr lang="en-US" b="0" i="0" dirty="0">
                <a:effectLst/>
                <a:latin typeface="Roboto" panose="02000000000000000000" pitchFamily="2" charset="0"/>
              </a:rPr>
              <a:t>This Graph shows the out of 2015, 2016, 2017 2016 has the highest booking and cancellation based on complimentary</a:t>
            </a:r>
            <a:endParaRPr lang="en-IN" dirty="0"/>
          </a:p>
        </p:txBody>
      </p:sp>
    </p:spTree>
    <p:extLst>
      <p:ext uri="{BB962C8B-B14F-4D97-AF65-F5344CB8AC3E}">
        <p14:creationId xmlns:p14="http://schemas.microsoft.com/office/powerpoint/2010/main" val="416547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D2EFC5-E8A1-45DC-9FC5-85B99A4C5177}"/>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Arial Unicode MS"/>
              </a:rPr>
              <a:t>Question 7.</a:t>
            </a:r>
            <a:r>
              <a:rPr kumimoji="0" lang="en-US" altLang="en-US" sz="1900" b="0" i="0" u="none" strike="noStrike" cap="none" normalizeH="0" baseline="0">
                <a:ln>
                  <a:noFill/>
                </a:ln>
                <a:solidFill>
                  <a:srgbClr val="D5D5D5"/>
                </a:solidFill>
                <a:effectLst/>
                <a:latin typeface="Roboto" panose="02000000000000000000" pitchFamily="2" charset="0"/>
              </a:rPr>
              <a:t> preferred food by customer based on top 5 country?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4FCE09E-ED4A-4863-947C-9C2EAA5745A5}"/>
              </a:ext>
            </a:extLst>
          </p:cNvPr>
          <p:cNvPicPr>
            <a:picLocks noChangeAspect="1"/>
          </p:cNvPicPr>
          <p:nvPr/>
        </p:nvPicPr>
        <p:blipFill>
          <a:blip r:embed="rId2">
            <a:duotone>
              <a:schemeClr val="accent1">
                <a:shade val="45000"/>
                <a:satMod val="135000"/>
              </a:schemeClr>
              <a:prstClr val="white"/>
            </a:duotone>
          </a:blip>
          <a:stretch>
            <a:fillRect/>
          </a:stretch>
        </p:blipFill>
        <p:spPr>
          <a:xfrm>
            <a:off x="1" y="457201"/>
            <a:ext cx="12192000" cy="6400800"/>
          </a:xfrm>
          <a:prstGeom prst="rect">
            <a:avLst/>
          </a:prstGeom>
        </p:spPr>
      </p:pic>
    </p:spTree>
    <p:extLst>
      <p:ext uri="{BB962C8B-B14F-4D97-AF65-F5344CB8AC3E}">
        <p14:creationId xmlns:p14="http://schemas.microsoft.com/office/powerpoint/2010/main" val="796332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A13FED0D-4475-45B7-BCE9-4612B142F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56BC2E-E49E-408A-9715-9E990651C5DA}"/>
              </a:ext>
            </a:extLst>
          </p:cNvPr>
          <p:cNvSpPr txBox="1"/>
          <p:nvPr/>
        </p:nvSpPr>
        <p:spPr>
          <a:xfrm>
            <a:off x="3173032" y="1289965"/>
            <a:ext cx="5845935" cy="369332"/>
          </a:xfrm>
          <a:prstGeom prst="rect">
            <a:avLst/>
          </a:prstGeom>
          <a:noFill/>
        </p:spPr>
        <p:txBody>
          <a:bodyPr wrap="square">
            <a:spAutoFit/>
          </a:bodyPr>
          <a:lstStyle/>
          <a:p>
            <a:r>
              <a:rPr lang="en-US" b="1" i="0" dirty="0">
                <a:effectLst/>
                <a:latin typeface="Roboto" panose="02000000000000000000" pitchFamily="2" charset="0"/>
              </a:rPr>
              <a:t>The graph shows BB is most preferred by the </a:t>
            </a:r>
            <a:r>
              <a:rPr lang="en-US" b="1" i="0" dirty="0" err="1">
                <a:effectLst/>
                <a:latin typeface="Roboto" panose="02000000000000000000" pitchFamily="2" charset="0"/>
              </a:rPr>
              <a:t>portugal</a:t>
            </a:r>
            <a:endParaRPr lang="en-IN" b="1" dirty="0"/>
          </a:p>
        </p:txBody>
      </p:sp>
    </p:spTree>
    <p:extLst>
      <p:ext uri="{BB962C8B-B14F-4D97-AF65-F5344CB8AC3E}">
        <p14:creationId xmlns:p14="http://schemas.microsoft.com/office/powerpoint/2010/main" val="99262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B3A43F-0CC0-48D8-B314-EFD07A487740}"/>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Arial Unicode MS"/>
              </a:rPr>
              <a:t>Question 8.</a:t>
            </a:r>
            <a:r>
              <a:rPr kumimoji="0" lang="en-US" altLang="en-US" sz="1900" b="0" i="0" u="none" strike="noStrike" cap="none" normalizeH="0" baseline="0">
                <a:ln>
                  <a:noFill/>
                </a:ln>
                <a:solidFill>
                  <a:srgbClr val="D5D5D5"/>
                </a:solidFill>
                <a:effectLst/>
                <a:latin typeface="Roboto" panose="02000000000000000000" pitchFamily="2" charset="0"/>
              </a:rPr>
              <a:t> Most favourable month for booking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ACC4884-9197-45ED-94D6-A7689E8A3632}"/>
              </a:ext>
            </a:extLst>
          </p:cNvPr>
          <p:cNvPicPr>
            <a:picLocks noChangeAspect="1"/>
          </p:cNvPicPr>
          <p:nvPr/>
        </p:nvPicPr>
        <p:blipFill>
          <a:blip r:embed="rId2">
            <a:duotone>
              <a:schemeClr val="accent1">
                <a:shade val="45000"/>
                <a:satMod val="135000"/>
              </a:schemeClr>
              <a:prstClr val="white"/>
            </a:duotone>
          </a:blip>
          <a:stretch>
            <a:fillRect/>
          </a:stretch>
        </p:blipFill>
        <p:spPr>
          <a:xfrm>
            <a:off x="0" y="457200"/>
            <a:ext cx="12191999" cy="6400800"/>
          </a:xfrm>
          <a:prstGeom prst="rect">
            <a:avLst/>
          </a:prstGeom>
        </p:spPr>
      </p:pic>
    </p:spTree>
    <p:extLst>
      <p:ext uri="{BB962C8B-B14F-4D97-AF65-F5344CB8AC3E}">
        <p14:creationId xmlns:p14="http://schemas.microsoft.com/office/powerpoint/2010/main" val="289484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C9B10D30-078B-480F-A069-8687F5BF0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E1C880-76E6-45D8-9415-CE225A51C358}"/>
              </a:ext>
            </a:extLst>
          </p:cNvPr>
          <p:cNvSpPr txBox="1"/>
          <p:nvPr/>
        </p:nvSpPr>
        <p:spPr>
          <a:xfrm>
            <a:off x="2450206" y="417370"/>
            <a:ext cx="9462752" cy="646331"/>
          </a:xfrm>
          <a:prstGeom prst="rect">
            <a:avLst/>
          </a:prstGeom>
          <a:noFill/>
        </p:spPr>
        <p:txBody>
          <a:bodyPr wrap="square">
            <a:spAutoFit/>
          </a:bodyPr>
          <a:lstStyle/>
          <a:p>
            <a:r>
              <a:rPr lang="en-US" b="0" i="0" dirty="0">
                <a:effectLst/>
                <a:latin typeface="Roboto" panose="02000000000000000000" pitchFamily="2" charset="0"/>
              </a:rPr>
              <a:t>This graph shows relation between booking and months so august month is most preferred for the booking</a:t>
            </a:r>
            <a:endParaRPr lang="en-IN" dirty="0"/>
          </a:p>
        </p:txBody>
      </p:sp>
    </p:spTree>
    <p:extLst>
      <p:ext uri="{BB962C8B-B14F-4D97-AF65-F5344CB8AC3E}">
        <p14:creationId xmlns:p14="http://schemas.microsoft.com/office/powerpoint/2010/main" val="354726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E1015-DD20-4D7C-A7D5-566AC08824F5}"/>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Arial Unicode MS"/>
              </a:rPr>
              <a:t>Question 9.</a:t>
            </a:r>
            <a:r>
              <a:rPr kumimoji="0" lang="en-US" altLang="en-US" sz="1900" b="0" i="0" u="none" strike="noStrike" cap="none" normalizeH="0" baseline="0">
                <a:ln>
                  <a:noFill/>
                </a:ln>
                <a:solidFill>
                  <a:srgbClr val="D5D5D5"/>
                </a:solidFill>
                <a:effectLst/>
                <a:latin typeface="Roboto" panose="02000000000000000000" pitchFamily="2" charset="0"/>
              </a:rPr>
              <a:t>Which are the top five agents for city hotel?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4A131D2D-3E7A-4436-B4FB-654CFED544E1}"/>
              </a:ext>
            </a:extLst>
          </p:cNvPr>
          <p:cNvPicPr>
            <a:picLocks noChangeAspect="1"/>
          </p:cNvPicPr>
          <p:nvPr/>
        </p:nvPicPr>
        <p:blipFill>
          <a:blip r:embed="rId2">
            <a:duotone>
              <a:schemeClr val="accent1">
                <a:shade val="45000"/>
                <a:satMod val="135000"/>
              </a:schemeClr>
              <a:prstClr val="white"/>
            </a:duotone>
          </a:blip>
          <a:stretch>
            <a:fillRect/>
          </a:stretch>
        </p:blipFill>
        <p:spPr>
          <a:xfrm>
            <a:off x="0" y="457200"/>
            <a:ext cx="12192000" cy="6400800"/>
          </a:xfrm>
          <a:prstGeom prst="rect">
            <a:avLst/>
          </a:prstGeom>
        </p:spPr>
      </p:pic>
    </p:spTree>
    <p:extLst>
      <p:ext uri="{BB962C8B-B14F-4D97-AF65-F5344CB8AC3E}">
        <p14:creationId xmlns:p14="http://schemas.microsoft.com/office/powerpoint/2010/main" val="169443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62C4-2A50-4080-AC98-EA1EC7FD5EE4}"/>
              </a:ext>
            </a:extLst>
          </p:cNvPr>
          <p:cNvSpPr>
            <a:spLocks noGrp="1"/>
          </p:cNvSpPr>
          <p:nvPr>
            <p:ph type="title"/>
          </p:nvPr>
        </p:nvSpPr>
        <p:spPr>
          <a:xfrm>
            <a:off x="838200" y="0"/>
            <a:ext cx="10515600" cy="755337"/>
          </a:xfrm>
        </p:spPr>
        <p:txBody>
          <a:bodyPr>
            <a:normAutofit/>
          </a:bodyPr>
          <a:lstStyle/>
          <a:p>
            <a:pPr algn="ctr"/>
            <a:r>
              <a:rPr lang="en-IN" dirty="0"/>
              <a:t>Problem Statements</a:t>
            </a:r>
          </a:p>
        </p:txBody>
      </p:sp>
      <p:sp>
        <p:nvSpPr>
          <p:cNvPr id="3" name="Content Placeholder 2">
            <a:extLst>
              <a:ext uri="{FF2B5EF4-FFF2-40B4-BE49-F238E27FC236}">
                <a16:creationId xmlns:a16="http://schemas.microsoft.com/office/drawing/2014/main" id="{D7024731-85D6-489E-87D6-8C9DAF5D85E8}"/>
              </a:ext>
            </a:extLst>
          </p:cNvPr>
          <p:cNvSpPr>
            <a:spLocks noGrp="1"/>
          </p:cNvSpPr>
          <p:nvPr>
            <p:ph idx="1"/>
          </p:nvPr>
        </p:nvSpPr>
        <p:spPr>
          <a:xfrm>
            <a:off x="0" y="868670"/>
            <a:ext cx="12192000" cy="5737538"/>
          </a:xfrm>
        </p:spPr>
        <p:txBody>
          <a:bodyPr>
            <a:normAutofit/>
          </a:bodyPr>
          <a:lstStyle/>
          <a:p>
            <a:pPr marL="0" indent="0">
              <a:buNone/>
            </a:pPr>
            <a:r>
              <a:rPr lang="en-US" sz="3200" dirty="0"/>
              <a:t>For this project we will analyzing hotel booking data.</a:t>
            </a:r>
            <a:endParaRPr lang="en-US" dirty="0"/>
          </a:p>
          <a:p>
            <a:r>
              <a:rPr lang="en-US" sz="3200" dirty="0"/>
              <a:t>This data contains booking information for a city hotel and resort hotel and includes information such as when the booking was made length of the stay the number of adults children's and or babies and the number of available parking spaces.</a:t>
            </a:r>
          </a:p>
          <a:p>
            <a:endParaRPr lang="en-US" sz="700" dirty="0"/>
          </a:p>
          <a:p>
            <a:r>
              <a:rPr lang="en-US" sz="3200" dirty="0"/>
              <a:t>Hotel industry is a very volatile industry and the bookings depend on our factors and many more the main objective behind this project the bookings and give insights to hotel management on which they can perform various campaigns to boost their performance of business.</a:t>
            </a:r>
            <a:endParaRPr lang="en-IN" sz="3200" dirty="0"/>
          </a:p>
        </p:txBody>
      </p:sp>
    </p:spTree>
    <p:extLst>
      <p:ext uri="{BB962C8B-B14F-4D97-AF65-F5344CB8AC3E}">
        <p14:creationId xmlns:p14="http://schemas.microsoft.com/office/powerpoint/2010/main" val="324768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644F8DBF-DF9C-428D-884F-39A351B6B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A2C682-0BED-491E-AC5B-50E569DAA26C}"/>
              </a:ext>
            </a:extLst>
          </p:cNvPr>
          <p:cNvSpPr txBox="1"/>
          <p:nvPr/>
        </p:nvSpPr>
        <p:spPr>
          <a:xfrm>
            <a:off x="4716887" y="1908150"/>
            <a:ext cx="6188298" cy="369332"/>
          </a:xfrm>
          <a:prstGeom prst="rect">
            <a:avLst/>
          </a:prstGeom>
          <a:noFill/>
        </p:spPr>
        <p:txBody>
          <a:bodyPr wrap="square">
            <a:spAutoFit/>
          </a:bodyPr>
          <a:lstStyle/>
          <a:p>
            <a:r>
              <a:rPr lang="en-US" b="1" i="0" dirty="0">
                <a:effectLst/>
                <a:latin typeface="Roboto" panose="02000000000000000000" pitchFamily="2" charset="0"/>
              </a:rPr>
              <a:t>This graph shows the top five agents for the City Hotel</a:t>
            </a:r>
            <a:endParaRPr lang="en-IN" b="1" dirty="0"/>
          </a:p>
        </p:txBody>
      </p:sp>
    </p:spTree>
    <p:extLst>
      <p:ext uri="{BB962C8B-B14F-4D97-AF65-F5344CB8AC3E}">
        <p14:creationId xmlns:p14="http://schemas.microsoft.com/office/powerpoint/2010/main" val="722619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E86E74-1361-4115-93A6-376CB4A387E5}"/>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Arial Unicode MS"/>
              </a:rPr>
              <a:t>Question 10.</a:t>
            </a:r>
            <a:r>
              <a:rPr kumimoji="0" lang="en-US" altLang="en-US" sz="1900" b="0" i="0" u="none" strike="noStrike" cap="none" normalizeH="0" baseline="0">
                <a:ln>
                  <a:noFill/>
                </a:ln>
                <a:solidFill>
                  <a:srgbClr val="D5D5D5"/>
                </a:solidFill>
                <a:effectLst/>
                <a:latin typeface="Roboto" panose="02000000000000000000" pitchFamily="2" charset="0"/>
              </a:rPr>
              <a:t> Hotel data based on month where repeated guest is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BDADB6B-3230-44AA-9D72-01F1D1CBFB82}"/>
              </a:ext>
            </a:extLst>
          </p:cNvPr>
          <p:cNvPicPr>
            <a:picLocks noChangeAspect="1"/>
          </p:cNvPicPr>
          <p:nvPr/>
        </p:nvPicPr>
        <p:blipFill>
          <a:blip r:embed="rId2">
            <a:duotone>
              <a:schemeClr val="accent1">
                <a:shade val="45000"/>
                <a:satMod val="135000"/>
              </a:schemeClr>
              <a:prstClr val="white"/>
            </a:duotone>
          </a:blip>
          <a:stretch>
            <a:fillRect/>
          </a:stretch>
        </p:blipFill>
        <p:spPr>
          <a:xfrm>
            <a:off x="0" y="457200"/>
            <a:ext cx="12191999" cy="6400800"/>
          </a:xfrm>
          <a:prstGeom prst="rect">
            <a:avLst/>
          </a:prstGeom>
        </p:spPr>
      </p:pic>
    </p:spTree>
    <p:extLst>
      <p:ext uri="{BB962C8B-B14F-4D97-AF65-F5344CB8AC3E}">
        <p14:creationId xmlns:p14="http://schemas.microsoft.com/office/powerpoint/2010/main" val="253009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7A653809-38D2-4DE7-AA84-C63F1A09E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D4E85C-91B4-4A5A-BF34-23D0C896805D}"/>
              </a:ext>
            </a:extLst>
          </p:cNvPr>
          <p:cNvSpPr txBox="1"/>
          <p:nvPr/>
        </p:nvSpPr>
        <p:spPr>
          <a:xfrm>
            <a:off x="4974465" y="687826"/>
            <a:ext cx="6188298" cy="646331"/>
          </a:xfrm>
          <a:prstGeom prst="rect">
            <a:avLst/>
          </a:prstGeom>
          <a:noFill/>
        </p:spPr>
        <p:txBody>
          <a:bodyPr wrap="square">
            <a:spAutoFit/>
          </a:bodyPr>
          <a:lstStyle/>
          <a:p>
            <a:r>
              <a:rPr lang="en-US" b="0" i="0" dirty="0">
                <a:effectLst/>
                <a:latin typeface="Roboto" panose="02000000000000000000" pitchFamily="2" charset="0"/>
              </a:rPr>
              <a:t>This graph shows the relation between month and Repeated Guests 1 So March has the most Repeated guest</a:t>
            </a:r>
            <a:endParaRPr lang="en-IN" dirty="0"/>
          </a:p>
        </p:txBody>
      </p:sp>
    </p:spTree>
    <p:extLst>
      <p:ext uri="{BB962C8B-B14F-4D97-AF65-F5344CB8AC3E}">
        <p14:creationId xmlns:p14="http://schemas.microsoft.com/office/powerpoint/2010/main" val="286908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DDFC60-217B-4E6A-8BF9-4CEE740892C6}"/>
              </a:ext>
            </a:extLst>
          </p:cNvPr>
          <p:cNvSpPr txBox="1"/>
          <p:nvPr/>
        </p:nvSpPr>
        <p:spPr>
          <a:xfrm>
            <a:off x="0" y="0"/>
            <a:ext cx="12192000" cy="6309420"/>
          </a:xfrm>
          <a:prstGeom prst="rect">
            <a:avLst/>
          </a:prstGeom>
          <a:noFill/>
        </p:spPr>
        <p:txBody>
          <a:bodyPr wrap="square">
            <a:spAutoFit/>
          </a:bodyPr>
          <a:lstStyle/>
          <a:p>
            <a:pPr algn="ctr"/>
            <a:r>
              <a:rPr lang="en-US" sz="4000" b="1" i="0" dirty="0">
                <a:effectLst/>
                <a:latin typeface="Roboto" panose="02000000000000000000" pitchFamily="2" charset="0"/>
              </a:rPr>
              <a:t>Conclusion:-</a:t>
            </a:r>
          </a:p>
          <a:p>
            <a:pPr marL="342900" indent="-342900" algn="l">
              <a:buFont typeface="+mj-lt"/>
              <a:buAutoNum type="arabicPeriod"/>
            </a:pPr>
            <a:r>
              <a:rPr lang="en-US" sz="2800" b="0" i="0" dirty="0">
                <a:effectLst/>
                <a:latin typeface="Roboto" panose="02000000000000000000" pitchFamily="2" charset="0"/>
              </a:rPr>
              <a:t>Transient types of customer visited to Resort Hotel most.</a:t>
            </a:r>
          </a:p>
          <a:p>
            <a:pPr marL="342900" indent="-342900" algn="l">
              <a:buFont typeface="+mj-lt"/>
              <a:buAutoNum type="arabicPeriod"/>
            </a:pPr>
            <a:r>
              <a:rPr lang="en-US" sz="2800" b="0" i="0" dirty="0">
                <a:effectLst/>
                <a:latin typeface="Roboto" panose="02000000000000000000" pitchFamily="2" charset="0"/>
              </a:rPr>
              <a:t>City hotel has non refunded the most 845 compared to Resort Hotel having 193.</a:t>
            </a:r>
          </a:p>
          <a:p>
            <a:pPr marL="342900" indent="-342900" algn="l">
              <a:buFont typeface="+mj-lt"/>
              <a:buAutoNum type="arabicPeriod"/>
            </a:pPr>
            <a:r>
              <a:rPr lang="en-US" sz="2800" b="0" i="0" dirty="0">
                <a:effectLst/>
                <a:latin typeface="Roboto" panose="02000000000000000000" pitchFamily="2" charset="0"/>
              </a:rPr>
              <a:t>TA/TO is most preferred for City Hotel 44549.</a:t>
            </a:r>
          </a:p>
          <a:p>
            <a:pPr marL="342900" indent="-342900" algn="l">
              <a:buFont typeface="+mj-lt"/>
              <a:buAutoNum type="arabicPeriod"/>
            </a:pPr>
            <a:r>
              <a:rPr lang="en-US" sz="2800" b="0" i="0" dirty="0">
                <a:effectLst/>
                <a:latin typeface="Roboto" panose="02000000000000000000" pitchFamily="2" charset="0"/>
              </a:rPr>
              <a:t>City hotel is more preferred by customers having children with age group as per dataset.</a:t>
            </a:r>
          </a:p>
          <a:p>
            <a:pPr marL="342900" indent="-342900" algn="l">
              <a:buFont typeface="+mj-lt"/>
              <a:buAutoNum type="arabicPeriod"/>
            </a:pPr>
            <a:r>
              <a:rPr lang="en-US" sz="2800" b="0" i="0" dirty="0">
                <a:effectLst/>
                <a:latin typeface="Roboto" panose="02000000000000000000" pitchFamily="2" charset="0"/>
              </a:rPr>
              <a:t>City hotel is most preferred for weekend nights.</a:t>
            </a:r>
          </a:p>
          <a:p>
            <a:pPr marL="342900" indent="-342900" algn="l">
              <a:buFont typeface="+mj-lt"/>
              <a:buAutoNum type="arabicPeriod"/>
            </a:pPr>
            <a:r>
              <a:rPr lang="en-US" sz="2800" b="0" i="0" dirty="0">
                <a:effectLst/>
                <a:latin typeface="Roboto" panose="02000000000000000000" pitchFamily="2" charset="0"/>
              </a:rPr>
              <a:t>The out of 2015, 2016, 2017 2016 has the highest booking and cancellation based on complimentary</a:t>
            </a:r>
          </a:p>
          <a:p>
            <a:pPr marL="342900" indent="-342900" algn="l">
              <a:buFont typeface="+mj-lt"/>
              <a:buAutoNum type="arabicPeriod"/>
            </a:pPr>
            <a:r>
              <a:rPr lang="en-US" sz="2800" b="0" i="0" dirty="0">
                <a:effectLst/>
                <a:latin typeface="Roboto" panose="02000000000000000000" pitchFamily="2" charset="0"/>
              </a:rPr>
              <a:t>BB is most preferred by the </a:t>
            </a:r>
            <a:r>
              <a:rPr lang="en-US" sz="2800" b="0" i="0" dirty="0" err="1">
                <a:effectLst/>
                <a:latin typeface="Roboto" panose="02000000000000000000" pitchFamily="2" charset="0"/>
              </a:rPr>
              <a:t>portugal</a:t>
            </a:r>
            <a:endParaRPr lang="en-US" sz="2800" b="0" i="0" dirty="0">
              <a:effectLst/>
              <a:latin typeface="Roboto" panose="02000000000000000000" pitchFamily="2" charset="0"/>
            </a:endParaRPr>
          </a:p>
          <a:p>
            <a:pPr marL="342900" indent="-342900" algn="l">
              <a:buFont typeface="+mj-lt"/>
              <a:buAutoNum type="arabicPeriod"/>
            </a:pPr>
            <a:r>
              <a:rPr lang="en-US" sz="2800" b="0" i="0" dirty="0">
                <a:effectLst/>
                <a:latin typeface="Roboto" panose="02000000000000000000" pitchFamily="2" charset="0"/>
              </a:rPr>
              <a:t>August month is most preferred for the booking</a:t>
            </a:r>
          </a:p>
          <a:p>
            <a:pPr marL="342900" indent="-342900" algn="l">
              <a:buFont typeface="+mj-lt"/>
              <a:buAutoNum type="arabicPeriod"/>
            </a:pPr>
            <a:r>
              <a:rPr lang="en-US" sz="2800" b="0" i="0" dirty="0">
                <a:effectLst/>
                <a:latin typeface="Roboto" panose="02000000000000000000" pitchFamily="2" charset="0"/>
              </a:rPr>
              <a:t>9.0 is among the top five agents for the City Hotel</a:t>
            </a:r>
          </a:p>
          <a:p>
            <a:pPr marL="342900" indent="-342900" algn="l">
              <a:buFont typeface="+mj-lt"/>
              <a:buAutoNum type="arabicPeriod"/>
            </a:pPr>
            <a:r>
              <a:rPr lang="en-US" sz="2800" b="0" i="0" dirty="0">
                <a:effectLst/>
                <a:latin typeface="Roboto" panose="02000000000000000000" pitchFamily="2" charset="0"/>
              </a:rPr>
              <a:t>So March has the most Repeated guest 418</a:t>
            </a:r>
          </a:p>
        </p:txBody>
      </p:sp>
    </p:spTree>
    <p:extLst>
      <p:ext uri="{BB962C8B-B14F-4D97-AF65-F5344CB8AC3E}">
        <p14:creationId xmlns:p14="http://schemas.microsoft.com/office/powerpoint/2010/main" val="4243733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B450C-7325-47F0-9479-159A467A41B7}"/>
              </a:ext>
            </a:extLst>
          </p:cNvPr>
          <p:cNvSpPr txBox="1"/>
          <p:nvPr/>
        </p:nvSpPr>
        <p:spPr>
          <a:xfrm>
            <a:off x="7716124" y="5339619"/>
            <a:ext cx="4078311" cy="1200329"/>
          </a:xfrm>
          <a:prstGeom prst="rect">
            <a:avLst/>
          </a:prstGeom>
          <a:noFill/>
        </p:spPr>
        <p:txBody>
          <a:bodyPr wrap="square" rtlCol="0">
            <a:spAutoFit/>
          </a:bodyPr>
          <a:lstStyle/>
          <a:p>
            <a:r>
              <a:rPr lang="en-IN" sz="7200" dirty="0">
                <a:solidFill>
                  <a:schemeClr val="accent1">
                    <a:lumMod val="75000"/>
                  </a:schemeClr>
                </a:solidFill>
              </a:rPr>
              <a:t>Thank you</a:t>
            </a:r>
          </a:p>
        </p:txBody>
      </p:sp>
    </p:spTree>
    <p:extLst>
      <p:ext uri="{BB962C8B-B14F-4D97-AF65-F5344CB8AC3E}">
        <p14:creationId xmlns:p14="http://schemas.microsoft.com/office/powerpoint/2010/main" val="292967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A3C1-EC32-43E3-938F-90E6C5A69EE9}"/>
              </a:ext>
            </a:extLst>
          </p:cNvPr>
          <p:cNvSpPr>
            <a:spLocks noGrp="1"/>
          </p:cNvSpPr>
          <p:nvPr>
            <p:ph type="title"/>
          </p:nvPr>
        </p:nvSpPr>
        <p:spPr>
          <a:xfrm>
            <a:off x="838200" y="0"/>
            <a:ext cx="10515600" cy="1325563"/>
          </a:xfrm>
        </p:spPr>
        <p:txBody>
          <a:bodyPr/>
          <a:lstStyle/>
          <a:p>
            <a:pPr algn="ctr"/>
            <a:r>
              <a:rPr lang="en-IN" dirty="0"/>
              <a:t>Workflows</a:t>
            </a:r>
          </a:p>
        </p:txBody>
      </p:sp>
      <p:sp>
        <p:nvSpPr>
          <p:cNvPr id="3" name="Content Placeholder 2">
            <a:extLst>
              <a:ext uri="{FF2B5EF4-FFF2-40B4-BE49-F238E27FC236}">
                <a16:creationId xmlns:a16="http://schemas.microsoft.com/office/drawing/2014/main" id="{1829AFB8-FF3A-42E6-B8AB-0DD4AE6647B7}"/>
              </a:ext>
            </a:extLst>
          </p:cNvPr>
          <p:cNvSpPr>
            <a:spLocks noGrp="1"/>
          </p:cNvSpPr>
          <p:nvPr>
            <p:ph idx="1"/>
          </p:nvPr>
        </p:nvSpPr>
        <p:spPr>
          <a:xfrm>
            <a:off x="0" y="1325563"/>
            <a:ext cx="12192000" cy="5032376"/>
          </a:xfrm>
        </p:spPr>
        <p:txBody>
          <a:bodyPr>
            <a:normAutofit fontScale="85000" lnSpcReduction="20000"/>
          </a:bodyPr>
          <a:lstStyle/>
          <a:p>
            <a:pPr marL="0" indent="0">
              <a:buNone/>
            </a:pPr>
            <a:r>
              <a:rPr lang="en-IN" dirty="0"/>
              <a:t>We have divided the data into three parts </a:t>
            </a:r>
          </a:p>
          <a:p>
            <a:pPr>
              <a:buFont typeface="Wingdings" panose="05000000000000000000" pitchFamily="2" charset="2"/>
              <a:buChar char="v"/>
            </a:pPr>
            <a:r>
              <a:rPr lang="en-IN" dirty="0"/>
              <a:t>Data collection :-  </a:t>
            </a:r>
          </a:p>
          <a:p>
            <a:pPr marL="0" indent="0">
              <a:buNone/>
            </a:pPr>
            <a:r>
              <a:rPr lang="en-IN" dirty="0"/>
              <a:t>Dataset has been provided by the Alma Better </a:t>
            </a:r>
            <a:r>
              <a:rPr lang="en-IN" dirty="0">
                <a:hlinkClick r:id="rId2"/>
              </a:rPr>
              <a:t>https://grow.almabetter.com/data-science/projects/Hotel-Booking-Analysis</a:t>
            </a:r>
            <a:r>
              <a:rPr lang="en-IN" dirty="0"/>
              <a:t> </a:t>
            </a:r>
          </a:p>
          <a:p>
            <a:pPr>
              <a:buFont typeface="Wingdings" panose="05000000000000000000" pitchFamily="2" charset="2"/>
              <a:buChar char="v"/>
            </a:pPr>
            <a:r>
              <a:rPr lang="en-IN" dirty="0"/>
              <a:t>Data loading:-</a:t>
            </a:r>
          </a:p>
          <a:p>
            <a:pPr marL="0" indent="0">
              <a:buNone/>
            </a:pPr>
            <a:r>
              <a:rPr lang="en-IN" b="0" dirty="0">
                <a:effectLst/>
                <a:latin typeface="Courier New" panose="02070309020205020404" pitchFamily="49" charset="0"/>
              </a:rPr>
              <a:t>Dataset was loaded on google drive</a:t>
            </a:r>
            <a:r>
              <a:rPr lang="en-IN" dirty="0">
                <a:latin typeface="Courier New" panose="02070309020205020404" pitchFamily="49" charset="0"/>
              </a:rPr>
              <a:t> was loaded on goggle colab</a:t>
            </a:r>
            <a:r>
              <a:rPr lang="en-IN" b="0" dirty="0">
                <a:solidFill>
                  <a:srgbClr val="C00000"/>
                </a:solidFill>
                <a:effectLst/>
                <a:latin typeface="Courier New" panose="02070309020205020404" pitchFamily="49" charset="0"/>
              </a:rPr>
              <a:t>('/content/drive/MyDrive/ColabNotebooks/datasets/Hotel Bookings.csv’)</a:t>
            </a:r>
            <a:endParaRPr lang="en-IN" dirty="0"/>
          </a:p>
          <a:p>
            <a:pPr>
              <a:buFont typeface="Wingdings" panose="05000000000000000000" pitchFamily="2" charset="2"/>
              <a:buChar char="v"/>
            </a:pPr>
            <a:r>
              <a:rPr lang="en-IN" dirty="0"/>
              <a:t>Data Cleaning and manipulation:- For data cleaning numpy, pandas, and matplotlib is used</a:t>
            </a:r>
          </a:p>
          <a:p>
            <a:pPr>
              <a:buFont typeface="Wingdings" panose="05000000000000000000" pitchFamily="2" charset="2"/>
              <a:buChar char="v"/>
            </a:pPr>
            <a:r>
              <a:rPr lang="en-IN" dirty="0"/>
              <a:t>Removing the duplicates:- Analysing the data we found out of 119390 rows 31994 rows are duplicates so we removed them.</a:t>
            </a:r>
          </a:p>
          <a:p>
            <a:pPr>
              <a:buFont typeface="Wingdings" panose="05000000000000000000" pitchFamily="2" charset="2"/>
              <a:buChar char="v"/>
            </a:pPr>
            <a:r>
              <a:rPr lang="en-IN" dirty="0"/>
              <a:t>Removing the company column with most nan values:- Analysing the company column we found it has only 5259 values are not nan remaining does not provide any significant data . So we deleted the column.</a:t>
            </a:r>
          </a:p>
          <a:p>
            <a:pPr>
              <a:buFont typeface="Wingdings" panose="05000000000000000000" pitchFamily="2" charset="2"/>
              <a:buChar char="v"/>
            </a:pPr>
            <a:r>
              <a:rPr lang="en-IN" dirty="0"/>
              <a:t>Beginning with EDA :- </a:t>
            </a:r>
          </a:p>
        </p:txBody>
      </p:sp>
    </p:spTree>
    <p:extLst>
      <p:ext uri="{BB962C8B-B14F-4D97-AF65-F5344CB8AC3E}">
        <p14:creationId xmlns:p14="http://schemas.microsoft.com/office/powerpoint/2010/main" val="21250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B7408-9B1C-4708-8974-53A0D2B988C4}"/>
              </a:ext>
            </a:extLst>
          </p:cNvPr>
          <p:cNvSpPr txBox="1"/>
          <p:nvPr/>
        </p:nvSpPr>
        <p:spPr>
          <a:xfrm>
            <a:off x="4971246" y="0"/>
            <a:ext cx="2800082" cy="461665"/>
          </a:xfrm>
          <a:prstGeom prst="rect">
            <a:avLst/>
          </a:prstGeom>
          <a:noFill/>
        </p:spPr>
        <p:txBody>
          <a:bodyPr wrap="square" rtlCol="0">
            <a:spAutoFit/>
          </a:bodyPr>
          <a:lstStyle/>
          <a:p>
            <a:r>
              <a:rPr lang="en-IN" sz="2400" b="1" dirty="0"/>
              <a:t>Data Description: </a:t>
            </a:r>
          </a:p>
        </p:txBody>
      </p:sp>
      <p:sp>
        <p:nvSpPr>
          <p:cNvPr id="5" name="TextBox 4">
            <a:extLst>
              <a:ext uri="{FF2B5EF4-FFF2-40B4-BE49-F238E27FC236}">
                <a16:creationId xmlns:a16="http://schemas.microsoft.com/office/drawing/2014/main" id="{ABA1EF44-0717-4FE7-8F21-F7759DCD71E8}"/>
              </a:ext>
            </a:extLst>
          </p:cNvPr>
          <p:cNvSpPr txBox="1"/>
          <p:nvPr/>
        </p:nvSpPr>
        <p:spPr>
          <a:xfrm>
            <a:off x="0" y="600710"/>
            <a:ext cx="12054625" cy="6201057"/>
          </a:xfrm>
          <a:prstGeom prst="rect">
            <a:avLst/>
          </a:prstGeom>
          <a:noFill/>
        </p:spPr>
        <p:txBody>
          <a:bodyPr wrap="square" rtlCol="0">
            <a:spAutoFit/>
          </a:bodyPr>
          <a:lstStyle/>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hotel :</a:t>
            </a:r>
            <a:r>
              <a:rPr lang="en-IN" sz="1600" dirty="0">
                <a:effectLst/>
                <a:latin typeface="Calibri" panose="020F0502020204030204" pitchFamily="34" charset="0"/>
                <a:ea typeface="Calibri" panose="020F0502020204030204" pitchFamily="34" charset="0"/>
                <a:cs typeface="Times New Roman" panose="02020603050405020304" pitchFamily="18" charset="0"/>
              </a:rPr>
              <a:t> Hotel(Resort Hotel or City Hotel)</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is_canceled</a:t>
            </a:r>
            <a:r>
              <a:rPr lang="en-IN" sz="1600" dirty="0">
                <a:effectLst/>
                <a:latin typeface="Calibri" panose="020F0502020204030204" pitchFamily="34" charset="0"/>
                <a:ea typeface="Calibri" panose="020F0502020204030204" pitchFamily="34" charset="0"/>
                <a:cs typeface="Times New Roman" panose="02020603050405020304" pitchFamily="18" charset="0"/>
              </a:rPr>
              <a:t> : Value indicating if the booking was cancelled (1) or not (0)</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lead_time</a:t>
            </a:r>
            <a:r>
              <a:rPr lang="en-IN" sz="1600" dirty="0">
                <a:effectLst/>
                <a:latin typeface="Calibri" panose="020F0502020204030204" pitchFamily="34" charset="0"/>
                <a:ea typeface="Calibri" panose="020F0502020204030204" pitchFamily="34" charset="0"/>
                <a:cs typeface="Times New Roman" panose="02020603050405020304" pitchFamily="18" charset="0"/>
              </a:rPr>
              <a:t>: Number of days that elapsed between the entering date of the booking into the PMS and the arrival </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datearrival_date_year :</a:t>
            </a:r>
            <a:r>
              <a:rPr lang="en-IN" sz="1600" dirty="0">
                <a:effectLst/>
                <a:latin typeface="Calibri" panose="020F0502020204030204" pitchFamily="34" charset="0"/>
                <a:ea typeface="Calibri" panose="020F0502020204030204" pitchFamily="34" charset="0"/>
                <a:cs typeface="Times New Roman" panose="02020603050405020304" pitchFamily="18" charset="0"/>
              </a:rPr>
              <a:t> Year of arrival </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datearrival_date_month :</a:t>
            </a:r>
            <a:r>
              <a:rPr lang="en-IN" sz="1600" dirty="0">
                <a:effectLst/>
                <a:latin typeface="Calibri" panose="020F0502020204030204" pitchFamily="34" charset="0"/>
                <a:ea typeface="Calibri" panose="020F0502020204030204" pitchFamily="34" charset="0"/>
                <a:cs typeface="Times New Roman" panose="02020603050405020304" pitchFamily="18" charset="0"/>
              </a:rPr>
              <a:t> Month of arrival </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datearrival_date_week_number :</a:t>
            </a:r>
            <a:r>
              <a:rPr lang="en-IN" sz="1600" dirty="0">
                <a:effectLst/>
                <a:latin typeface="Calibri" panose="020F0502020204030204" pitchFamily="34" charset="0"/>
                <a:ea typeface="Calibri" panose="020F0502020204030204" pitchFamily="34" charset="0"/>
                <a:cs typeface="Times New Roman" panose="02020603050405020304" pitchFamily="18" charset="0"/>
              </a:rPr>
              <a:t> Week number of year for arrival </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datearrival_date_day_of_month :</a:t>
            </a:r>
            <a:r>
              <a:rPr lang="en-IN" sz="1600" dirty="0">
                <a:effectLst/>
                <a:latin typeface="Calibri" panose="020F0502020204030204" pitchFamily="34" charset="0"/>
                <a:ea typeface="Calibri" panose="020F0502020204030204" pitchFamily="34" charset="0"/>
                <a:cs typeface="Times New Roman" panose="02020603050405020304" pitchFamily="18" charset="0"/>
              </a:rPr>
              <a:t> Day of arrival </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datestays_in_weekend_nights :</a:t>
            </a:r>
            <a:r>
              <a:rPr lang="en-IN" sz="1600" dirty="0">
                <a:effectLst/>
                <a:latin typeface="Calibri" panose="020F0502020204030204" pitchFamily="34" charset="0"/>
                <a:ea typeface="Calibri" panose="020F0502020204030204" pitchFamily="34" charset="0"/>
                <a:cs typeface="Times New Roman" panose="02020603050405020304" pitchFamily="18" charset="0"/>
              </a:rPr>
              <a:t> Number of weekend nights (Saturday or Sunday) the guest stayed or booked to stay at the </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hotelstays_in_week_nights :</a:t>
            </a:r>
            <a:r>
              <a:rPr lang="en-IN" sz="1600" dirty="0">
                <a:effectLst/>
                <a:latin typeface="Calibri" panose="020F0502020204030204" pitchFamily="34" charset="0"/>
                <a:ea typeface="Calibri" panose="020F0502020204030204" pitchFamily="34" charset="0"/>
                <a:cs typeface="Times New Roman" panose="02020603050405020304" pitchFamily="18" charset="0"/>
              </a:rPr>
              <a:t> Number of week nights (Monday to Friday) the guest stayed or booked to stay at the hotel</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adults:</a:t>
            </a:r>
            <a:r>
              <a:rPr lang="en-IN" sz="1600" dirty="0">
                <a:effectLst/>
                <a:latin typeface="Calibri" panose="020F0502020204030204" pitchFamily="34" charset="0"/>
                <a:ea typeface="Calibri" panose="020F0502020204030204" pitchFamily="34" charset="0"/>
                <a:cs typeface="Times New Roman" panose="02020603050405020304" pitchFamily="18" charset="0"/>
              </a:rPr>
              <a:t> Number of adults</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children:</a:t>
            </a:r>
            <a:r>
              <a:rPr lang="en-IN" sz="1600" dirty="0">
                <a:effectLst/>
                <a:latin typeface="Calibri" panose="020F0502020204030204" pitchFamily="34" charset="0"/>
                <a:ea typeface="Calibri" panose="020F0502020204030204" pitchFamily="34" charset="0"/>
                <a:cs typeface="Times New Roman" panose="02020603050405020304" pitchFamily="18" charset="0"/>
              </a:rPr>
              <a:t> Number of children</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babies:</a:t>
            </a:r>
            <a:r>
              <a:rPr lang="en-IN" sz="1600" dirty="0">
                <a:effectLst/>
                <a:latin typeface="Calibri" panose="020F0502020204030204" pitchFamily="34" charset="0"/>
                <a:ea typeface="Calibri" panose="020F0502020204030204" pitchFamily="34" charset="0"/>
                <a:cs typeface="Times New Roman" panose="02020603050405020304" pitchFamily="18" charset="0"/>
              </a:rPr>
              <a:t> Number of babies</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meal:</a:t>
            </a:r>
            <a:r>
              <a:rPr lang="en-IN" sz="1600" dirty="0">
                <a:effectLst/>
                <a:latin typeface="Calibri" panose="020F0502020204030204" pitchFamily="34" charset="0"/>
                <a:ea typeface="Calibri" panose="020F0502020204030204" pitchFamily="34" charset="0"/>
                <a:cs typeface="Times New Roman" panose="02020603050405020304" pitchFamily="18" charset="0"/>
              </a:rPr>
              <a:t> Type of meal booked. Categories are presented in standard hospitality meal packages:</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country:</a:t>
            </a:r>
            <a:r>
              <a:rPr lang="en-IN" sz="1600" dirty="0">
                <a:effectLst/>
                <a:latin typeface="Calibri" panose="020F0502020204030204" pitchFamily="34" charset="0"/>
                <a:ea typeface="Calibri" panose="020F0502020204030204" pitchFamily="34" charset="0"/>
                <a:cs typeface="Times New Roman" panose="02020603050405020304" pitchFamily="18" charset="0"/>
              </a:rPr>
              <a:t> Country of origin.</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market_segment :</a:t>
            </a:r>
            <a:r>
              <a:rPr lang="en-IN" sz="1600" dirty="0">
                <a:effectLst/>
                <a:latin typeface="Calibri" panose="020F0502020204030204" pitchFamily="34" charset="0"/>
                <a:ea typeface="Calibri" panose="020F0502020204030204" pitchFamily="34" charset="0"/>
                <a:cs typeface="Times New Roman" panose="02020603050405020304" pitchFamily="18" charset="0"/>
              </a:rPr>
              <a:t> Market segment designation. In categories, the term “TA” means “Travel Agents” and “TO” means “Tour Operators”</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distribution_channel :</a:t>
            </a:r>
            <a:r>
              <a:rPr lang="en-IN" sz="1600" dirty="0">
                <a:effectLst/>
                <a:latin typeface="Calibri" panose="020F0502020204030204" pitchFamily="34" charset="0"/>
                <a:ea typeface="Calibri" panose="020F0502020204030204" pitchFamily="34" charset="0"/>
                <a:cs typeface="Times New Roman" panose="02020603050405020304" pitchFamily="18" charset="0"/>
              </a:rPr>
              <a:t> Booking distribution channel. The term “TA” means “Travel Agents” and “TO” means “Tour Operators”</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is_repeated_guest :</a:t>
            </a:r>
            <a:r>
              <a:rPr lang="en-IN" sz="1600" dirty="0">
                <a:effectLst/>
                <a:latin typeface="Calibri" panose="020F0502020204030204" pitchFamily="34" charset="0"/>
                <a:ea typeface="Calibri" panose="020F0502020204030204" pitchFamily="34" charset="0"/>
                <a:cs typeface="Times New Roman" panose="02020603050405020304" pitchFamily="18" charset="0"/>
              </a:rPr>
              <a:t> Value indicating if the booking name was from a repeated guest (1) or not (0)</a:t>
            </a:r>
          </a:p>
        </p:txBody>
      </p:sp>
    </p:spTree>
    <p:extLst>
      <p:ext uri="{BB962C8B-B14F-4D97-AF65-F5344CB8AC3E}">
        <p14:creationId xmlns:p14="http://schemas.microsoft.com/office/powerpoint/2010/main" val="386436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08193-C966-4CF6-98CE-7B0B45CBDA0C}"/>
              </a:ext>
            </a:extLst>
          </p:cNvPr>
          <p:cNvSpPr txBox="1"/>
          <p:nvPr/>
        </p:nvSpPr>
        <p:spPr>
          <a:xfrm>
            <a:off x="25758" y="0"/>
            <a:ext cx="12166242" cy="6937861"/>
          </a:xfrm>
          <a:prstGeom prst="rect">
            <a:avLst/>
          </a:prstGeom>
          <a:noFill/>
        </p:spPr>
        <p:txBody>
          <a:bodyPr wrap="square">
            <a:spAutoFit/>
          </a:bodyPr>
          <a:lstStyle/>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previous_cancellations :</a:t>
            </a:r>
            <a:r>
              <a:rPr lang="en-IN" sz="1700" dirty="0">
                <a:effectLst/>
                <a:latin typeface="Calibri" panose="020F0502020204030204" pitchFamily="34" charset="0"/>
                <a:ea typeface="Calibri" panose="020F0502020204030204" pitchFamily="34" charset="0"/>
                <a:cs typeface="Times New Roman" panose="02020603050405020304" pitchFamily="18" charset="0"/>
              </a:rPr>
              <a:t> Number of previous bookings that were cancelled by the customer prior to the current booking*</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previous_bookings_not_canceled :</a:t>
            </a:r>
            <a:r>
              <a:rPr lang="en-IN" sz="1700" dirty="0">
                <a:effectLst/>
                <a:latin typeface="Calibri" panose="020F0502020204030204" pitchFamily="34" charset="0"/>
                <a:ea typeface="Calibri" panose="020F0502020204030204" pitchFamily="34" charset="0"/>
                <a:cs typeface="Times New Roman" panose="02020603050405020304" pitchFamily="18" charset="0"/>
              </a:rPr>
              <a:t> Number of previous bookings not cancelled by the customer prior to the current </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bookingreserved_room_type :</a:t>
            </a:r>
            <a:r>
              <a:rPr lang="en-IN" sz="1700" dirty="0">
                <a:effectLst/>
                <a:latin typeface="Calibri" panose="020F0502020204030204" pitchFamily="34" charset="0"/>
                <a:ea typeface="Calibri" panose="020F0502020204030204" pitchFamily="34" charset="0"/>
                <a:cs typeface="Times New Roman" panose="02020603050405020304" pitchFamily="18" charset="0"/>
              </a:rPr>
              <a:t> Code of room type reserved. Code is presented instead of designation for anonymity reasons.</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Assigned_room_type :</a:t>
            </a:r>
            <a:r>
              <a:rPr lang="en-IN" sz="1700" dirty="0">
                <a:effectLst/>
                <a:latin typeface="Calibri" panose="020F0502020204030204" pitchFamily="34" charset="0"/>
                <a:ea typeface="Calibri" panose="020F0502020204030204" pitchFamily="34" charset="0"/>
                <a:cs typeface="Times New Roman" panose="02020603050405020304" pitchFamily="18" charset="0"/>
              </a:rPr>
              <a:t> Code for the type of room assigned to the booking.</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booking_changes :</a:t>
            </a:r>
            <a:r>
              <a:rPr lang="en-IN" sz="1700" dirty="0">
                <a:effectLst/>
                <a:latin typeface="Calibri" panose="020F0502020204030204" pitchFamily="34" charset="0"/>
                <a:ea typeface="Calibri" panose="020F0502020204030204" pitchFamily="34" charset="0"/>
                <a:cs typeface="Times New Roman" panose="02020603050405020304" pitchFamily="18" charset="0"/>
              </a:rPr>
              <a:t> Number of changes/amendments made to the booking from the moment the booking was entered on the PMS until the moment of check-in or cancellation</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deposit_type :</a:t>
            </a:r>
            <a:r>
              <a:rPr lang="en-IN" sz="1700" dirty="0">
                <a:effectLst/>
                <a:latin typeface="Calibri" panose="020F0502020204030204" pitchFamily="34" charset="0"/>
                <a:ea typeface="Calibri" panose="020F0502020204030204" pitchFamily="34" charset="0"/>
                <a:cs typeface="Times New Roman" panose="02020603050405020304" pitchFamily="18" charset="0"/>
              </a:rPr>
              <a:t> Indication on if the customer made a deposit to guarantee the booking.</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agent :</a:t>
            </a:r>
            <a:r>
              <a:rPr lang="en-IN" sz="1700" dirty="0">
                <a:effectLst/>
                <a:latin typeface="Calibri" panose="020F0502020204030204" pitchFamily="34" charset="0"/>
                <a:ea typeface="Calibri" panose="020F0502020204030204" pitchFamily="34" charset="0"/>
                <a:cs typeface="Times New Roman" panose="02020603050405020304" pitchFamily="18" charset="0"/>
              </a:rPr>
              <a:t> ID of the travel agency that made the booking</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company :</a:t>
            </a:r>
            <a:r>
              <a:rPr lang="en-IN" sz="1700" dirty="0">
                <a:effectLst/>
                <a:latin typeface="Calibri" panose="020F0502020204030204" pitchFamily="34" charset="0"/>
                <a:ea typeface="Calibri" panose="020F0502020204030204" pitchFamily="34" charset="0"/>
                <a:cs typeface="Times New Roman" panose="02020603050405020304" pitchFamily="18" charset="0"/>
              </a:rPr>
              <a:t> ID of the company/entity that made the booking or responsible for paying the booking.</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days_in_waiting_list :</a:t>
            </a:r>
            <a:r>
              <a:rPr lang="en-IN" sz="1700" dirty="0">
                <a:effectLst/>
                <a:latin typeface="Calibri" panose="020F0502020204030204" pitchFamily="34" charset="0"/>
                <a:ea typeface="Calibri" panose="020F0502020204030204" pitchFamily="34" charset="0"/>
                <a:cs typeface="Times New Roman" panose="02020603050405020304" pitchFamily="18" charset="0"/>
              </a:rPr>
              <a:t> Number of days the booking was in the waiting list before it was confirmed to the </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customercustomer_type :</a:t>
            </a:r>
            <a:r>
              <a:rPr lang="en-IN" sz="1700" dirty="0">
                <a:effectLst/>
                <a:latin typeface="Calibri" panose="020F0502020204030204" pitchFamily="34" charset="0"/>
                <a:ea typeface="Calibri" panose="020F0502020204030204" pitchFamily="34" charset="0"/>
                <a:cs typeface="Times New Roman" panose="02020603050405020304" pitchFamily="18" charset="0"/>
              </a:rPr>
              <a:t> Type of booking, assuming one of four categories</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adr :</a:t>
            </a:r>
            <a:r>
              <a:rPr lang="en-IN" sz="1700" dirty="0">
                <a:effectLst/>
                <a:latin typeface="Calibri" panose="020F0502020204030204" pitchFamily="34" charset="0"/>
                <a:ea typeface="Calibri" panose="020F0502020204030204" pitchFamily="34" charset="0"/>
                <a:cs typeface="Times New Roman" panose="02020603050405020304" pitchFamily="18" charset="0"/>
              </a:rPr>
              <a:t> Average Daily Rate as defined by dividing the sum of all lodging transactions by the total number of staying nights</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required_car_parking_spaces :</a:t>
            </a:r>
            <a:r>
              <a:rPr lang="en-IN" sz="1700" dirty="0">
                <a:effectLst/>
                <a:latin typeface="Calibri" panose="020F0502020204030204" pitchFamily="34" charset="0"/>
                <a:ea typeface="Calibri" panose="020F0502020204030204" pitchFamily="34" charset="0"/>
                <a:cs typeface="Times New Roman" panose="02020603050405020304" pitchFamily="18" charset="0"/>
              </a:rPr>
              <a:t> Number of car parking spaces required by the customer</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total_of_special_requests: Number</a:t>
            </a:r>
            <a:r>
              <a:rPr lang="en-IN" sz="1700" dirty="0">
                <a:effectLst/>
                <a:latin typeface="Calibri" panose="020F0502020204030204" pitchFamily="34" charset="0"/>
                <a:ea typeface="Calibri" panose="020F0502020204030204" pitchFamily="34" charset="0"/>
                <a:cs typeface="Times New Roman" panose="02020603050405020304" pitchFamily="18" charset="0"/>
              </a:rPr>
              <a:t> of special requests made by the customer (e.g. twin bed or high floor)</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reservation_status :</a:t>
            </a:r>
            <a:r>
              <a:rPr lang="en-IN" sz="1700" dirty="0">
                <a:effectLst/>
                <a:latin typeface="Calibri" panose="020F0502020204030204" pitchFamily="34" charset="0"/>
                <a:ea typeface="Calibri" panose="020F0502020204030204" pitchFamily="34" charset="0"/>
                <a:cs typeface="Times New Roman" panose="02020603050405020304" pitchFamily="18" charset="0"/>
              </a:rPr>
              <a:t> Reservation last status, assuming one of three categories</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Canceled </a:t>
            </a:r>
            <a:r>
              <a:rPr lang="en-IN" sz="1700" dirty="0">
                <a:effectLst/>
                <a:latin typeface="Calibri" panose="020F0502020204030204" pitchFamily="34" charset="0"/>
                <a:ea typeface="Calibri" panose="020F0502020204030204" pitchFamily="34" charset="0"/>
                <a:cs typeface="Times New Roman" panose="02020603050405020304" pitchFamily="18" charset="0"/>
              </a:rPr>
              <a:t>– booking was cancelled by the customer Check-Out – customer has checked in but already departed No-Show – customer did not check-in and did inform the hotel of the reason why </a:t>
            </a:r>
          </a:p>
          <a:p>
            <a:pPr>
              <a:lnSpc>
                <a:spcPct val="107000"/>
              </a:lnSpc>
              <a:spcAft>
                <a:spcPts val="800"/>
              </a:spcAft>
            </a:pPr>
            <a:r>
              <a:rPr lang="en-IN" sz="1700" b="1" dirty="0">
                <a:effectLst/>
                <a:latin typeface="Calibri" panose="020F0502020204030204" pitchFamily="34" charset="0"/>
                <a:ea typeface="Calibri" panose="020F0502020204030204" pitchFamily="34" charset="0"/>
                <a:cs typeface="Times New Roman" panose="02020603050405020304" pitchFamily="18" charset="0"/>
              </a:rPr>
              <a:t>reservation_status_date</a:t>
            </a:r>
            <a:r>
              <a:rPr lang="en-IN" sz="1700" dirty="0">
                <a:effectLst/>
                <a:latin typeface="Calibri" panose="020F0502020204030204" pitchFamily="34" charset="0"/>
                <a:ea typeface="Calibri" panose="020F0502020204030204" pitchFamily="34" charset="0"/>
                <a:cs typeface="Times New Roman" panose="02020603050405020304" pitchFamily="18" charset="0"/>
              </a:rPr>
              <a:t> : Date at which the last status was set. This variable can be used in conjunction with the Reservation Status to understand when was the booking cancelled or when did the customer checked-out of the hotel</a:t>
            </a:r>
          </a:p>
        </p:txBody>
      </p:sp>
    </p:spTree>
    <p:extLst>
      <p:ext uri="{BB962C8B-B14F-4D97-AF65-F5344CB8AC3E}">
        <p14:creationId xmlns:p14="http://schemas.microsoft.com/office/powerpoint/2010/main" val="164617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629597-4F92-436C-987E-DC1FC632A875}"/>
              </a:ext>
            </a:extLst>
          </p:cNvPr>
          <p:cNvSpPr txBox="1"/>
          <p:nvPr/>
        </p:nvSpPr>
        <p:spPr>
          <a:xfrm>
            <a:off x="0" y="14426"/>
            <a:ext cx="12192000" cy="523220"/>
          </a:xfrm>
          <a:prstGeom prst="rect">
            <a:avLst/>
          </a:prstGeom>
          <a:noFill/>
        </p:spPr>
        <p:txBody>
          <a:bodyPr wrap="square" rtlCol="0">
            <a:spAutoFit/>
          </a:bodyPr>
          <a:lstStyle/>
          <a:p>
            <a:pPr algn="ctr"/>
            <a:r>
              <a:rPr lang="en-IN" sz="2800" dirty="0">
                <a:latin typeface="Arial Black" panose="020B0A04020102020204" pitchFamily="34" charset="0"/>
              </a:rPr>
              <a:t>For EDA analysis we were solving these problem statements</a:t>
            </a:r>
          </a:p>
        </p:txBody>
      </p:sp>
      <p:sp>
        <p:nvSpPr>
          <p:cNvPr id="12" name="Rectangle 10">
            <a:extLst>
              <a:ext uri="{FF2B5EF4-FFF2-40B4-BE49-F238E27FC236}">
                <a16:creationId xmlns:a16="http://schemas.microsoft.com/office/drawing/2014/main" id="{3F1BBE59-0E5C-4A69-8DAF-435E10A3A1F6}"/>
              </a:ext>
            </a:extLst>
          </p:cNvPr>
          <p:cNvSpPr>
            <a:spLocks noChangeArrowheads="1"/>
          </p:cNvSpPr>
          <p:nvPr/>
        </p:nvSpPr>
        <p:spPr bwMode="auto">
          <a:xfrm>
            <a:off x="0" y="-418678"/>
            <a:ext cx="6417141" cy="83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Arial Unicode MS"/>
              </a:rPr>
              <a:t>Question 9.</a:t>
            </a:r>
            <a:r>
              <a:rPr kumimoji="0" lang="en-US" altLang="en-US" sz="2000" b="0" i="0" u="none" strike="noStrike" cap="none" normalizeH="0" baseline="0" dirty="0">
                <a:ln>
                  <a:noFill/>
                </a:ln>
                <a:solidFill>
                  <a:srgbClr val="D5D5D5"/>
                </a:solidFill>
                <a:effectLst/>
                <a:latin typeface="Roboto" panose="02000000000000000000" pitchFamily="2" charset="0"/>
              </a:rPr>
              <a:t>Which are the top five agents for city hotel?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73B6F9CB-CC04-4943-A5E4-84D1B6710FCD}"/>
              </a:ext>
            </a:extLst>
          </p:cNvPr>
          <p:cNvSpPr txBox="1"/>
          <p:nvPr/>
        </p:nvSpPr>
        <p:spPr>
          <a:xfrm>
            <a:off x="0" y="797510"/>
            <a:ext cx="12192000" cy="5262979"/>
          </a:xfrm>
          <a:prstGeom prst="rect">
            <a:avLst/>
          </a:prstGeom>
          <a:noFill/>
        </p:spPr>
        <p:txBody>
          <a:bodyPr wrap="square" rtlCol="0">
            <a:spAutoFit/>
          </a:bodyPr>
          <a:lstStyle/>
          <a:p>
            <a:r>
              <a:rPr kumimoji="0" lang="en-US" altLang="en-US" sz="2800" b="0" i="0" u="none" strike="noStrike" cap="none" normalizeH="0" baseline="0" dirty="0">
                <a:ln>
                  <a:noFill/>
                </a:ln>
                <a:effectLst/>
                <a:latin typeface="Arial Unicode MS"/>
              </a:rPr>
              <a:t>Question 1.</a:t>
            </a:r>
            <a:r>
              <a:rPr kumimoji="0" lang="en-US" altLang="en-US" sz="2800" b="0" i="0" u="none" strike="noStrike" cap="none" normalizeH="0" baseline="0" dirty="0">
                <a:ln>
                  <a:noFill/>
                </a:ln>
                <a:effectLst/>
                <a:latin typeface="Roboto" panose="02000000000000000000" pitchFamily="2" charset="0"/>
              </a:rPr>
              <a:t> Which customer type preferred the most resort hotel?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Unicode MS"/>
              </a:rPr>
              <a:t>Question 2.</a:t>
            </a:r>
            <a:r>
              <a:rPr kumimoji="0" lang="en-US" altLang="en-US" sz="2800" b="0" i="0" u="none" strike="noStrike" cap="none" normalizeH="0" baseline="0" dirty="0">
                <a:ln>
                  <a:noFill/>
                </a:ln>
                <a:effectLst/>
                <a:latin typeface="Roboto" panose="02000000000000000000" pitchFamily="2" charset="0"/>
              </a:rPr>
              <a:t> Which type of hotel refunded the most?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Unicode MS"/>
              </a:rPr>
              <a:t>Question 3.</a:t>
            </a:r>
            <a:r>
              <a:rPr kumimoji="0" lang="en-US" altLang="en-US" sz="2800" b="0" i="0" u="none" strike="noStrike" cap="none" normalizeH="0" baseline="0" dirty="0">
                <a:ln>
                  <a:noFill/>
                </a:ln>
                <a:effectLst/>
                <a:latin typeface="Roboto" panose="02000000000000000000" pitchFamily="2" charset="0"/>
              </a:rPr>
              <a:t> Which distribution channel is mostly used for booking City hotel?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Unicode MS"/>
              </a:rPr>
              <a:t>Question 4.</a:t>
            </a:r>
            <a:r>
              <a:rPr kumimoji="0" lang="en-US" altLang="en-US" sz="2800" b="0" i="0" u="none" strike="noStrike" cap="none" normalizeH="0" baseline="0" dirty="0">
                <a:ln>
                  <a:noFill/>
                </a:ln>
                <a:effectLst/>
                <a:latin typeface="Roboto" panose="02000000000000000000" pitchFamily="2" charset="0"/>
              </a:rPr>
              <a:t> Which type of hotel is preferred by customer having children?</a:t>
            </a:r>
            <a:endParaRPr kumimoji="0" lang="en-US" altLang="en-US" sz="2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Unicode MS"/>
              </a:rPr>
              <a:t>Question 5.</a:t>
            </a:r>
            <a:r>
              <a:rPr kumimoji="0" lang="en-US" altLang="en-US" sz="2800" b="0" i="0" u="none" strike="noStrike" cap="none" normalizeH="0" baseline="0" dirty="0">
                <a:ln>
                  <a:noFill/>
                </a:ln>
                <a:effectLst/>
                <a:latin typeface="Roboto" panose="02000000000000000000" pitchFamily="2" charset="0"/>
              </a:rPr>
              <a:t> Which type of hotel is most preferred for weekend night?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Unicode MS"/>
              </a:rPr>
              <a:t>Question 6.</a:t>
            </a:r>
            <a:r>
              <a:rPr kumimoji="0" lang="en-US" altLang="en-US" sz="2800" b="0" i="0" u="none" strike="noStrike" cap="none" normalizeH="0" baseline="0" dirty="0">
                <a:ln>
                  <a:noFill/>
                </a:ln>
                <a:effectLst/>
                <a:latin typeface="Roboto" panose="02000000000000000000" pitchFamily="2" charset="0"/>
              </a:rPr>
              <a:t> Which year has highest booking and cancellation based on market segment (complementary)?</a:t>
            </a:r>
            <a:endParaRPr kumimoji="0" lang="en-US" altLang="en-US" sz="2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Unicode MS"/>
              </a:rPr>
              <a:t>Question 7.</a:t>
            </a:r>
            <a:r>
              <a:rPr kumimoji="0" lang="en-US" altLang="en-US" sz="2800" b="0" i="0" u="none" strike="noStrike" cap="none" normalizeH="0" baseline="0" dirty="0">
                <a:ln>
                  <a:noFill/>
                </a:ln>
                <a:effectLst/>
                <a:latin typeface="Roboto" panose="02000000000000000000" pitchFamily="2" charset="0"/>
              </a:rPr>
              <a:t> preferred food by customer based on top 5 country?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Unicode MS"/>
              </a:rPr>
              <a:t>Question 8.</a:t>
            </a:r>
            <a:r>
              <a:rPr kumimoji="0" lang="en-US" altLang="en-US" sz="2800" b="0" i="0" u="none" strike="noStrike" cap="none" normalizeH="0" baseline="0" dirty="0">
                <a:ln>
                  <a:noFill/>
                </a:ln>
                <a:effectLst/>
                <a:latin typeface="Roboto" panose="02000000000000000000" pitchFamily="2" charset="0"/>
              </a:rPr>
              <a:t> Most favorable month for booking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Unicode MS"/>
              </a:rPr>
              <a:t>Question 9.</a:t>
            </a:r>
            <a:r>
              <a:rPr kumimoji="0" lang="en-US" altLang="en-US" sz="2800" b="0" i="0" u="none" strike="noStrike" cap="none" normalizeH="0" baseline="0" dirty="0">
                <a:ln>
                  <a:noFill/>
                </a:ln>
                <a:effectLst/>
                <a:latin typeface="Roboto" panose="02000000000000000000" pitchFamily="2" charset="0"/>
              </a:rPr>
              <a:t>Which are the top five agents for city hotel?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Unicode MS"/>
              </a:rPr>
              <a:t>Question 10.</a:t>
            </a:r>
            <a:r>
              <a:rPr kumimoji="0" lang="en-US" altLang="en-US" sz="2800" b="0" i="0" u="none" strike="noStrike" cap="none" normalizeH="0" baseline="0" dirty="0">
                <a:ln>
                  <a:noFill/>
                </a:ln>
                <a:effectLst/>
                <a:latin typeface="Roboto" panose="02000000000000000000" pitchFamily="2" charset="0"/>
              </a:rPr>
              <a:t> Hotel data based on month where repeated guest is 1:</a:t>
            </a:r>
          </a:p>
        </p:txBody>
      </p:sp>
    </p:spTree>
    <p:extLst>
      <p:ext uri="{BB962C8B-B14F-4D97-AF65-F5344CB8AC3E}">
        <p14:creationId xmlns:p14="http://schemas.microsoft.com/office/powerpoint/2010/main" val="253361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6DA4B7-3276-4736-8945-6248C5714369}"/>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Arial Unicode MS"/>
              </a:rPr>
              <a:t>Question 1.</a:t>
            </a:r>
            <a:r>
              <a:rPr kumimoji="0" lang="en-US" altLang="en-US" sz="1900" b="0" i="0" u="none" strike="noStrike" cap="none" normalizeH="0" baseline="0">
                <a:ln>
                  <a:noFill/>
                </a:ln>
                <a:solidFill>
                  <a:srgbClr val="D5D5D5"/>
                </a:solidFill>
                <a:effectLst/>
                <a:latin typeface="Roboto" panose="02000000000000000000" pitchFamily="2" charset="0"/>
              </a:rPr>
              <a:t> Which customer type preffered the most resort hotel?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8D133C8-6125-4096-B823-591EA0CF46E3}"/>
              </a:ext>
            </a:extLst>
          </p:cNvPr>
          <p:cNvSpPr txBox="1"/>
          <p:nvPr/>
        </p:nvSpPr>
        <p:spPr>
          <a:xfrm>
            <a:off x="-21464" y="457200"/>
            <a:ext cx="12213464" cy="369332"/>
          </a:xfrm>
          <a:prstGeom prst="rect">
            <a:avLst/>
          </a:prstGeom>
          <a:noFill/>
        </p:spPr>
        <p:txBody>
          <a:bodyPr wrap="square">
            <a:spAutoFit/>
          </a:bodyPr>
          <a:lstStyle/>
          <a:p>
            <a:pPr algn="ctr"/>
            <a:r>
              <a:rPr lang="en-IN" b="1" i="0" dirty="0">
                <a:effectLst/>
                <a:latin typeface="Courier New" panose="02070309020205020404" pitchFamily="49" charset="0"/>
              </a:rPr>
              <a:t>Transient 27345 Transient-Party 4682 Contract 1668 Group 273</a:t>
            </a:r>
            <a:endParaRPr lang="en-IN" b="1" dirty="0"/>
          </a:p>
        </p:txBody>
      </p:sp>
      <p:pic>
        <p:nvPicPr>
          <p:cNvPr id="3075" name="Picture 3">
            <a:extLst>
              <a:ext uri="{FF2B5EF4-FFF2-40B4-BE49-F238E27FC236}">
                <a16:creationId xmlns:a16="http://schemas.microsoft.com/office/drawing/2014/main" id="{F8397BA7-4F13-4999-986A-D0A05ED93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6532"/>
            <a:ext cx="12192000" cy="603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03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536E32-31D0-4994-8572-82022C2AE1EE}"/>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Arial Unicode MS"/>
              </a:rPr>
              <a:t>Question 2.</a:t>
            </a:r>
            <a:r>
              <a:rPr kumimoji="0" lang="en-US" altLang="en-US" sz="1900" b="0" i="0" u="none" strike="noStrike" cap="none" normalizeH="0" baseline="0">
                <a:ln>
                  <a:noFill/>
                </a:ln>
                <a:solidFill>
                  <a:srgbClr val="D5D5D5"/>
                </a:solidFill>
                <a:effectLst/>
                <a:latin typeface="Roboto" panose="02000000000000000000" pitchFamily="2" charset="0"/>
              </a:rPr>
              <a:t> Which type of hotel refunded the most?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214BF47-1941-4503-BC1D-2BA32BB56390}"/>
              </a:ext>
            </a:extLst>
          </p:cNvPr>
          <p:cNvSpPr txBox="1"/>
          <p:nvPr/>
        </p:nvSpPr>
        <p:spPr>
          <a:xfrm>
            <a:off x="3037268" y="476518"/>
            <a:ext cx="6117464" cy="369332"/>
          </a:xfrm>
          <a:prstGeom prst="rect">
            <a:avLst/>
          </a:prstGeom>
          <a:noFill/>
        </p:spPr>
        <p:txBody>
          <a:bodyPr wrap="square">
            <a:spAutoFit/>
          </a:bodyPr>
          <a:lstStyle/>
          <a:p>
            <a:r>
              <a:rPr lang="en-US" b="1" i="0" dirty="0">
                <a:effectLst/>
                <a:latin typeface="Courier New" panose="02070309020205020404" pitchFamily="49" charset="0"/>
              </a:rPr>
              <a:t>City Hotel 845 Resort Hotel 193</a:t>
            </a:r>
            <a:endParaRPr lang="en-IN" b="1" dirty="0"/>
          </a:p>
        </p:txBody>
      </p:sp>
      <p:pic>
        <p:nvPicPr>
          <p:cNvPr id="4099" name="Picture 3">
            <a:extLst>
              <a:ext uri="{FF2B5EF4-FFF2-40B4-BE49-F238E27FC236}">
                <a16:creationId xmlns:a16="http://schemas.microsoft.com/office/drawing/2014/main" id="{70D77DF0-A38B-4718-9366-E25BA6A47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361" y="883882"/>
            <a:ext cx="8912180" cy="56099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67C456-E391-4313-A59D-1E87F30552CD}"/>
              </a:ext>
            </a:extLst>
          </p:cNvPr>
          <p:cNvSpPr txBox="1"/>
          <p:nvPr/>
        </p:nvSpPr>
        <p:spPr>
          <a:xfrm>
            <a:off x="0" y="6488668"/>
            <a:ext cx="12191999" cy="369332"/>
          </a:xfrm>
          <a:prstGeom prst="rect">
            <a:avLst/>
          </a:prstGeom>
          <a:noFill/>
        </p:spPr>
        <p:txBody>
          <a:bodyPr wrap="square">
            <a:spAutoFit/>
          </a:bodyPr>
          <a:lstStyle/>
          <a:p>
            <a:r>
              <a:rPr lang="en-US" b="0" i="0" dirty="0">
                <a:effectLst/>
                <a:latin typeface="Roboto" panose="02000000000000000000" pitchFamily="2" charset="0"/>
              </a:rPr>
              <a:t>                       This graph shows that city hotel has non refunded the most 845 compared to Resort Hotel 193</a:t>
            </a:r>
            <a:endParaRPr lang="en-IN" dirty="0"/>
          </a:p>
        </p:txBody>
      </p:sp>
    </p:spTree>
    <p:extLst>
      <p:ext uri="{BB962C8B-B14F-4D97-AF65-F5344CB8AC3E}">
        <p14:creationId xmlns:p14="http://schemas.microsoft.com/office/powerpoint/2010/main" val="245189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D1277-95CF-4F70-B95E-B4FE66B0C5B7}"/>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Arial Unicode MS"/>
              </a:rPr>
              <a:t>Question 3.</a:t>
            </a:r>
            <a:r>
              <a:rPr kumimoji="0" lang="en-US" altLang="en-US" sz="1900" b="0" i="0" u="none" strike="noStrike" cap="none" normalizeH="0" baseline="0">
                <a:ln>
                  <a:noFill/>
                </a:ln>
                <a:solidFill>
                  <a:srgbClr val="D5D5D5"/>
                </a:solidFill>
                <a:effectLst/>
                <a:latin typeface="Roboto" panose="02000000000000000000" pitchFamily="2" charset="0"/>
              </a:rPr>
              <a:t> Which distribution channel is mostly used for booking City hotel?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466462E-B361-40D5-AFE0-E3E31613CD1D}"/>
              </a:ext>
            </a:extLst>
          </p:cNvPr>
          <p:cNvSpPr txBox="1"/>
          <p:nvPr/>
        </p:nvSpPr>
        <p:spPr>
          <a:xfrm>
            <a:off x="1765479" y="457200"/>
            <a:ext cx="8661042" cy="369332"/>
          </a:xfrm>
          <a:prstGeom prst="rect">
            <a:avLst/>
          </a:prstGeom>
          <a:noFill/>
        </p:spPr>
        <p:txBody>
          <a:bodyPr wrap="square">
            <a:spAutoFit/>
          </a:bodyPr>
          <a:lstStyle/>
          <a:p>
            <a:r>
              <a:rPr lang="en-US" b="1" i="0" dirty="0">
                <a:effectLst/>
                <a:latin typeface="Courier New" panose="02070309020205020404" pitchFamily="49" charset="0"/>
              </a:rPr>
              <a:t>TA/TO 44549 Direct 6087 Corporate 2607 GDS 181 Undefined 4</a:t>
            </a:r>
            <a:endParaRPr lang="en-IN" b="1" dirty="0"/>
          </a:p>
        </p:txBody>
      </p:sp>
      <p:pic>
        <p:nvPicPr>
          <p:cNvPr id="5123" name="Picture 3">
            <a:extLst>
              <a:ext uri="{FF2B5EF4-FFF2-40B4-BE49-F238E27FC236}">
                <a16:creationId xmlns:a16="http://schemas.microsoft.com/office/drawing/2014/main" id="{30C40557-485C-462A-A00B-6D35A5846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0970"/>
            <a:ext cx="12192000" cy="57670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81EC0A-3732-4447-8837-B70F99D0C42F}"/>
              </a:ext>
            </a:extLst>
          </p:cNvPr>
          <p:cNvSpPr txBox="1"/>
          <p:nvPr/>
        </p:nvSpPr>
        <p:spPr>
          <a:xfrm>
            <a:off x="3639354" y="2782669"/>
            <a:ext cx="7603901" cy="369332"/>
          </a:xfrm>
          <a:prstGeom prst="rect">
            <a:avLst/>
          </a:prstGeom>
          <a:noFill/>
        </p:spPr>
        <p:txBody>
          <a:bodyPr wrap="square">
            <a:spAutoFit/>
          </a:bodyPr>
          <a:lstStyle/>
          <a:p>
            <a:r>
              <a:rPr lang="en-US" b="0" i="0" dirty="0">
                <a:effectLst/>
                <a:latin typeface="Roboto" panose="02000000000000000000" pitchFamily="2" charset="0"/>
              </a:rPr>
              <a:t>This bar graph shows that </a:t>
            </a:r>
            <a:r>
              <a:rPr lang="en-US" b="1" i="0" dirty="0">
                <a:effectLst/>
                <a:latin typeface="Roboto" panose="02000000000000000000" pitchFamily="2" charset="0"/>
              </a:rPr>
              <a:t>TA/TO</a:t>
            </a:r>
            <a:r>
              <a:rPr lang="en-US" b="0" i="0" dirty="0">
                <a:effectLst/>
                <a:latin typeface="Roboto" panose="02000000000000000000" pitchFamily="2" charset="0"/>
              </a:rPr>
              <a:t> is most preferred for City Hotel 44549</a:t>
            </a:r>
            <a:endParaRPr lang="en-IN" dirty="0"/>
          </a:p>
        </p:txBody>
      </p:sp>
    </p:spTree>
    <p:extLst>
      <p:ext uri="{BB962C8B-B14F-4D97-AF65-F5344CB8AC3E}">
        <p14:creationId xmlns:p14="http://schemas.microsoft.com/office/powerpoint/2010/main" val="3617106008"/>
      </p:ext>
    </p:extLst>
  </p:cSld>
  <p:clrMapOvr>
    <a:masterClrMapping/>
  </p:clrMapOvr>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1439</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Arial Unicode MS</vt:lpstr>
      <vt:lpstr>Calibri</vt:lpstr>
      <vt:lpstr>Courier New</vt:lpstr>
      <vt:lpstr>Roboto</vt:lpstr>
      <vt:lpstr>Wingdings</vt:lpstr>
      <vt:lpstr>Office Theme</vt:lpstr>
      <vt:lpstr>CAPSTONE PROJECT ON EDA Hotel Bookings Analysis</vt:lpstr>
      <vt:lpstr>Problem Statements</vt:lpstr>
      <vt:lpstr>Workflows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purushotam p</dc:creator>
  <cp:lastModifiedBy>purushotam p</cp:lastModifiedBy>
  <cp:revision>25</cp:revision>
  <dcterms:created xsi:type="dcterms:W3CDTF">2022-12-04T05:26:49Z</dcterms:created>
  <dcterms:modified xsi:type="dcterms:W3CDTF">2022-12-04T11:43:51Z</dcterms:modified>
</cp:coreProperties>
</file>