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72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PT Sans Narrow" panose="020B0506020203020204" pitchFamily="34" charset="77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9A80CD-3503-44B3-9CE2-6018685F959F}">
  <a:tblStyle styleId="{4B9A80CD-3503-44B3-9CE2-6018685F95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8"/>
    <p:restoredTop sz="94522"/>
  </p:normalViewPr>
  <p:slideViewPr>
    <p:cSldViewPr snapToGrid="0">
      <p:cViewPr>
        <p:scale>
          <a:sx n="120" d="100"/>
          <a:sy n="120" d="100"/>
        </p:scale>
        <p:origin x="336" y="6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61627e544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61627e544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64a4445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64a4445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395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565f5c1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565f5c1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565f5c1c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565f5c1c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565f5c1c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565f5c1c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60b70169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60b70169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61627e54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61627e54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443434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3f3173ba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3f3173ba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3f3173ba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3f3173ba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61627e54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61627e54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61627e54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61627e54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52b1dad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52b1dad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3f3173ba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3f3173ba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60b7016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60b7016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Case Study: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44" dirty="0"/>
              <a:t>Beer and Breweries of the United States</a:t>
            </a:r>
            <a:endParaRPr sz="2844"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9262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/>
              <a:t>Team Data Junkies</a:t>
            </a:r>
            <a:endParaRPr sz="272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Roche, Puri Rudick, Ryan Kinney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361650" y="1317700"/>
            <a:ext cx="31071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28600" lvl="0" indent="-215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There are 9 states where the biggest beer container size is only 12 ounces</a:t>
            </a:r>
            <a:endParaRPr sz="1600" dirty="0"/>
          </a:p>
          <a:p>
            <a:pPr marL="628650" lvl="1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000" dirty="0"/>
              <a:t>Alaska, Alabama, Arkansas, DC,</a:t>
            </a:r>
            <a:br>
              <a:rPr lang="en" sz="1000" dirty="0"/>
            </a:br>
            <a:r>
              <a:rPr lang="en" sz="1000" dirty="0"/>
              <a:t>Georgia, North Dakota, South Dakota, Tennessee, and West Virginia</a:t>
            </a:r>
            <a:endParaRPr sz="1000"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 dirty="0"/>
          </a:p>
          <a:p>
            <a:pPr marL="228600" lvl="0" indent="-2159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Good business opportunity for Budweiser to launch larger sized products in select markets</a:t>
            </a:r>
            <a:endParaRPr sz="1600" dirty="0"/>
          </a:p>
        </p:txBody>
      </p:sp>
      <p:sp>
        <p:nvSpPr>
          <p:cNvPr id="149" name="Google Shape;14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l="4331" r="5423"/>
          <a:stretch/>
        </p:blipFill>
        <p:spPr>
          <a:xfrm>
            <a:off x="3468525" y="1183488"/>
            <a:ext cx="5552625" cy="346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361650" y="1102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Maximum Beer Container Size by State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434542" y="1140915"/>
            <a:ext cx="8709458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2"/>
                </a:solidFill>
              </a:rPr>
              <a:t>CO, CA, OR, TX, and WA are states that has the most </a:t>
            </a:r>
            <a:r>
              <a:rPr lang="en-US" sz="1700" b="1" dirty="0">
                <a:solidFill>
                  <a:schemeClr val="bg2"/>
                </a:solidFill>
              </a:rPr>
              <a:t>breweries</a:t>
            </a:r>
            <a:r>
              <a:rPr lang="en-US" sz="1700" dirty="0">
                <a:solidFill>
                  <a:schemeClr val="bg2"/>
                </a:solidFill>
              </a:rPr>
              <a:t>, respectively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700" dirty="0"/>
              <a:t>Average </a:t>
            </a:r>
            <a:r>
              <a:rPr lang="en" sz="1700" b="1" dirty="0"/>
              <a:t>ABV</a:t>
            </a:r>
            <a:r>
              <a:rPr lang="en" sz="1700" dirty="0"/>
              <a:t> is 6%, range between </a:t>
            </a:r>
            <a:r>
              <a:rPr lang="en-US" sz="1700" dirty="0"/>
              <a:t>0.1% to 12.8%</a:t>
            </a:r>
            <a:endParaRPr lang="en" sz="1700" dirty="0"/>
          </a:p>
          <a:p>
            <a:pPr marL="285750" lvl="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700" dirty="0"/>
              <a:t>Average </a:t>
            </a:r>
            <a:r>
              <a:rPr lang="en" sz="1700" b="1" dirty="0"/>
              <a:t>IBU</a:t>
            </a:r>
            <a:r>
              <a:rPr lang="en" sz="1700" dirty="0"/>
              <a:t> is 43, range between 4 to 138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ABV and IBU have a </a:t>
            </a:r>
            <a:r>
              <a:rPr lang="en-US" sz="1700" b="1" dirty="0"/>
              <a:t>positive </a:t>
            </a:r>
            <a:r>
              <a:rPr lang="en-US" sz="1700" dirty="0"/>
              <a:t>relationship</a:t>
            </a:r>
            <a:endParaRPr lang="en-US" sz="1700" dirty="0">
              <a:solidFill>
                <a:schemeClr val="bg2"/>
              </a:solidFill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b="1" dirty="0" err="1">
                <a:solidFill>
                  <a:schemeClr val="bg2"/>
                </a:solidFill>
              </a:rPr>
              <a:t>kNN</a:t>
            </a:r>
            <a:r>
              <a:rPr lang="en-US" sz="1700" dirty="0">
                <a:solidFill>
                  <a:schemeClr val="bg2"/>
                </a:solidFill>
              </a:rPr>
              <a:t> technique can be used to classify beer types with high % accuracy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9 States that are considering </a:t>
            </a:r>
            <a:r>
              <a:rPr lang="en-US" sz="1700" b="1" dirty="0"/>
              <a:t>launching larger sized products</a:t>
            </a:r>
            <a:endParaRPr lang="en-US" sz="1700" dirty="0">
              <a:solidFill>
                <a:schemeClr val="bg2"/>
              </a:solidFill>
            </a:endParaRPr>
          </a:p>
        </p:txBody>
      </p:sp>
      <p:sp>
        <p:nvSpPr>
          <p:cNvPr id="157" name="Google Shape;15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Google Shape;74;p14">
            <a:extLst>
              <a:ext uri="{FF2B5EF4-FFF2-40B4-BE49-F238E27FC236}">
                <a16:creationId xmlns:a16="http://schemas.microsoft.com/office/drawing/2014/main" id="{E5DC37DC-AC3C-A64A-86D9-AE94537C7D35}"/>
              </a:ext>
            </a:extLst>
          </p:cNvPr>
          <p:cNvSpPr txBox="1">
            <a:spLocks/>
          </p:cNvSpPr>
          <p:nvPr/>
        </p:nvSpPr>
        <p:spPr>
          <a:xfrm>
            <a:off x="311700" y="213913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pPr algn="ctr"/>
            <a:r>
              <a:rPr lang="en" sz="3200" dirty="0"/>
              <a:t>Summary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3650" y="2571750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sz="2844" dirty="0"/>
          </a:p>
        </p:txBody>
      </p:sp>
    </p:spTree>
    <p:extLst>
      <p:ext uri="{BB962C8B-B14F-4D97-AF65-F5344CB8AC3E}">
        <p14:creationId xmlns:p14="http://schemas.microsoft.com/office/powerpoint/2010/main" val="24555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253250" y="42222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186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Alcohol By Volume (ABV)</a:t>
            </a: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3043"/>
              <a:buFont typeface="Arial"/>
              <a:buNone/>
            </a:pPr>
            <a:r>
              <a:rPr lang="en" sz="2300"/>
              <a:t>and International Bitterness Units (IBU) for Each State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 rotWithShape="1">
          <a:blip r:embed="rId3">
            <a:alphaModFix/>
          </a:blip>
          <a:srcRect b="2553"/>
          <a:stretch/>
        </p:blipFill>
        <p:spPr>
          <a:xfrm>
            <a:off x="4931250" y="0"/>
            <a:ext cx="4212750" cy="501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Relationship Between ABV and IBU</a:t>
            </a:r>
            <a:endParaRPr sz="3000"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19" y="1196250"/>
            <a:ext cx="4046324" cy="36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179" name="Google Shape;179;p27"/>
          <p:cNvGraphicFramePr/>
          <p:nvPr/>
        </p:nvGraphicFramePr>
        <p:xfrm>
          <a:off x="4759050" y="1700675"/>
          <a:ext cx="3933300" cy="1310550"/>
        </p:xfrm>
        <a:graphic>
          <a:graphicData uri="http://schemas.openxmlformats.org/drawingml/2006/table">
            <a:tbl>
              <a:tblPr>
                <a:noFill/>
                <a:tableStyleId>{4B9A80CD-3503-44B3-9CE2-6018685F959F}</a:tableStyleId>
              </a:tblPr>
              <a:tblGrid>
                <a:gridCol w="100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</a:rPr>
                        <a:t>Estimate</a:t>
                      </a:r>
                      <a:endParaRPr sz="1000"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</a:rPr>
                        <a:t>Std. Error</a:t>
                      </a:r>
                      <a:endParaRPr sz="1000"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</a:rPr>
                        <a:t>T value</a:t>
                      </a:r>
                      <a:endParaRPr sz="1000"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</a:rPr>
                        <a:t>P value</a:t>
                      </a:r>
                      <a:endParaRPr sz="1000"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</a:rPr>
                        <a:t>IBU</a:t>
                      </a:r>
                      <a:endParaRPr sz="1000" b="1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</a:rPr>
                        <a:t>(intercept)</a:t>
                      </a:r>
                      <a:endParaRPr sz="1000"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-34.068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2.327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-14.64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&lt; .0001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</a:rPr>
                        <a:t>ABV</a:t>
                      </a:r>
                      <a:endParaRPr sz="1000"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2"/>
                          </a:solidFill>
                        </a:rPr>
                        <a:t>1281.861</a:t>
                      </a:r>
                      <a:endParaRPr sz="10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37.871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33.85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2"/>
                          </a:solidFill>
                        </a:rPr>
                        <a:t>&lt; .0001</a:t>
                      </a:r>
                      <a:endParaRPr sz="10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0" name="Google Shape;180;p27"/>
          <p:cNvSpPr txBox="1"/>
          <p:nvPr/>
        </p:nvSpPr>
        <p:spPr>
          <a:xfrm>
            <a:off x="4685975" y="3230450"/>
            <a:ext cx="3933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95% CI Slope = (1207.57, 1356.15)</a:t>
            </a:r>
            <a:endParaRPr sz="12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95% CI Intercept = (-38.63, -29.50)</a:t>
            </a:r>
            <a:endParaRPr sz="12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Classification for </a:t>
            </a:r>
            <a:r>
              <a:rPr lang="en" sz="3000"/>
              <a:t>ABV and IBU between IPAs and Ale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1"/>
          </p:nvPr>
        </p:nvSpPr>
        <p:spPr>
          <a:xfrm>
            <a:off x="4572000" y="1313375"/>
            <a:ext cx="4260300" cy="8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 = 3 gives the highest percent of accuracy, which is ~86%</a:t>
            </a:r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188" name="Google Shape;188;p28"/>
          <p:cNvGraphicFramePr/>
          <p:nvPr/>
        </p:nvGraphicFramePr>
        <p:xfrm>
          <a:off x="4936450" y="2348825"/>
          <a:ext cx="3646450" cy="1584840"/>
        </p:xfrm>
        <a:graphic>
          <a:graphicData uri="http://schemas.openxmlformats.org/drawingml/2006/table">
            <a:tbl>
              <a:tblPr>
                <a:noFill/>
                <a:tableStyleId>{4B9A80CD-3503-44B3-9CE2-6018685F959F}</a:tableStyleId>
              </a:tblPr>
              <a:tblGrid>
                <a:gridCol w="174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k = 3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k = 5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 k = 7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Accuracy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86%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82%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82%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2"/>
                          </a:solidFill>
                        </a:rPr>
                        <a:t>Sensitivity</a:t>
                      </a:r>
                      <a:endParaRPr b="1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90%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86%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81%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Specificity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81%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78%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</a:rPr>
                        <a:t>83%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 t="16819"/>
          <a:stretch/>
        </p:blipFill>
        <p:spPr>
          <a:xfrm>
            <a:off x="311700" y="1911025"/>
            <a:ext cx="4177775" cy="22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737175" y="976700"/>
            <a:ext cx="7993200" cy="31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Data Overview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Brewery </a:t>
            </a:r>
            <a:r>
              <a:rPr lang="en" dirty="0"/>
              <a:t>Locations Across the Country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Alcohol By Volume (</a:t>
            </a:r>
            <a:r>
              <a:rPr lang="en" b="1" dirty="0"/>
              <a:t>ABV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International Bitterness Units (</a:t>
            </a:r>
            <a:r>
              <a:rPr lang="en" b="1" dirty="0"/>
              <a:t>IBU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IPAs</a:t>
            </a:r>
            <a:r>
              <a:rPr lang="en" dirty="0"/>
              <a:t> and Other Types of </a:t>
            </a:r>
            <a:r>
              <a:rPr lang="en" b="1" dirty="0"/>
              <a:t>Ale</a:t>
            </a:r>
            <a:endParaRPr b="1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Various </a:t>
            </a:r>
            <a:r>
              <a:rPr lang="en" b="1" dirty="0"/>
              <a:t>Sizes </a:t>
            </a:r>
            <a:r>
              <a:rPr lang="en" dirty="0"/>
              <a:t>of Beer Containers by State 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216292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Outline</a:t>
            </a:r>
            <a:endParaRPr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952450"/>
            <a:ext cx="8520600" cy="29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summary of the </a:t>
            </a:r>
            <a:r>
              <a:rPr lang="en" b="1" dirty="0"/>
              <a:t>missing data</a:t>
            </a:r>
            <a:r>
              <a:rPr lang="en" dirty="0"/>
              <a:t> in the beer datasets: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ABV</a:t>
            </a:r>
            <a:r>
              <a:rPr lang="en" dirty="0"/>
              <a:t> has 62 missing values,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IBU</a:t>
            </a:r>
            <a:r>
              <a:rPr lang="en" dirty="0"/>
              <a:t> has 1005 missing values, and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Style</a:t>
            </a:r>
            <a:r>
              <a:rPr lang="en" dirty="0"/>
              <a:t> has 5 missing values</a:t>
            </a: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00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 South Dakota beers are missing the IBU value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76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Team Data Junkies filtered observations with missing values out of the dataset before performing exploratory data analysis</a:t>
            </a:r>
            <a:endParaRPr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650" y="4026326"/>
            <a:ext cx="1786700" cy="83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74;p14">
            <a:extLst>
              <a:ext uri="{FF2B5EF4-FFF2-40B4-BE49-F238E27FC236}">
                <a16:creationId xmlns:a16="http://schemas.microsoft.com/office/drawing/2014/main" id="{8F27F256-6F5D-3B4D-9A5A-50F019FC5DC0}"/>
              </a:ext>
            </a:extLst>
          </p:cNvPr>
          <p:cNvSpPr txBox="1">
            <a:spLocks/>
          </p:cNvSpPr>
          <p:nvPr/>
        </p:nvSpPr>
        <p:spPr>
          <a:xfrm>
            <a:off x="311700" y="213913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pPr algn="ctr"/>
            <a:r>
              <a:rPr lang="en" sz="3200" dirty="0"/>
              <a:t>Missing Values in the Datasets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38" y="850438"/>
            <a:ext cx="5675674" cy="38878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5757225" y="1160775"/>
            <a:ext cx="3163500" cy="30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Quick Facts:</a:t>
            </a:r>
            <a:endParaRPr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Colorado</a:t>
            </a:r>
            <a:r>
              <a:rPr lang="en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has the most breweries, </a:t>
            </a:r>
            <a:r>
              <a:rPr lang="en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47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Out of the top 5 states with the most breweries, 3 are in the </a:t>
            </a:r>
            <a:r>
              <a:rPr lang="en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West Coast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West Virginia, North Dakota, and South Dakota each have only one brewery</a:t>
            </a:r>
            <a:endParaRPr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Missouri</a:t>
            </a:r>
            <a:r>
              <a:rPr lang="en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(the home of Anheuser-Busch &amp; Budweiser) has </a:t>
            </a:r>
            <a:r>
              <a:rPr lang="en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  <a:r>
              <a:rPr lang="en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breweries</a:t>
            </a:r>
            <a:endParaRPr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en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Ranks 20th</a:t>
            </a:r>
            <a:endParaRPr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" name="Google Shape;90;p16">
            <a:extLst>
              <a:ext uri="{FF2B5EF4-FFF2-40B4-BE49-F238E27FC236}">
                <a16:creationId xmlns:a16="http://schemas.microsoft.com/office/drawing/2014/main" id="{96A26AA8-B5B2-964F-A7C9-1B27C656BE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1650" y="216291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Breweries of the United States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t="-649" b="-8300"/>
          <a:stretch/>
        </p:blipFill>
        <p:spPr>
          <a:xfrm>
            <a:off x="5649742" y="1171298"/>
            <a:ext cx="2877600" cy="1966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771" y="3137788"/>
            <a:ext cx="2877571" cy="18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538105" y="1261438"/>
            <a:ext cx="5062500" cy="37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Open Sans"/>
              <a:buChar char="●"/>
            </a:pPr>
            <a:r>
              <a:rPr lang="en" sz="17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ABV</a:t>
            </a:r>
            <a:r>
              <a:rPr lang="en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’s in the dataset </a:t>
            </a:r>
            <a:r>
              <a:rPr lang="en" sz="17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range</a:t>
            </a:r>
            <a:r>
              <a:rPr lang="en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from a minimum of 0.1% to a maximum of 12.8%</a:t>
            </a:r>
            <a:endParaRPr sz="17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Open Sans"/>
              <a:buChar char="●"/>
            </a:pPr>
            <a:r>
              <a:rPr lang="en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" sz="17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average ABV</a:t>
            </a:r>
            <a:r>
              <a:rPr lang="en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is 6% with a standard deviation of 1.4%</a:t>
            </a:r>
            <a:endParaRPr sz="17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7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Open Sans"/>
              <a:buChar char="●"/>
            </a:pPr>
            <a:r>
              <a:rPr lang="en" sz="17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IBU</a:t>
            </a:r>
            <a:r>
              <a:rPr lang="en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’s in the dataset </a:t>
            </a:r>
            <a:r>
              <a:rPr lang="en" sz="17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range</a:t>
            </a:r>
            <a:r>
              <a:rPr lang="en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from 4 to 138</a:t>
            </a:r>
            <a:endParaRPr sz="17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Open Sans"/>
              <a:buChar char="●"/>
            </a:pPr>
            <a:r>
              <a:rPr lang="en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" sz="17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average IBU</a:t>
            </a:r>
            <a:r>
              <a:rPr lang="en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is 43 with a standard deviation of 26</a:t>
            </a:r>
            <a:endParaRPr sz="17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61650" y="1102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Alcohol By Volume (ABV) </a:t>
            </a:r>
            <a:br>
              <a:rPr lang="en" sz="2800" dirty="0"/>
            </a:br>
            <a:r>
              <a:rPr lang="en" sz="2800" dirty="0"/>
              <a:t>and International Bitterness Units (IBU)</a:t>
            </a:r>
            <a:endParaRPr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0" y="4692450"/>
            <a:ext cx="429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Open Sans"/>
                <a:ea typeface="Open Sans"/>
                <a:cs typeface="Open Sans"/>
                <a:sym typeface="Open Sans"/>
              </a:rPr>
              <a:t>* The bar chart ordered clockwise by median ABV value</a:t>
            </a:r>
            <a:endParaRPr sz="700" i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Open Sans"/>
                <a:ea typeface="Open Sans"/>
                <a:cs typeface="Open Sans"/>
                <a:sym typeface="Open Sans"/>
              </a:rPr>
              <a:t>** The darker color represents higher value of median ABV and IBU</a:t>
            </a:r>
            <a:endParaRPr sz="700" i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l="84278" t="35654" b="22442"/>
          <a:stretch/>
        </p:blipFill>
        <p:spPr>
          <a:xfrm>
            <a:off x="4156488" y="1677400"/>
            <a:ext cx="831026" cy="215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4">
            <a:alphaModFix/>
          </a:blip>
          <a:srcRect l="9027" t="10857" r="20060" b="12407"/>
          <a:stretch/>
        </p:blipFill>
        <p:spPr>
          <a:xfrm>
            <a:off x="248400" y="737275"/>
            <a:ext cx="4009201" cy="387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5106300" y="854200"/>
            <a:ext cx="3726000" cy="38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On average:</a:t>
            </a:r>
            <a:endParaRPr sz="1400" b="1" dirty="0"/>
          </a:p>
          <a:p>
            <a:pPr marL="342900" lvl="0" indent="-203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DC</a:t>
            </a:r>
            <a:r>
              <a:rPr lang="en" sz="1400" dirty="0"/>
              <a:t> and </a:t>
            </a:r>
            <a:r>
              <a:rPr lang="en" sz="1400" b="1" dirty="0"/>
              <a:t>Kentucky</a:t>
            </a:r>
            <a:r>
              <a:rPr lang="en" sz="1400" dirty="0"/>
              <a:t> have the most alcoholic (6.25%) </a:t>
            </a:r>
            <a:endParaRPr sz="1400" dirty="0"/>
          </a:p>
          <a:p>
            <a:pPr marL="34290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Maine </a:t>
            </a:r>
            <a:r>
              <a:rPr lang="en" sz="1400" dirty="0"/>
              <a:t>has the most bitter beers (61 IBU)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/>
              <a:t>By individual beers:</a:t>
            </a:r>
            <a:endParaRPr sz="1400" dirty="0"/>
          </a:p>
          <a:p>
            <a:pPr marL="342900" lvl="0" indent="-203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Colorado</a:t>
            </a:r>
            <a:r>
              <a:rPr lang="en" sz="1400" dirty="0"/>
              <a:t> has the highest ABV beer at 12.8%</a:t>
            </a:r>
            <a:endParaRPr sz="1400" dirty="0"/>
          </a:p>
          <a:p>
            <a:pPr marL="685800" lvl="1" indent="-196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Lee Hill Series Vol. 5</a:t>
            </a:r>
            <a:br>
              <a:rPr lang="en" sz="1300" dirty="0"/>
            </a:br>
            <a:r>
              <a:rPr lang="en" sz="1300" dirty="0"/>
              <a:t>by Upslope Brewing Company</a:t>
            </a:r>
            <a:endParaRPr sz="1300" dirty="0"/>
          </a:p>
          <a:p>
            <a:pPr marL="34290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Oregon</a:t>
            </a:r>
            <a:r>
              <a:rPr lang="en" sz="1400" dirty="0"/>
              <a:t> has the most bitter beer at an IBU of 138</a:t>
            </a:r>
            <a:endParaRPr sz="1400" dirty="0"/>
          </a:p>
          <a:p>
            <a:pPr marL="685800" lvl="1" indent="-196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Bitter B**** Imperial IPA </a:t>
            </a:r>
            <a:br>
              <a:rPr lang="en" sz="1300" dirty="0"/>
            </a:br>
            <a:r>
              <a:rPr lang="en" sz="1300" dirty="0"/>
              <a:t>by Astoria Brewing Company</a:t>
            </a:r>
            <a:endParaRPr sz="1300" dirty="0"/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311700" y="1102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The Most Alcoholic and Bitter Beers</a:t>
            </a:r>
            <a:endParaRPr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613375" y="835225"/>
            <a:ext cx="7628400" cy="15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There are no clearly defined patterns to suggest any one region of the United States prefers more bitter (higher IBU) or stronger (higher ABV) beer.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Utah and Arkansas had laws until 2020 limiting the alcohol content of beer.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Recall South Dakota has a lack of IBU data.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311700" y="1102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Regional Distributions of ABV and IBU</a:t>
            </a:r>
            <a:endParaRPr sz="3200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750" y="2367325"/>
            <a:ext cx="4002467" cy="25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375" y="2384900"/>
            <a:ext cx="4002475" cy="2575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4840850" y="1678450"/>
            <a:ext cx="3876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scatterplot was created to plot the relationship between </a:t>
            </a:r>
            <a:r>
              <a:rPr lang="en" sz="18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ABV</a:t>
            </a:r>
            <a:r>
              <a:rPr lang="en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" sz="18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IBU</a:t>
            </a:r>
            <a:r>
              <a:rPr lang="en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There is a </a:t>
            </a:r>
            <a:r>
              <a:rPr lang="en" sz="18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positive relationship</a:t>
            </a:r>
            <a:r>
              <a:rPr lang="en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suggesting that as IBU rises so to does ABV.</a:t>
            </a:r>
            <a:endParaRPr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69" y="1002063"/>
            <a:ext cx="4046324" cy="36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361650" y="1102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The Relationship Between ABV and IBU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1950"/>
            <a:ext cx="4425038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965586" y="1338469"/>
            <a:ext cx="3667500" cy="3324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Both IPAs and other types of Ale have </a:t>
            </a:r>
            <a:r>
              <a:rPr lang="en" b="1" dirty="0"/>
              <a:t>positive relationship</a:t>
            </a:r>
            <a:r>
              <a:rPr lang="en" dirty="0"/>
              <a:t> between ABV and IBU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 err="1"/>
              <a:t>kNN</a:t>
            </a:r>
            <a:r>
              <a:rPr lang="en" sz="1700" b="1" dirty="0"/>
              <a:t> </a:t>
            </a:r>
            <a:r>
              <a:rPr lang="en" sz="1700" dirty="0"/>
              <a:t>Classification:</a:t>
            </a:r>
          </a:p>
          <a:p>
            <a:pPr marL="746125" lvl="1" indent="-168275">
              <a:lnSpc>
                <a:spcPct val="100000"/>
              </a:lnSpc>
              <a:spcBef>
                <a:spcPts val="1200"/>
              </a:spcBef>
              <a:buSzPts val="1700"/>
              <a:buFont typeface="System Font Regular"/>
              <a:buChar char="-"/>
            </a:pPr>
            <a:r>
              <a:rPr lang="en" dirty="0"/>
              <a:t>Accuracy: 86%</a:t>
            </a:r>
          </a:p>
          <a:p>
            <a:pPr marL="746125" lvl="1" indent="-168275">
              <a:lnSpc>
                <a:spcPct val="100000"/>
              </a:lnSpc>
              <a:spcBef>
                <a:spcPts val="1200"/>
              </a:spcBef>
              <a:buSzPts val="1700"/>
              <a:buFont typeface="System Font Regular"/>
              <a:buChar char="-"/>
            </a:pPr>
            <a:r>
              <a:rPr lang="en-US" dirty="0"/>
              <a:t>Sensitivity: 90%</a:t>
            </a:r>
          </a:p>
          <a:p>
            <a:pPr marL="746125" lvl="1" indent="-168275">
              <a:lnSpc>
                <a:spcPct val="100000"/>
              </a:lnSpc>
              <a:spcBef>
                <a:spcPts val="1200"/>
              </a:spcBef>
              <a:buSzPts val="1700"/>
              <a:buFont typeface="System Font Regular"/>
              <a:buChar char="-"/>
            </a:pPr>
            <a:r>
              <a:rPr lang="en-US" dirty="0"/>
              <a:t>Specificity: 81%</a:t>
            </a:r>
          </a:p>
        </p:txBody>
      </p:sp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361650" y="1102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ABV and IBU </a:t>
            </a:r>
            <a:br>
              <a:rPr lang="en" sz="3000" dirty="0"/>
            </a:br>
            <a:r>
              <a:rPr lang="en" sz="3000" dirty="0"/>
              <a:t>between IPAs and Other Types of Ale</a:t>
            </a:r>
            <a:endParaRPr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739</Words>
  <Application>Microsoft Macintosh PowerPoint</Application>
  <PresentationFormat>On-screen Show (16:9)</PresentationFormat>
  <Paragraphs>130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PT Sans Narrow</vt:lpstr>
      <vt:lpstr>Open Sans</vt:lpstr>
      <vt:lpstr>System Font Regular</vt:lpstr>
      <vt:lpstr>Arial</vt:lpstr>
      <vt:lpstr>Tropic</vt:lpstr>
      <vt:lpstr>Case Study: Beer and Breweries of the United States</vt:lpstr>
      <vt:lpstr>Outline</vt:lpstr>
      <vt:lpstr>PowerPoint Presentation</vt:lpstr>
      <vt:lpstr>Breweries of the United States</vt:lpstr>
      <vt:lpstr>Alcohol By Volume (ABV)  and International Bitterness Units (IBU)</vt:lpstr>
      <vt:lpstr>The Most Alcoholic and Bitter Beers</vt:lpstr>
      <vt:lpstr>Regional Distributions of ABV and IBU</vt:lpstr>
      <vt:lpstr>The Relationship Between ABV and IBU</vt:lpstr>
      <vt:lpstr>ABV and IBU  between IPAs and Other Types of Ale</vt:lpstr>
      <vt:lpstr>Maximum Beer Container Size by State</vt:lpstr>
      <vt:lpstr>PowerPoint Presentation</vt:lpstr>
      <vt:lpstr>Thank you</vt:lpstr>
      <vt:lpstr>Backup</vt:lpstr>
      <vt:lpstr>Alcohol By Volume (ABV) and International Bitterness Units (IBU) for Each State</vt:lpstr>
      <vt:lpstr>The Relationship Between ABV and IBU</vt:lpstr>
      <vt:lpstr>KNN Classification for ABV and IBU between IPAs and Ale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Beer and Breweries of the United States</dc:title>
  <cp:lastModifiedBy>Puri Rudick</cp:lastModifiedBy>
  <cp:revision>8</cp:revision>
  <dcterms:modified xsi:type="dcterms:W3CDTF">2021-01-17T01:33:09Z</dcterms:modified>
</cp:coreProperties>
</file>