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4B6B8-1D32-4367-96B0-89A824400AB2}">
  <a:tblStyle styleId="{7DC4B6B8-1D32-4367-96B0-89A824400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0b701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0b701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1627e5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1627e5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65f5c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565f5c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565f5c1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565f5c1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565f5c1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565f5c1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0b7016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0b7016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3f3173b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3f3173b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3f3173b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3f3173b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627e5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627e5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3f3173b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3f3173b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f3173b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f3173b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1627e5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1627e5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1627e5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1627e5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2b1da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2b1da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117a3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6117a3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f3173b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f3173b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Beer and Breweries of the United State</a:t>
            </a:r>
            <a:endParaRPr sz="2844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0"/>
              <a:t>Team Data Junkies</a:t>
            </a:r>
            <a:endParaRPr b="1"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Roche, </a:t>
            </a:r>
            <a:r>
              <a:rPr lang="en"/>
              <a:t>Puri Rudick, </a:t>
            </a:r>
            <a:r>
              <a:rPr lang="en"/>
              <a:t>Ryan Kinney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950"/>
            <a:ext cx="442503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899325" y="1498100"/>
            <a:ext cx="36675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IPAs and other types of Ale have </a:t>
            </a:r>
            <a:r>
              <a:rPr b="1" lang="en"/>
              <a:t>positive relationship</a:t>
            </a:r>
            <a:r>
              <a:rPr lang="en"/>
              <a:t> between ABV and IBU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 the same alcohol content (ABV), IPAs trend to be more bitter than other types of Ale</a:t>
            </a:r>
            <a:endParaRPr sz="1700"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ABV and IBU between IPAs and Other Types of Ale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317700"/>
            <a:ext cx="304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590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9 states that the biggest beer container size is only 12 ounces</a:t>
            </a:r>
            <a:endParaRPr sz="1600"/>
          </a:p>
          <a:p>
            <a:pPr indent="-215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000"/>
              <a:t>Alaska, Alabama, Arkansas, DC,</a:t>
            </a:r>
            <a:br>
              <a:rPr lang="en" sz="1000"/>
            </a:br>
            <a:r>
              <a:rPr lang="en" sz="1000"/>
              <a:t>Georgia, North Dakota, South Dakota,</a:t>
            </a:r>
            <a:br>
              <a:rPr lang="en" sz="1000"/>
            </a:br>
            <a:r>
              <a:rPr lang="en" sz="1000"/>
              <a:t>Tennessee, and West Virginia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15900" lvl="0" marL="228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</a:t>
            </a:r>
            <a:r>
              <a:rPr lang="en" sz="1600"/>
              <a:t>ood opportunity for </a:t>
            </a:r>
            <a:r>
              <a:rPr lang="en" sz="1600"/>
              <a:t>Budweiser</a:t>
            </a:r>
            <a:r>
              <a:rPr lang="en" sz="1600"/>
              <a:t> to launch a bigger size product</a:t>
            </a:r>
            <a:endParaRPr sz="16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4331" r="5423" t="0"/>
          <a:stretch/>
        </p:blipFill>
        <p:spPr>
          <a:xfrm>
            <a:off x="3468525" y="1183488"/>
            <a:ext cx="5552625" cy="34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Maximum Beer Container Size by State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253250" y="422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39186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Alcohol By Volume (ABV)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043"/>
              <a:buFont typeface="Arial"/>
              <a:buNone/>
            </a:pPr>
            <a:r>
              <a:rPr lang="en" sz="2300"/>
              <a:t>and International Bitterness Units (IBU) for Each State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2553" l="0" r="0" t="0"/>
          <a:stretch/>
        </p:blipFill>
        <p:spPr>
          <a:xfrm>
            <a:off x="4931250" y="0"/>
            <a:ext cx="4212750" cy="50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Relationship Between ABV and IBU</a:t>
            </a:r>
            <a:endParaRPr sz="30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9" y="1196250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4759050" y="17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{7DC4B6B8-1D32-4367-96B0-89A824400AB2}</a:tableStyleId>
              </a:tblPr>
              <a:tblGrid>
                <a:gridCol w="1001475"/>
                <a:gridCol w="869950"/>
                <a:gridCol w="680000"/>
                <a:gridCol w="650725"/>
                <a:gridCol w="731150"/>
              </a:tblGrid>
              <a:tr h="4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Estimate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Std. Error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T value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P value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IBU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(intercept)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-34.068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2.327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-14.64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5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ABV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1281.861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37.871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33.85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&lt; .0001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Google Shape;173;p26"/>
          <p:cNvSpPr txBox="1"/>
          <p:nvPr/>
        </p:nvSpPr>
        <p:spPr>
          <a:xfrm>
            <a:off x="4685975" y="3230450"/>
            <a:ext cx="393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Slope = (1207.57, 1356.15)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95% CI Intercept = (-38.63, -29.50)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 for </a:t>
            </a:r>
            <a:r>
              <a:rPr lang="en" sz="3000"/>
              <a:t>ABV and IBU between IPAs and Ale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0" y="1313375"/>
            <a:ext cx="42603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 = 3 gives the highest percent of accuracy, which is ~86%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4936450" y="234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{7DC4B6B8-1D32-4367-96B0-89A824400AB2}</a:tableStyleId>
              </a:tblPr>
              <a:tblGrid>
                <a:gridCol w="1742425"/>
                <a:gridCol w="617550"/>
                <a:gridCol w="629625"/>
                <a:gridCol w="6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 =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 = 5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 = 7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Accuracy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Sensitivity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86%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81%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78%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83%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16819"/>
          <a:stretch/>
        </p:blipFill>
        <p:spPr>
          <a:xfrm>
            <a:off x="311700" y="1911025"/>
            <a:ext cx="4177775" cy="22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Alcohol By Volume (ABV) and International Bitterness Units (IBU) for Each State</a:t>
            </a:r>
            <a:endParaRPr sz="2300"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10534" l="9952" r="12839" t="7612"/>
          <a:stretch/>
        </p:blipFill>
        <p:spPr>
          <a:xfrm>
            <a:off x="311700" y="728075"/>
            <a:ext cx="4203449" cy="4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5297725" y="1163850"/>
            <a:ext cx="34542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a minimum of 2.7% to a maximum of 12.5%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ABV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6% with a standard deviation of 1.3%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4 to 138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IBU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43 with a standard deviation of 26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10534" l="89327" r="0" t="7612"/>
          <a:stretch/>
        </p:blipFill>
        <p:spPr>
          <a:xfrm>
            <a:off x="4281487" y="764600"/>
            <a:ext cx="581025" cy="4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0" y="4692450"/>
            <a:ext cx="4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Open Sans"/>
                <a:ea typeface="Open Sans"/>
                <a:cs typeface="Open Sans"/>
                <a:sym typeface="Open Sans"/>
              </a:rPr>
              <a:t>* The bar chart ordered clockwise by median ABV value</a:t>
            </a:r>
            <a:endParaRPr i="1"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Open Sans"/>
                <a:ea typeface="Open Sans"/>
                <a:cs typeface="Open Sans"/>
                <a:sym typeface="Open Sans"/>
              </a:rPr>
              <a:t>** The darker color represents higher value of median ABV and IBU</a:t>
            </a:r>
            <a:endParaRPr i="1"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22442" l="84278" r="0" t="35654"/>
          <a:stretch/>
        </p:blipFill>
        <p:spPr>
          <a:xfrm>
            <a:off x="4296000" y="1815925"/>
            <a:ext cx="831026" cy="215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Most Alcoholic and Bitter Beers in the United States</a:t>
            </a:r>
            <a:endParaRPr sz="3000"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260125" y="1256475"/>
            <a:ext cx="624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average:</a:t>
            </a:r>
            <a:endParaRPr b="1"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Colorado</a:t>
            </a:r>
            <a:r>
              <a:rPr lang="en" sz="1500"/>
              <a:t> and </a:t>
            </a:r>
            <a:r>
              <a:rPr b="1" lang="en" sz="1500"/>
              <a:t>Kentucky</a:t>
            </a:r>
            <a:r>
              <a:rPr lang="en" sz="1500"/>
              <a:t> has the most alcoholic (6.25%)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Maine </a:t>
            </a:r>
            <a:r>
              <a:rPr lang="en" sz="1500"/>
              <a:t>has the most bitter beer (61 IBU)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By individual beers: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Colorado</a:t>
            </a:r>
            <a:r>
              <a:rPr lang="en" sz="1500"/>
              <a:t> has the highest ABV beer at 12.8%</a:t>
            </a:r>
            <a:endParaRPr sz="1500"/>
          </a:p>
          <a:p>
            <a:pPr indent="-31750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 Hill Series Vol. 5</a:t>
            </a:r>
            <a:br>
              <a:rPr lang="en"/>
            </a:br>
            <a:r>
              <a:rPr lang="en"/>
              <a:t>by Upslope Brewing Company</a:t>
            </a:r>
            <a:endParaRPr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Oregon</a:t>
            </a:r>
            <a:r>
              <a:rPr lang="en" sz="1500"/>
              <a:t> has the most bitter beer at an IBU of 138</a:t>
            </a:r>
            <a:endParaRPr sz="1500"/>
          </a:p>
          <a:p>
            <a:pPr indent="-31750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Bitter B**** Imperial IPA </a:t>
            </a:r>
            <a:br>
              <a:rPr lang="en"/>
            </a:br>
            <a:r>
              <a:rPr lang="en"/>
              <a:t>by Astoria Brewing Company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187" y="1050150"/>
            <a:ext cx="2877600" cy="180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192" y="2979350"/>
            <a:ext cx="2877571" cy="18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737175" y="976700"/>
            <a:ext cx="79932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Brewery locations across the country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</a:t>
            </a:r>
            <a:r>
              <a:rPr lang="en"/>
              <a:t>Alcohol By Volume (ABV) and </a:t>
            </a:r>
            <a:br>
              <a:rPr lang="en"/>
            </a:br>
            <a:r>
              <a:rPr lang="en"/>
              <a:t>International Bitterness Units (IBU)</a:t>
            </a:r>
            <a:br>
              <a:rPr lang="en"/>
            </a:br>
            <a:endParaRPr sz="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Relationship between ABV and DUI (Driving Under the Influence) Arrests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beer container size and our recommendation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Agenda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8" y="850438"/>
            <a:ext cx="5675674" cy="38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668350" y="1292275"/>
            <a:ext cx="3352800" cy="3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Quick Facts: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Colorado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has the most breweries with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West Virginia, North Dakota, and South Dakota each have one brewery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Missouri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(the home of Anheuser-Busch &amp; Budweiser) has 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breweries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Ranks 20th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Breweries of the United States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52450"/>
            <a:ext cx="8520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summary of the </a:t>
            </a:r>
            <a:r>
              <a:rPr b="1" lang="en"/>
              <a:t>missing data</a:t>
            </a:r>
            <a:r>
              <a:rPr lang="en"/>
              <a:t> in the beer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ABV</a:t>
            </a:r>
            <a:r>
              <a:rPr lang="en"/>
              <a:t> has 62 missing values,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IBU</a:t>
            </a:r>
            <a:r>
              <a:rPr lang="en"/>
              <a:t> has 1005 missing values, and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Style</a:t>
            </a:r>
            <a:r>
              <a:rPr lang="en"/>
              <a:t> has 5 missing values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South Dakota beers are missing IBU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6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Data Junkies filtered observations with missing values out of the dataset before performing exploratory data analysis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50" y="4026326"/>
            <a:ext cx="1786700" cy="8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Missing Values in the Dataset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-8300" l="0" r="0" t="8299"/>
          <a:stretch/>
        </p:blipFill>
        <p:spPr>
          <a:xfrm>
            <a:off x="5649737" y="1041550"/>
            <a:ext cx="2877600" cy="180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742" y="3026075"/>
            <a:ext cx="2877571" cy="18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38100" y="1041550"/>
            <a:ext cx="50625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a minimum of 0.1% to a maximum of 12.8%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ABV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6% with a standard deviation of 1.4%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’s in the dataset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4 to 138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average IBU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43 with a standard deviation of 26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Alcohol By Volume (ABV) and International Bitterness Units (IBU)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692450"/>
            <a:ext cx="4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Open Sans"/>
                <a:ea typeface="Open Sans"/>
                <a:cs typeface="Open Sans"/>
                <a:sym typeface="Open Sans"/>
              </a:rPr>
              <a:t>* The bar chart ordered clockwise by median ABV value</a:t>
            </a:r>
            <a:endParaRPr i="1"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Open Sans"/>
                <a:ea typeface="Open Sans"/>
                <a:cs typeface="Open Sans"/>
                <a:sym typeface="Open Sans"/>
              </a:rPr>
              <a:t>** The darker color represents higher value of median ABV and IBU</a:t>
            </a:r>
            <a:endParaRPr i="1"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22442" l="84278" r="0" t="35654"/>
          <a:stretch/>
        </p:blipFill>
        <p:spPr>
          <a:xfrm>
            <a:off x="4156488" y="1677400"/>
            <a:ext cx="831026" cy="21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12407" l="9027" r="20060" t="10857"/>
          <a:stretch/>
        </p:blipFill>
        <p:spPr>
          <a:xfrm>
            <a:off x="248400" y="737275"/>
            <a:ext cx="4009201" cy="38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106300" y="854200"/>
            <a:ext cx="37260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 average:</a:t>
            </a:r>
            <a:endParaRPr b="1" sz="1400"/>
          </a:p>
          <a:p>
            <a:pPr indent="-196532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Colorado</a:t>
            </a:r>
            <a:r>
              <a:rPr lang="en" sz="1400"/>
              <a:t> and </a:t>
            </a:r>
            <a:r>
              <a:rPr b="1" lang="en" sz="1400"/>
              <a:t>Kentucky</a:t>
            </a:r>
            <a:r>
              <a:rPr lang="en" sz="1400"/>
              <a:t> has the most alcoholic (6.25%) </a:t>
            </a:r>
            <a:endParaRPr sz="1400"/>
          </a:p>
          <a:p>
            <a:pPr indent="-1965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Maine </a:t>
            </a:r>
            <a:r>
              <a:rPr lang="en" sz="1400"/>
              <a:t>has the most bitter beer (61 IBU)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By individual beers:</a:t>
            </a:r>
            <a:endParaRPr sz="1400"/>
          </a:p>
          <a:p>
            <a:pPr indent="-196532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Colorado</a:t>
            </a:r>
            <a:r>
              <a:rPr lang="en" sz="1400"/>
              <a:t> has the highest ABV beer at 12.8%</a:t>
            </a:r>
            <a:endParaRPr sz="1400"/>
          </a:p>
          <a:p>
            <a:pPr indent="-190658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Lee Hill Series Vol. 5</a:t>
            </a:r>
            <a:br>
              <a:rPr lang="en" sz="1300"/>
            </a:br>
            <a:r>
              <a:rPr lang="en" sz="1300"/>
              <a:t>by Upslope Brewing Company</a:t>
            </a:r>
            <a:endParaRPr sz="1300"/>
          </a:p>
          <a:p>
            <a:pPr indent="-1965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Oregon</a:t>
            </a:r>
            <a:r>
              <a:rPr lang="en" sz="1400"/>
              <a:t> has the most bitter beer at an IBU of 138</a:t>
            </a:r>
            <a:endParaRPr sz="1400"/>
          </a:p>
          <a:p>
            <a:pPr indent="-190658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Bitter B**** Imperial IPA </a:t>
            </a:r>
            <a:br>
              <a:rPr lang="en" sz="1300"/>
            </a:br>
            <a:r>
              <a:rPr lang="en" sz="1300"/>
              <a:t>by Astoria Brewing Company</a:t>
            </a:r>
            <a:endParaRPr sz="1300"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Most Alcoholic and Bitter Beers in the United States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13375" y="835225"/>
            <a:ext cx="7628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no clearly defined patterns to suggest any one region of the United States prefers more bitter (higher IBU) or stronger (higher ABV)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Utah and Arkansas had laws until 2020 limiting the alcohol content of beer.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 South Dakota has a lack of IBU data.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300" y="2462175"/>
            <a:ext cx="3966149" cy="24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76" y="2462175"/>
            <a:ext cx="3966124" cy="2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10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Regional Distributions of ABV and IBU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2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Relationship Between ABV and DUI Arrests </a:t>
            </a:r>
            <a:endParaRPr sz="32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33800" y="1358925"/>
            <a:ext cx="36675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Almost zero correlation between the mean ABV and DUI arrest rates per state.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 u="sng"/>
              <a:t>Importance:</a:t>
            </a:r>
            <a:r>
              <a:rPr lang="en" sz="1700"/>
              <a:t> Budweiser does not need to worry about where to incorporate future beers that have higher ABV’s.</a:t>
            </a:r>
            <a:endParaRPr sz="17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454550" y="4004063"/>
            <a:ext cx="330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DUI data pulled from backgroundchecks.org</a:t>
            </a:r>
            <a:endParaRPr sz="7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375" y="1304825"/>
            <a:ext cx="4718176" cy="26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4840850" y="1678450"/>
            <a:ext cx="387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scatterplot was created to plot the relationship between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ABV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IBU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relationship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suggesting that as IBU rises so to does ABV.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9" y="1002063"/>
            <a:ext cx="4046324" cy="36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61650" y="11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Relationship Between ABV and IBU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