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3610" autoAdjust="0"/>
  </p:normalViewPr>
  <p:slideViewPr>
    <p:cSldViewPr snapToGrid="0" showGuides="1">
      <p:cViewPr varScale="1">
        <p:scale>
          <a:sx n="136" d="100"/>
          <a:sy n="136" d="100"/>
        </p:scale>
        <p:origin x="216" y="3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ACDE-B48D-48F8-B947-34BB3185B1C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03922-82C3-4461-ABA5-D8A16BF7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7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</a:t>
            </a:r>
            <a:r>
              <a:rPr lang="en-US" dirty="0" err="1"/>
              <a:t>freepik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7E75-7ED5-4835-A1F7-4821EC87E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BD5D4-A7AC-45A7-BE05-F25A4ABD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048A-B280-458C-AA38-5511BCC5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BDC2-9CC3-4ED8-B9A6-3A0089DD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24F9-00E7-4F20-AE12-27A4589A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4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F865-8913-4317-A515-8D26A6ED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7F705-93BF-40F4-ABEA-35B9D046E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CA57-DF3B-40BA-8E42-DBEF7B66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2C39-B788-475E-AF80-D7EC65B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05E81-3F77-4A22-8D71-E4403890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3F436-46BB-4762-A072-48C7A8971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34CEA-921D-4D1E-A829-2FA965E25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A8BD-BB3B-4C33-BB4A-11E8173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6A98-7AA7-42A5-9DE6-2CEB99E5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3F7F-9762-459E-806D-99F2D8A4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5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1DB2500-5CAB-46EF-AE48-7A0F539D94F2}"/>
              </a:ext>
            </a:extLst>
          </p:cNvPr>
          <p:cNvSpPr/>
          <p:nvPr userDrawn="1"/>
        </p:nvSpPr>
        <p:spPr>
          <a:xfrm>
            <a:off x="344324" y="6371559"/>
            <a:ext cx="11534329" cy="206104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5F78DB-19A8-40C0-8C05-3481E126A19F}"/>
              </a:ext>
            </a:extLst>
          </p:cNvPr>
          <p:cNvSpPr/>
          <p:nvPr userDrawn="1"/>
        </p:nvSpPr>
        <p:spPr>
          <a:xfrm>
            <a:off x="11318082" y="6371559"/>
            <a:ext cx="560571" cy="206104"/>
          </a:xfrm>
          <a:custGeom>
            <a:avLst/>
            <a:gdLst>
              <a:gd name="connsiteX0" fmla="*/ 51526 w 873919"/>
              <a:gd name="connsiteY0" fmla="*/ 0 h 206104"/>
              <a:gd name="connsiteX1" fmla="*/ 873919 w 873919"/>
              <a:gd name="connsiteY1" fmla="*/ 0 h 206104"/>
              <a:gd name="connsiteX2" fmla="*/ 873919 w 873919"/>
              <a:gd name="connsiteY2" fmla="*/ 206104 h 206104"/>
              <a:gd name="connsiteX3" fmla="*/ 0 w 873919"/>
              <a:gd name="connsiteY3" fmla="*/ 206104 h 20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919" h="206104">
                <a:moveTo>
                  <a:pt x="51526" y="0"/>
                </a:moveTo>
                <a:lnTo>
                  <a:pt x="873919" y="0"/>
                </a:lnTo>
                <a:lnTo>
                  <a:pt x="873919" y="206104"/>
                </a:lnTo>
                <a:lnTo>
                  <a:pt x="0" y="20610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B510DF-9FB0-4326-91D6-40ECEA0A2755}"/>
              </a:ext>
            </a:extLst>
          </p:cNvPr>
          <p:cNvCxnSpPr/>
          <p:nvPr userDrawn="1"/>
        </p:nvCxnSpPr>
        <p:spPr>
          <a:xfrm>
            <a:off x="344324" y="1307507"/>
            <a:ext cx="115343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94D91B-813E-4D8A-AD18-20A86C7D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24" y="365125"/>
            <a:ext cx="11534329" cy="742559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D8C1-ABFF-46F7-B184-AD65B91A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24" y="1507331"/>
            <a:ext cx="11534329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D834-3A85-4EB8-BFB7-B6BEF53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7687" y="6357833"/>
            <a:ext cx="369455" cy="233557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B2809230-00E0-4F5D-A395-58C01D4CA4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1D53590-D825-47F6-A709-64AA7CFA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857" y="6361254"/>
            <a:ext cx="4013289" cy="22671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9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BEA8-7678-4B5E-9287-648B201E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D0E3-5384-475E-AC37-31434CE2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0ADA-D63D-485C-9BBD-F006306F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976D-E142-4880-BBD7-5FCFF530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0959-FA5C-4F33-946A-2CB5C489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5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FEEA-D194-4636-95CC-A153FA4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80BE-2305-49A2-A2E8-9C39BB05D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ED72F-4412-492B-98A1-2A0885CA3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4B48F-40ED-46D2-AFB4-51AA67E8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6F3D1-F9F8-4054-B3F5-FAF787AF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7DBB3-192A-4201-BFC5-50E57417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4BE9-C1D9-490C-81CE-C9F6634D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45A2-D06A-4C05-87BE-BBE2C4BD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0F06-E4B7-4A1E-A057-521AD8B1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EB5FB-9903-4EF4-BB39-41ED20C70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C4880-D887-4261-ABAC-EFFD9F415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F4BBB-0AD7-43A0-BF7E-003F4FFA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045CB-1EA2-426D-88E4-79772EBA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B8C2A-5004-4751-BCF3-7F67647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4A88-5616-4B63-B557-5C58EBEA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82CC-2525-4D5F-A1AC-9C232D10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31D9B-BD71-4C7D-98F6-0F220BF8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F2317-E74A-43EC-BAC0-F8475CD0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C9C08-6188-4D36-B4C8-EB0A3965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3BCCC-C879-46D8-A3AB-0B45B108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6421A-1960-4763-A13E-1231BF7E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741C-93CD-451B-96AD-7BB4F527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B228-255A-44AA-B78A-4C87E91D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6C61F-BFF1-454D-B1D4-A3941684F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D9F09-F03D-431F-B193-D50E79FA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37FF9-B491-43F5-848B-19992DD9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9717-0326-4976-B904-37B5BFD2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F740-8ED2-42C7-97F4-F5A77839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6D0B9-E0C9-4BCB-BA0B-353DE75F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05F68-AD75-4FC8-A324-964BD1C06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978FF-83CA-4376-BA62-424E3F49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C2FA-DC8E-4957-B863-FECDBCC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31A08-B56A-4B04-99C4-D97E61C4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BE513-4575-45E3-8AF0-240FE7B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50630-62F6-4CFD-90F6-40F3F8ED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055A-DF23-4007-BD56-19023676F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B67B-C4A7-4505-A6F3-A6E109320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4010-B97F-415F-AC67-51A372056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9230-00E0-4F5D-A395-58C01D4C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4393DD-231C-418B-AEE7-6168E582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42" y="4219445"/>
            <a:ext cx="3520440" cy="827308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Rudick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02/28/2021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FB3FF2-38B6-46CF-A804-BA5E56517F84}"/>
              </a:ext>
            </a:extLst>
          </p:cNvPr>
          <p:cNvCxnSpPr>
            <a:cxnSpLocks/>
          </p:cNvCxnSpPr>
          <p:nvPr/>
        </p:nvCxnSpPr>
        <p:spPr>
          <a:xfrm>
            <a:off x="5211067" y="811108"/>
            <a:ext cx="6550873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08CB08-7376-8D41-8961-32CDF02D16FE}"/>
              </a:ext>
            </a:extLst>
          </p:cNvPr>
          <p:cNvSpPr/>
          <p:nvPr/>
        </p:nvSpPr>
        <p:spPr>
          <a:xfrm>
            <a:off x="-33159" y="1517667"/>
            <a:ext cx="10656335" cy="2408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570F576-9133-DC4D-894E-C68C0441345A}"/>
              </a:ext>
            </a:extLst>
          </p:cNvPr>
          <p:cNvSpPr txBox="1">
            <a:spLocks/>
          </p:cNvSpPr>
          <p:nvPr/>
        </p:nvSpPr>
        <p:spPr>
          <a:xfrm>
            <a:off x="726142" y="1521755"/>
            <a:ext cx="9798423" cy="240478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6600" dirty="0">
                <a:solidFill>
                  <a:schemeClr val="bg1"/>
                </a:solidFill>
              </a:rPr>
              <a:t>Employee Attrition and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Salary Prediction</a:t>
            </a:r>
          </a:p>
        </p:txBody>
      </p:sp>
    </p:spTree>
    <p:extLst>
      <p:ext uri="{BB962C8B-B14F-4D97-AF65-F5344CB8AC3E}">
        <p14:creationId xmlns:p14="http://schemas.microsoft.com/office/powerpoint/2010/main" val="54854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Trends by Job Role - Attrition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F5176-348B-C94A-B73E-CF0448F415BD}"/>
              </a:ext>
            </a:extLst>
          </p:cNvPr>
          <p:cNvSpPr/>
          <p:nvPr/>
        </p:nvSpPr>
        <p:spPr>
          <a:xfrm>
            <a:off x="1113495" y="2284401"/>
            <a:ext cx="3807297" cy="362773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High percentage of attrition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Sale Representative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Human Resources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Laboratory Technician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Higher job levels,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Director and Manager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have low percentage of attrition</a:t>
            </a:r>
          </a:p>
          <a:p>
            <a:pPr lvl="1">
              <a:spcBef>
                <a:spcPts val="600"/>
              </a:spcBef>
              <a:buClr>
                <a:srgbClr val="001F60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001F60"/>
              </a:buClr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DEEA21A-7F91-AF4B-964C-9DFB95D4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90" y="1541055"/>
            <a:ext cx="6489052" cy="4635037"/>
          </a:xfrm>
          <a:prstGeom prst="rect">
            <a:avLst/>
          </a:prstGeom>
          <a:ln>
            <a:solidFill>
              <a:srgbClr val="001F60"/>
            </a:solidFill>
          </a:ln>
        </p:spPr>
      </p:pic>
    </p:spTree>
    <p:extLst>
      <p:ext uri="{BB962C8B-B14F-4D97-AF65-F5344CB8AC3E}">
        <p14:creationId xmlns:p14="http://schemas.microsoft.com/office/powerpoint/2010/main" val="161674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Trends by Job Role – Satisfaction and WLB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F5176-348B-C94A-B73E-CF0448F415BD}"/>
              </a:ext>
            </a:extLst>
          </p:cNvPr>
          <p:cNvSpPr/>
          <p:nvPr/>
        </p:nvSpPr>
        <p:spPr>
          <a:xfrm>
            <a:off x="980388" y="2443869"/>
            <a:ext cx="3761295" cy="35036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Manufacturing Directors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have highest  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Environment Satisfaction</a:t>
            </a:r>
          </a:p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Healthcare Representative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have highest  Job Satisfaction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lvl="1">
              <a:spcBef>
                <a:spcPts val="600"/>
              </a:spcBef>
              <a:buClr>
                <a:srgbClr val="001F60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Human Resources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have highest Work Life Balance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66B30030-7F72-BF4A-8501-2936E1BF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39" y="1486776"/>
            <a:ext cx="6634714" cy="4739081"/>
          </a:xfrm>
          <a:prstGeom prst="rect">
            <a:avLst/>
          </a:prstGeom>
          <a:ln>
            <a:solidFill>
              <a:srgbClr val="001F60"/>
            </a:solidFill>
          </a:ln>
        </p:spPr>
      </p:pic>
    </p:spTree>
    <p:extLst>
      <p:ext uri="{BB962C8B-B14F-4D97-AF65-F5344CB8AC3E}">
        <p14:creationId xmlns:p14="http://schemas.microsoft.com/office/powerpoint/2010/main" val="300041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F2D2-3DF0-48CB-9CDF-D40A811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10A2-27A0-4DC1-9807-C8D4F261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17F59-F1AB-4AA1-B71F-B18EB3B3A025}"/>
              </a:ext>
            </a:extLst>
          </p:cNvPr>
          <p:cNvSpPr/>
          <p:nvPr/>
        </p:nvSpPr>
        <p:spPr>
          <a:xfrm>
            <a:off x="0" y="1685705"/>
            <a:ext cx="12192000" cy="21817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2F448-CBF0-43C3-BE5E-9BC2C52E428D}"/>
              </a:ext>
            </a:extLst>
          </p:cNvPr>
          <p:cNvSpPr/>
          <p:nvPr/>
        </p:nvSpPr>
        <p:spPr>
          <a:xfrm>
            <a:off x="586247" y="2185102"/>
            <a:ext cx="2409371" cy="33646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A348D-27E9-4AFF-972E-E15415F315FC}"/>
              </a:ext>
            </a:extLst>
          </p:cNvPr>
          <p:cNvSpPr/>
          <p:nvPr/>
        </p:nvSpPr>
        <p:spPr>
          <a:xfrm>
            <a:off x="3460189" y="2185102"/>
            <a:ext cx="2409371" cy="33646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A93DA-787C-4125-8764-4C1F8EC3CF8B}"/>
              </a:ext>
            </a:extLst>
          </p:cNvPr>
          <p:cNvSpPr/>
          <p:nvPr/>
        </p:nvSpPr>
        <p:spPr>
          <a:xfrm>
            <a:off x="6334131" y="2185102"/>
            <a:ext cx="2409371" cy="33646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15DB6-8372-4676-96FD-D43FE926FD1D}"/>
              </a:ext>
            </a:extLst>
          </p:cNvPr>
          <p:cNvSpPr/>
          <p:nvPr/>
        </p:nvSpPr>
        <p:spPr>
          <a:xfrm>
            <a:off x="9208073" y="2185102"/>
            <a:ext cx="2409371" cy="33646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29AF60-DF68-4498-ADED-7EEA355E94B8}"/>
              </a:ext>
            </a:extLst>
          </p:cNvPr>
          <p:cNvSpPr/>
          <p:nvPr/>
        </p:nvSpPr>
        <p:spPr>
          <a:xfrm>
            <a:off x="1415705" y="5174498"/>
            <a:ext cx="750455" cy="750455"/>
          </a:xfrm>
          <a:prstGeom prst="ellipse">
            <a:avLst/>
          </a:prstGeom>
          <a:solidFill>
            <a:srgbClr val="00206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b="1" dirty="0"/>
              <a:t>01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E526E3-3F4E-474D-8FEF-50E9A2C1D5C1}"/>
              </a:ext>
            </a:extLst>
          </p:cNvPr>
          <p:cNvSpPr/>
          <p:nvPr/>
        </p:nvSpPr>
        <p:spPr>
          <a:xfrm>
            <a:off x="4289647" y="5174498"/>
            <a:ext cx="750455" cy="750455"/>
          </a:xfrm>
          <a:prstGeom prst="ellipse">
            <a:avLst/>
          </a:prstGeom>
          <a:solidFill>
            <a:srgbClr val="00206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b="1" dirty="0"/>
              <a:t>02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595C49-2408-47E4-A60B-41DF393B8878}"/>
              </a:ext>
            </a:extLst>
          </p:cNvPr>
          <p:cNvSpPr/>
          <p:nvPr/>
        </p:nvSpPr>
        <p:spPr>
          <a:xfrm>
            <a:off x="7163589" y="5174498"/>
            <a:ext cx="750455" cy="750455"/>
          </a:xfrm>
          <a:prstGeom prst="ellipse">
            <a:avLst/>
          </a:prstGeom>
          <a:solidFill>
            <a:srgbClr val="00206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b="1" dirty="0"/>
              <a:t>03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3B3EF6-B98C-4722-9CCA-66A5CA306349}"/>
              </a:ext>
            </a:extLst>
          </p:cNvPr>
          <p:cNvSpPr/>
          <p:nvPr/>
        </p:nvSpPr>
        <p:spPr>
          <a:xfrm>
            <a:off x="10037531" y="5174498"/>
            <a:ext cx="750455" cy="750455"/>
          </a:xfrm>
          <a:prstGeom prst="ellipse">
            <a:avLst/>
          </a:prstGeom>
          <a:solidFill>
            <a:srgbClr val="00206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b="1" dirty="0"/>
              <a:t>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73049-5B99-490D-9AF2-EBCFF4259469}"/>
              </a:ext>
            </a:extLst>
          </p:cNvPr>
          <p:cNvSpPr/>
          <p:nvPr/>
        </p:nvSpPr>
        <p:spPr>
          <a:xfrm>
            <a:off x="692841" y="2971799"/>
            <a:ext cx="2196182" cy="20059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Monthly Income,</a:t>
            </a:r>
            <a:b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Job Involvement, and Overtime</a:t>
            </a:r>
          </a:p>
          <a:p>
            <a:pPr algn="ctr">
              <a:spcBef>
                <a:spcPts val="600"/>
              </a:spcBef>
            </a:pP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are the 3 main factors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 lead to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attrition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18F956-186B-4BCA-9C1B-F39A3AB4536E}"/>
              </a:ext>
            </a:extLst>
          </p:cNvPr>
          <p:cNvSpPr/>
          <p:nvPr/>
        </p:nvSpPr>
        <p:spPr>
          <a:xfrm>
            <a:off x="3566783" y="2971799"/>
            <a:ext cx="2196182" cy="20059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kNN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Technique </a:t>
            </a:r>
            <a:b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 be used to predict attrition with</a:t>
            </a:r>
          </a:p>
          <a:p>
            <a:pPr algn="ctr">
              <a:spcBef>
                <a:spcPts val="600"/>
              </a:spcBef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86.7% Accuracy</a:t>
            </a: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87.7% Sensitivity</a:t>
            </a: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71.1% Specificity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718B6F-7BCA-4DAC-A286-6CB48501140F}"/>
              </a:ext>
            </a:extLst>
          </p:cNvPr>
          <p:cNvSpPr/>
          <p:nvPr/>
        </p:nvSpPr>
        <p:spPr>
          <a:xfrm>
            <a:off x="6334130" y="2971799"/>
            <a:ext cx="2409371" cy="20059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Multiple Linear Regression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 be used for salary prediction with</a:t>
            </a:r>
          </a:p>
          <a:p>
            <a:pPr algn="ctr">
              <a:spcBef>
                <a:spcPts val="600"/>
              </a:spcBef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Adj R</a:t>
            </a:r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= 91%</a:t>
            </a: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RSME = $1,036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0DDF64-8B68-4238-B79F-A2FB6EDE15AA}"/>
              </a:ext>
            </a:extLst>
          </p:cNvPr>
          <p:cNvSpPr/>
          <p:nvPr/>
        </p:nvSpPr>
        <p:spPr>
          <a:xfrm>
            <a:off x="9314667" y="2971799"/>
            <a:ext cx="2196182" cy="20059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Trends by Job Role</a:t>
            </a:r>
          </a:p>
          <a:p>
            <a:pPr algn="ctr">
              <a:spcBef>
                <a:spcPts val="600"/>
              </a:spcBef>
            </a:pP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Attrition</a:t>
            </a: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Environment Satisfaction</a:t>
            </a: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Job Satisfaction</a:t>
            </a:r>
          </a:p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Work Life Balance</a:t>
            </a:r>
          </a:p>
          <a:p>
            <a:pPr algn="ctr">
              <a:spcBef>
                <a:spcPts val="600"/>
              </a:spcBef>
            </a:pP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spcBef>
                <a:spcPts val="600"/>
              </a:spcBef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FE58B8-74DE-4FC3-B408-FE4D30F9409E}"/>
              </a:ext>
            </a:extLst>
          </p:cNvPr>
          <p:cNvGrpSpPr/>
          <p:nvPr/>
        </p:nvGrpSpPr>
        <p:grpSpPr>
          <a:xfrm>
            <a:off x="7340616" y="2372017"/>
            <a:ext cx="396399" cy="387668"/>
            <a:chOff x="2670175" y="4338638"/>
            <a:chExt cx="360363" cy="352425"/>
          </a:xfrm>
          <a:solidFill>
            <a:srgbClr val="002060"/>
          </a:solidFill>
        </p:grpSpPr>
        <p:sp>
          <p:nvSpPr>
            <p:cNvPr id="26" name="Freeform 1221">
              <a:extLst>
                <a:ext uri="{FF2B5EF4-FFF2-40B4-BE49-F238E27FC236}">
                  <a16:creationId xmlns:a16="http://schemas.microsoft.com/office/drawing/2014/main" id="{E6D6DDED-E48F-493F-838D-A78D08A99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4676775"/>
              <a:ext cx="360363" cy="14288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222">
              <a:extLst>
                <a:ext uri="{FF2B5EF4-FFF2-40B4-BE49-F238E27FC236}">
                  <a16:creationId xmlns:a16="http://schemas.microsoft.com/office/drawing/2014/main" id="{9D8119ED-35B7-4B29-A431-85204458B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6050" y="4630738"/>
              <a:ext cx="58738" cy="60325"/>
            </a:xfrm>
            <a:custGeom>
              <a:avLst/>
              <a:gdLst>
                <a:gd name="T0" fmla="*/ 14 w 16"/>
                <a:gd name="T1" fmla="*/ 16 h 16"/>
                <a:gd name="T2" fmla="*/ 2 w 16"/>
                <a:gd name="T3" fmla="*/ 16 h 16"/>
                <a:gd name="T4" fmla="*/ 0 w 16"/>
                <a:gd name="T5" fmla="*/ 14 h 16"/>
                <a:gd name="T6" fmla="*/ 0 w 16"/>
                <a:gd name="T7" fmla="*/ 2 h 16"/>
                <a:gd name="T8" fmla="*/ 2 w 16"/>
                <a:gd name="T9" fmla="*/ 0 h 16"/>
                <a:gd name="T10" fmla="*/ 14 w 16"/>
                <a:gd name="T11" fmla="*/ 0 h 16"/>
                <a:gd name="T12" fmla="*/ 16 w 16"/>
                <a:gd name="T13" fmla="*/ 2 h 16"/>
                <a:gd name="T14" fmla="*/ 16 w 16"/>
                <a:gd name="T15" fmla="*/ 14 h 16"/>
                <a:gd name="T16" fmla="*/ 14 w 16"/>
                <a:gd name="T17" fmla="*/ 16 h 16"/>
                <a:gd name="T18" fmla="*/ 4 w 16"/>
                <a:gd name="T19" fmla="*/ 12 h 16"/>
                <a:gd name="T20" fmla="*/ 12 w 16"/>
                <a:gd name="T21" fmla="*/ 12 h 16"/>
                <a:gd name="T22" fmla="*/ 12 w 16"/>
                <a:gd name="T23" fmla="*/ 4 h 16"/>
                <a:gd name="T24" fmla="*/ 4 w 16"/>
                <a:gd name="T25" fmla="*/ 4 h 16"/>
                <a:gd name="T26" fmla="*/ 4 w 16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6">
                  <a:moveTo>
                    <a:pt x="14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5" y="16"/>
                    <a:pt x="14" y="16"/>
                  </a:cubicBezTo>
                  <a:close/>
                  <a:moveTo>
                    <a:pt x="4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223">
              <a:extLst>
                <a:ext uri="{FF2B5EF4-FFF2-40B4-BE49-F238E27FC236}">
                  <a16:creationId xmlns:a16="http://schemas.microsoft.com/office/drawing/2014/main" id="{2BF63A36-4FE4-4846-AB81-A620A5BA0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4950" y="4572000"/>
              <a:ext cx="60325" cy="119063"/>
            </a:xfrm>
            <a:custGeom>
              <a:avLst/>
              <a:gdLst>
                <a:gd name="T0" fmla="*/ 14 w 16"/>
                <a:gd name="T1" fmla="*/ 32 h 32"/>
                <a:gd name="T2" fmla="*/ 2 w 16"/>
                <a:gd name="T3" fmla="*/ 32 h 32"/>
                <a:gd name="T4" fmla="*/ 0 w 16"/>
                <a:gd name="T5" fmla="*/ 30 h 32"/>
                <a:gd name="T6" fmla="*/ 0 w 16"/>
                <a:gd name="T7" fmla="*/ 2 h 32"/>
                <a:gd name="T8" fmla="*/ 2 w 16"/>
                <a:gd name="T9" fmla="*/ 0 h 32"/>
                <a:gd name="T10" fmla="*/ 14 w 16"/>
                <a:gd name="T11" fmla="*/ 0 h 32"/>
                <a:gd name="T12" fmla="*/ 16 w 16"/>
                <a:gd name="T13" fmla="*/ 2 h 32"/>
                <a:gd name="T14" fmla="*/ 16 w 16"/>
                <a:gd name="T15" fmla="*/ 30 h 32"/>
                <a:gd name="T16" fmla="*/ 14 w 16"/>
                <a:gd name="T17" fmla="*/ 32 h 32"/>
                <a:gd name="T18" fmla="*/ 4 w 16"/>
                <a:gd name="T19" fmla="*/ 28 h 32"/>
                <a:gd name="T20" fmla="*/ 12 w 16"/>
                <a:gd name="T21" fmla="*/ 28 h 32"/>
                <a:gd name="T22" fmla="*/ 12 w 16"/>
                <a:gd name="T23" fmla="*/ 4 h 32"/>
                <a:gd name="T24" fmla="*/ 4 w 16"/>
                <a:gd name="T25" fmla="*/ 4 h 32"/>
                <a:gd name="T26" fmla="*/ 4 w 16"/>
                <a:gd name="T2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2">
                  <a:moveTo>
                    <a:pt x="14" y="32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4" y="32"/>
                  </a:cubicBezTo>
                  <a:close/>
                  <a:moveTo>
                    <a:pt x="4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224">
              <a:extLst>
                <a:ext uri="{FF2B5EF4-FFF2-40B4-BE49-F238E27FC236}">
                  <a16:creationId xmlns:a16="http://schemas.microsoft.com/office/drawing/2014/main" id="{264D9D0D-E470-483C-8CC5-E2F7A13B9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5438" y="4511675"/>
              <a:ext cx="60325" cy="179388"/>
            </a:xfrm>
            <a:custGeom>
              <a:avLst/>
              <a:gdLst>
                <a:gd name="T0" fmla="*/ 14 w 16"/>
                <a:gd name="T1" fmla="*/ 48 h 48"/>
                <a:gd name="T2" fmla="*/ 2 w 16"/>
                <a:gd name="T3" fmla="*/ 48 h 48"/>
                <a:gd name="T4" fmla="*/ 0 w 16"/>
                <a:gd name="T5" fmla="*/ 46 h 48"/>
                <a:gd name="T6" fmla="*/ 0 w 16"/>
                <a:gd name="T7" fmla="*/ 2 h 48"/>
                <a:gd name="T8" fmla="*/ 2 w 16"/>
                <a:gd name="T9" fmla="*/ 0 h 48"/>
                <a:gd name="T10" fmla="*/ 14 w 16"/>
                <a:gd name="T11" fmla="*/ 0 h 48"/>
                <a:gd name="T12" fmla="*/ 16 w 16"/>
                <a:gd name="T13" fmla="*/ 2 h 48"/>
                <a:gd name="T14" fmla="*/ 16 w 16"/>
                <a:gd name="T15" fmla="*/ 46 h 48"/>
                <a:gd name="T16" fmla="*/ 14 w 16"/>
                <a:gd name="T17" fmla="*/ 48 h 48"/>
                <a:gd name="T18" fmla="*/ 4 w 16"/>
                <a:gd name="T19" fmla="*/ 44 h 48"/>
                <a:gd name="T20" fmla="*/ 12 w 16"/>
                <a:gd name="T21" fmla="*/ 44 h 48"/>
                <a:gd name="T22" fmla="*/ 12 w 16"/>
                <a:gd name="T23" fmla="*/ 4 h 48"/>
                <a:gd name="T24" fmla="*/ 4 w 16"/>
                <a:gd name="T25" fmla="*/ 4 h 48"/>
                <a:gd name="T26" fmla="*/ 4 w 16"/>
                <a:gd name="T2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8">
                  <a:moveTo>
                    <a:pt x="14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7"/>
                    <a:pt x="15" y="48"/>
                    <a:pt x="14" y="48"/>
                  </a:cubicBezTo>
                  <a:close/>
                  <a:moveTo>
                    <a:pt x="4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225">
              <a:extLst>
                <a:ext uri="{FF2B5EF4-FFF2-40B4-BE49-F238E27FC236}">
                  <a16:creationId xmlns:a16="http://schemas.microsoft.com/office/drawing/2014/main" id="{281C9EA1-0466-47FD-8FD9-843D362B7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5925" y="4451350"/>
              <a:ext cx="60325" cy="239713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226">
              <a:extLst>
                <a:ext uri="{FF2B5EF4-FFF2-40B4-BE49-F238E27FC236}">
                  <a16:creationId xmlns:a16="http://schemas.microsoft.com/office/drawing/2014/main" id="{3061C8A4-3355-4C57-BE82-E7868D23D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275" y="4346575"/>
              <a:ext cx="285750" cy="195263"/>
            </a:xfrm>
            <a:custGeom>
              <a:avLst/>
              <a:gdLst>
                <a:gd name="T0" fmla="*/ 2 w 76"/>
                <a:gd name="T1" fmla="*/ 52 h 52"/>
                <a:gd name="T2" fmla="*/ 0 w 76"/>
                <a:gd name="T3" fmla="*/ 51 h 52"/>
                <a:gd name="T4" fmla="*/ 1 w 76"/>
                <a:gd name="T5" fmla="*/ 48 h 52"/>
                <a:gd name="T6" fmla="*/ 73 w 76"/>
                <a:gd name="T7" fmla="*/ 0 h 52"/>
                <a:gd name="T8" fmla="*/ 76 w 76"/>
                <a:gd name="T9" fmla="*/ 1 h 52"/>
                <a:gd name="T10" fmla="*/ 75 w 76"/>
                <a:gd name="T11" fmla="*/ 4 h 52"/>
                <a:gd name="T12" fmla="*/ 3 w 76"/>
                <a:gd name="T13" fmla="*/ 52 h 52"/>
                <a:gd name="T14" fmla="*/ 2 w 7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2">
                  <a:moveTo>
                    <a:pt x="2" y="52"/>
                  </a:moveTo>
                  <a:cubicBezTo>
                    <a:pt x="1" y="52"/>
                    <a:pt x="1" y="52"/>
                    <a:pt x="0" y="51"/>
                  </a:cubicBezTo>
                  <a:cubicBezTo>
                    <a:pt x="0" y="50"/>
                    <a:pt x="0" y="49"/>
                    <a:pt x="1" y="4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0"/>
                    <a:pt x="76" y="1"/>
                  </a:cubicBezTo>
                  <a:cubicBezTo>
                    <a:pt x="76" y="2"/>
                    <a:pt x="76" y="3"/>
                    <a:pt x="75" y="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2" y="52"/>
                    <a:pt x="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227">
              <a:extLst>
                <a:ext uri="{FF2B5EF4-FFF2-40B4-BE49-F238E27FC236}">
                  <a16:creationId xmlns:a16="http://schemas.microsoft.com/office/drawing/2014/main" id="{5F248B4D-5FF3-403F-B52F-B2E612E8A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5" y="4338638"/>
              <a:ext cx="76200" cy="82550"/>
            </a:xfrm>
            <a:custGeom>
              <a:avLst/>
              <a:gdLst>
                <a:gd name="T0" fmla="*/ 16 w 20"/>
                <a:gd name="T1" fmla="*/ 22 h 22"/>
                <a:gd name="T2" fmla="*/ 16 w 20"/>
                <a:gd name="T3" fmla="*/ 22 h 22"/>
                <a:gd name="T4" fmla="*/ 14 w 20"/>
                <a:gd name="T5" fmla="*/ 20 h 22"/>
                <a:gd name="T6" fmla="*/ 16 w 20"/>
                <a:gd name="T7" fmla="*/ 6 h 22"/>
                <a:gd name="T8" fmla="*/ 2 w 20"/>
                <a:gd name="T9" fmla="*/ 4 h 22"/>
                <a:gd name="T10" fmla="*/ 0 w 20"/>
                <a:gd name="T11" fmla="*/ 2 h 22"/>
                <a:gd name="T12" fmla="*/ 2 w 20"/>
                <a:gd name="T13" fmla="*/ 0 h 22"/>
                <a:gd name="T14" fmla="*/ 18 w 20"/>
                <a:gd name="T15" fmla="*/ 2 h 22"/>
                <a:gd name="T16" fmla="*/ 20 w 20"/>
                <a:gd name="T17" fmla="*/ 3 h 22"/>
                <a:gd name="T18" fmla="*/ 20 w 20"/>
                <a:gd name="T19" fmla="*/ 4 h 22"/>
                <a:gd name="T20" fmla="*/ 18 w 20"/>
                <a:gd name="T21" fmla="*/ 20 h 22"/>
                <a:gd name="T22" fmla="*/ 16 w 20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2">
                  <a:moveTo>
                    <a:pt x="16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4" y="21"/>
                    <a:pt x="14" y="2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19" y="2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7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D97AC9E-BDB1-4F1E-A64E-3AB783A52842}"/>
              </a:ext>
            </a:extLst>
          </p:cNvPr>
          <p:cNvGrpSpPr/>
          <p:nvPr/>
        </p:nvGrpSpPr>
        <p:grpSpPr>
          <a:xfrm>
            <a:off x="1578511" y="2399085"/>
            <a:ext cx="378937" cy="382429"/>
            <a:chOff x="4841876" y="3990976"/>
            <a:chExt cx="344488" cy="347663"/>
          </a:xfrm>
        </p:grpSpPr>
        <p:sp>
          <p:nvSpPr>
            <p:cNvPr id="34" name="Rectangle 143">
              <a:extLst>
                <a:ext uri="{FF2B5EF4-FFF2-40B4-BE49-F238E27FC236}">
                  <a16:creationId xmlns:a16="http://schemas.microsoft.com/office/drawing/2014/main" id="{B70D25C3-5756-4414-84B5-A614B65C5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76" y="4187826"/>
              <a:ext cx="60325" cy="120650"/>
            </a:xfrm>
            <a:prstGeom prst="rect">
              <a:avLst/>
            </a:prstGeom>
            <a:noFill/>
            <a:ln w="15875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44">
              <a:extLst>
                <a:ext uri="{FF2B5EF4-FFF2-40B4-BE49-F238E27FC236}">
                  <a16:creationId xmlns:a16="http://schemas.microsoft.com/office/drawing/2014/main" id="{DD2FD5E7-1321-45E4-B944-B904A9A9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1" y="4229101"/>
              <a:ext cx="284163" cy="109538"/>
            </a:xfrm>
            <a:custGeom>
              <a:avLst/>
              <a:gdLst>
                <a:gd name="T0" fmla="*/ 0 w 76"/>
                <a:gd name="T1" fmla="*/ 15 h 29"/>
                <a:gd name="T2" fmla="*/ 76 w 76"/>
                <a:gd name="T3" fmla="*/ 5 h 29"/>
                <a:gd name="T4" fmla="*/ 64 w 76"/>
                <a:gd name="T5" fmla="*/ 1 h 29"/>
                <a:gd name="T6" fmla="*/ 46 w 76"/>
                <a:gd name="T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9">
                  <a:moveTo>
                    <a:pt x="0" y="15"/>
                  </a:moveTo>
                  <a:cubicBezTo>
                    <a:pt x="42" y="29"/>
                    <a:pt x="28" y="29"/>
                    <a:pt x="76" y="5"/>
                  </a:cubicBezTo>
                  <a:cubicBezTo>
                    <a:pt x="72" y="1"/>
                    <a:pt x="68" y="0"/>
                    <a:pt x="64" y="1"/>
                  </a:cubicBezTo>
                  <a:cubicBezTo>
                    <a:pt x="46" y="7"/>
                    <a:pt x="46" y="7"/>
                    <a:pt x="46" y="7"/>
                  </a:cubicBezTo>
                </a:path>
              </a:pathLst>
            </a:cu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45">
              <a:extLst>
                <a:ext uri="{FF2B5EF4-FFF2-40B4-BE49-F238E27FC236}">
                  <a16:creationId xmlns:a16="http://schemas.microsoft.com/office/drawing/2014/main" id="{569B53C9-5722-43CC-9992-AA20F69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1" y="4202114"/>
              <a:ext cx="179388" cy="60325"/>
            </a:xfrm>
            <a:custGeom>
              <a:avLst/>
              <a:gdLst>
                <a:gd name="T0" fmla="*/ 0 w 48"/>
                <a:gd name="T1" fmla="*/ 0 h 16"/>
                <a:gd name="T2" fmla="*/ 12 w 48"/>
                <a:gd name="T3" fmla="*/ 0 h 16"/>
                <a:gd name="T4" fmla="*/ 30 w 48"/>
                <a:gd name="T5" fmla="*/ 8 h 16"/>
                <a:gd name="T6" fmla="*/ 42 w 48"/>
                <a:gd name="T7" fmla="*/ 8 h 16"/>
                <a:gd name="T8" fmla="*/ 42 w 48"/>
                <a:gd name="T9" fmla="*/ 16 h 16"/>
                <a:gd name="T10" fmla="*/ 20 w 48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6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1" y="0"/>
                    <a:pt x="28" y="6"/>
                    <a:pt x="30" y="8"/>
                  </a:cubicBezTo>
                  <a:cubicBezTo>
                    <a:pt x="30" y="8"/>
                    <a:pt x="36" y="8"/>
                    <a:pt x="42" y="8"/>
                  </a:cubicBezTo>
                  <a:cubicBezTo>
                    <a:pt x="48" y="8"/>
                    <a:pt x="48" y="16"/>
                    <a:pt x="42" y="16"/>
                  </a:cubicBezTo>
                  <a:cubicBezTo>
                    <a:pt x="20" y="16"/>
                    <a:pt x="20" y="16"/>
                    <a:pt x="20" y="16"/>
                  </a:cubicBezTo>
                </a:path>
              </a:pathLst>
            </a:cu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Oval 146">
              <a:extLst>
                <a:ext uri="{FF2B5EF4-FFF2-40B4-BE49-F238E27FC236}">
                  <a16:creationId xmlns:a16="http://schemas.microsoft.com/office/drawing/2014/main" id="{8D97C7E5-F799-47AE-85BC-B73AAAC31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426" y="3990976"/>
              <a:ext cx="90488" cy="90488"/>
            </a:xfrm>
            <a:prstGeom prst="ellips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147">
              <a:extLst>
                <a:ext uri="{FF2B5EF4-FFF2-40B4-BE49-F238E27FC236}">
                  <a16:creationId xmlns:a16="http://schemas.microsoft.com/office/drawing/2014/main" id="{27429DE9-F277-46E9-83F0-0676925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813" y="4097339"/>
              <a:ext cx="90488" cy="90488"/>
            </a:xfrm>
            <a:prstGeom prst="ellips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48">
              <a:extLst>
                <a:ext uri="{FF2B5EF4-FFF2-40B4-BE49-F238E27FC236}">
                  <a16:creationId xmlns:a16="http://schemas.microsoft.com/office/drawing/2014/main" id="{C8B1FF96-90B6-4686-9C9F-AA6434C1D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263" y="4127501"/>
              <a:ext cx="0" cy="30163"/>
            </a:xfrm>
            <a:prstGeom prst="lin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49">
              <a:extLst>
                <a:ext uri="{FF2B5EF4-FFF2-40B4-BE49-F238E27FC236}">
                  <a16:creationId xmlns:a16="http://schemas.microsoft.com/office/drawing/2014/main" id="{5C53EC0A-29BD-4241-BC61-B8A42273C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463" y="4021139"/>
              <a:ext cx="0" cy="30163"/>
            </a:xfrm>
            <a:prstGeom prst="lin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146280-C44E-485D-8ED4-997F64D2702C}"/>
              </a:ext>
            </a:extLst>
          </p:cNvPr>
          <p:cNvGrpSpPr/>
          <p:nvPr/>
        </p:nvGrpSpPr>
        <p:grpSpPr>
          <a:xfrm>
            <a:off x="10222417" y="2399085"/>
            <a:ext cx="380683" cy="380683"/>
            <a:chOff x="5562601" y="3978275"/>
            <a:chExt cx="346075" cy="346075"/>
          </a:xfrm>
        </p:grpSpPr>
        <p:sp>
          <p:nvSpPr>
            <p:cNvPr id="49" name="Line 236">
              <a:extLst>
                <a:ext uri="{FF2B5EF4-FFF2-40B4-BE49-F238E27FC236}">
                  <a16:creationId xmlns:a16="http://schemas.microsoft.com/office/drawing/2014/main" id="{F216144B-FD5A-4E12-828F-C29776F5C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7051" y="4068763"/>
              <a:ext cx="68263" cy="0"/>
            </a:xfrm>
            <a:prstGeom prst="lin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Line 237">
              <a:extLst>
                <a:ext uri="{FF2B5EF4-FFF2-40B4-BE49-F238E27FC236}">
                  <a16:creationId xmlns:a16="http://schemas.microsoft.com/office/drawing/2014/main" id="{564D14E8-FE9E-4CAA-B45B-691F57694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7051" y="4113213"/>
              <a:ext cx="120650" cy="0"/>
            </a:xfrm>
            <a:prstGeom prst="lin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Line 238">
              <a:extLst>
                <a:ext uri="{FF2B5EF4-FFF2-40B4-BE49-F238E27FC236}">
                  <a16:creationId xmlns:a16="http://schemas.microsoft.com/office/drawing/2014/main" id="{F0316B72-8C13-431C-B0F8-AA47C091E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7051" y="4159250"/>
              <a:ext cx="90488" cy="0"/>
            </a:xfrm>
            <a:prstGeom prst="lin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Line 239">
              <a:extLst>
                <a:ext uri="{FF2B5EF4-FFF2-40B4-BE49-F238E27FC236}">
                  <a16:creationId xmlns:a16="http://schemas.microsoft.com/office/drawing/2014/main" id="{0C93162A-78DA-4DB8-9C91-B11D17EFA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7051" y="4203700"/>
              <a:ext cx="76200" cy="0"/>
            </a:xfrm>
            <a:prstGeom prst="lin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240">
              <a:extLst>
                <a:ext uri="{FF2B5EF4-FFF2-40B4-BE49-F238E27FC236}">
                  <a16:creationId xmlns:a16="http://schemas.microsoft.com/office/drawing/2014/main" id="{1F321721-1228-45A6-9874-FAB6C968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576" y="4159250"/>
              <a:ext cx="165100" cy="165100"/>
            </a:xfrm>
            <a:custGeom>
              <a:avLst/>
              <a:gdLst>
                <a:gd name="T0" fmla="*/ 52 w 104"/>
                <a:gd name="T1" fmla="*/ 0 h 104"/>
                <a:gd name="T2" fmla="*/ 71 w 104"/>
                <a:gd name="T3" fmla="*/ 37 h 104"/>
                <a:gd name="T4" fmla="*/ 104 w 104"/>
                <a:gd name="T5" fmla="*/ 37 h 104"/>
                <a:gd name="T6" fmla="*/ 75 w 104"/>
                <a:gd name="T7" fmla="*/ 61 h 104"/>
                <a:gd name="T8" fmla="*/ 90 w 104"/>
                <a:gd name="T9" fmla="*/ 104 h 104"/>
                <a:gd name="T10" fmla="*/ 52 w 104"/>
                <a:gd name="T11" fmla="*/ 78 h 104"/>
                <a:gd name="T12" fmla="*/ 14 w 104"/>
                <a:gd name="T13" fmla="*/ 104 h 104"/>
                <a:gd name="T14" fmla="*/ 28 w 104"/>
                <a:gd name="T15" fmla="*/ 61 h 104"/>
                <a:gd name="T16" fmla="*/ 0 w 104"/>
                <a:gd name="T17" fmla="*/ 37 h 104"/>
                <a:gd name="T18" fmla="*/ 33 w 104"/>
                <a:gd name="T19" fmla="*/ 37 h 104"/>
                <a:gd name="T20" fmla="*/ 52 w 104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71" y="37"/>
                  </a:lnTo>
                  <a:lnTo>
                    <a:pt x="104" y="37"/>
                  </a:lnTo>
                  <a:lnTo>
                    <a:pt x="75" y="61"/>
                  </a:lnTo>
                  <a:lnTo>
                    <a:pt x="90" y="104"/>
                  </a:lnTo>
                  <a:lnTo>
                    <a:pt x="52" y="78"/>
                  </a:lnTo>
                  <a:lnTo>
                    <a:pt x="14" y="104"/>
                  </a:lnTo>
                  <a:lnTo>
                    <a:pt x="28" y="61"/>
                  </a:lnTo>
                  <a:lnTo>
                    <a:pt x="0" y="37"/>
                  </a:lnTo>
                  <a:lnTo>
                    <a:pt x="33" y="37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15875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241">
              <a:extLst>
                <a:ext uri="{FF2B5EF4-FFF2-40B4-BE49-F238E27FC236}">
                  <a16:creationId xmlns:a16="http://schemas.microsoft.com/office/drawing/2014/main" id="{0F6BB876-F175-4AB5-8593-52B219890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1" y="3978275"/>
              <a:ext cx="241300" cy="315913"/>
            </a:xfrm>
            <a:custGeom>
              <a:avLst/>
              <a:gdLst>
                <a:gd name="T0" fmla="*/ 114 w 152"/>
                <a:gd name="T1" fmla="*/ 199 h 199"/>
                <a:gd name="T2" fmla="*/ 0 w 152"/>
                <a:gd name="T3" fmla="*/ 199 h 199"/>
                <a:gd name="T4" fmla="*/ 0 w 152"/>
                <a:gd name="T5" fmla="*/ 0 h 199"/>
                <a:gd name="T6" fmla="*/ 104 w 152"/>
                <a:gd name="T7" fmla="*/ 0 h 199"/>
                <a:gd name="T8" fmla="*/ 152 w 152"/>
                <a:gd name="T9" fmla="*/ 47 h 199"/>
                <a:gd name="T10" fmla="*/ 152 w 152"/>
                <a:gd name="T11" fmla="*/ 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99">
                  <a:moveTo>
                    <a:pt x="114" y="199"/>
                  </a:moveTo>
                  <a:lnTo>
                    <a:pt x="0" y="199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152" y="47"/>
                  </a:lnTo>
                  <a:lnTo>
                    <a:pt x="152" y="99"/>
                  </a:lnTo>
                </a:path>
              </a:pathLst>
            </a:custGeom>
            <a:noFill/>
            <a:ln w="15875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42">
              <a:extLst>
                <a:ext uri="{FF2B5EF4-FFF2-40B4-BE49-F238E27FC236}">
                  <a16:creationId xmlns:a16="http://schemas.microsoft.com/office/drawing/2014/main" id="{16F40AA2-F1F2-4691-A02D-79FF7756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1" y="3978275"/>
              <a:ext cx="76200" cy="74613"/>
            </a:xfrm>
            <a:custGeom>
              <a:avLst/>
              <a:gdLst>
                <a:gd name="T0" fmla="*/ 0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7">
                  <a:moveTo>
                    <a:pt x="0" y="0"/>
                  </a:moveTo>
                  <a:lnTo>
                    <a:pt x="0" y="47"/>
                  </a:lnTo>
                  <a:lnTo>
                    <a:pt x="48" y="47"/>
                  </a:lnTo>
                </a:path>
              </a:pathLst>
            </a:cu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1322D6C-3955-9A44-82DE-FD5746DFF526}"/>
              </a:ext>
            </a:extLst>
          </p:cNvPr>
          <p:cNvGrpSpPr/>
          <p:nvPr/>
        </p:nvGrpSpPr>
        <p:grpSpPr>
          <a:xfrm>
            <a:off x="4507856" y="2389302"/>
            <a:ext cx="433657" cy="443838"/>
            <a:chOff x="9175750" y="3617913"/>
            <a:chExt cx="338138" cy="346076"/>
          </a:xfrm>
        </p:grpSpPr>
        <p:sp>
          <p:nvSpPr>
            <p:cNvPr id="60" name="Oval 326">
              <a:extLst>
                <a:ext uri="{FF2B5EF4-FFF2-40B4-BE49-F238E27FC236}">
                  <a16:creationId xmlns:a16="http://schemas.microsoft.com/office/drawing/2014/main" id="{D2AB1C69-0E4E-2F40-9C0A-4106994BB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5913" y="3617913"/>
              <a:ext cx="106363" cy="104775"/>
            </a:xfrm>
            <a:prstGeom prst="ellipse">
              <a:avLst/>
            </a:prstGeom>
            <a:noFill/>
            <a:ln w="15875" cap="flat">
              <a:solidFill>
                <a:srgbClr val="001F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01F60"/>
                </a:solidFill>
              </a:endParaRPr>
            </a:p>
          </p:txBody>
        </p:sp>
        <p:sp>
          <p:nvSpPr>
            <p:cNvPr id="61" name="Freeform 327">
              <a:extLst>
                <a:ext uri="{FF2B5EF4-FFF2-40B4-BE49-F238E27FC236}">
                  <a16:creationId xmlns:a16="http://schemas.microsoft.com/office/drawing/2014/main" id="{36739F85-1208-D74A-BE61-62B10FBB6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752851"/>
              <a:ext cx="165100" cy="21113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15875" cap="flat">
              <a:solidFill>
                <a:srgbClr val="001F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01F60"/>
                </a:solidFill>
              </a:endParaRPr>
            </a:p>
          </p:txBody>
        </p:sp>
        <p:sp>
          <p:nvSpPr>
            <p:cNvPr id="62" name="Freeform 328">
              <a:extLst>
                <a:ext uri="{FF2B5EF4-FFF2-40B4-BE49-F238E27FC236}">
                  <a16:creationId xmlns:a16="http://schemas.microsoft.com/office/drawing/2014/main" id="{4EC92EF2-2E2D-844B-A0AB-3288D997A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013" y="3752851"/>
              <a:ext cx="30163" cy="104775"/>
            </a:xfrm>
            <a:custGeom>
              <a:avLst/>
              <a:gdLst>
                <a:gd name="T0" fmla="*/ 14 w 19"/>
                <a:gd name="T1" fmla="*/ 0 h 66"/>
                <a:gd name="T2" fmla="*/ 5 w 19"/>
                <a:gd name="T3" fmla="*/ 0 h 66"/>
                <a:gd name="T4" fmla="*/ 0 w 19"/>
                <a:gd name="T5" fmla="*/ 57 h 66"/>
                <a:gd name="T6" fmla="*/ 9 w 19"/>
                <a:gd name="T7" fmla="*/ 66 h 66"/>
                <a:gd name="T8" fmla="*/ 19 w 19"/>
                <a:gd name="T9" fmla="*/ 57 h 66"/>
                <a:gd name="T10" fmla="*/ 14 w 19"/>
                <a:gd name="T11" fmla="*/ 0 h 66"/>
                <a:gd name="T12" fmla="*/ 14 w 1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6">
                  <a:moveTo>
                    <a:pt x="14" y="0"/>
                  </a:moveTo>
                  <a:lnTo>
                    <a:pt x="5" y="0"/>
                  </a:lnTo>
                  <a:lnTo>
                    <a:pt x="0" y="57"/>
                  </a:lnTo>
                  <a:lnTo>
                    <a:pt x="9" y="66"/>
                  </a:lnTo>
                  <a:lnTo>
                    <a:pt x="19" y="57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15875" cap="flat">
              <a:solidFill>
                <a:srgbClr val="001F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01F60"/>
                </a:solidFill>
              </a:endParaRPr>
            </a:p>
          </p:txBody>
        </p:sp>
        <p:sp>
          <p:nvSpPr>
            <p:cNvPr id="63" name="Line 329">
              <a:extLst>
                <a:ext uri="{FF2B5EF4-FFF2-40B4-BE49-F238E27FC236}">
                  <a16:creationId xmlns:a16="http://schemas.microsoft.com/office/drawing/2014/main" id="{678C5EEA-E65B-734C-B8BB-915C4D1CA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6725" y="3643313"/>
              <a:ext cx="55563" cy="60325"/>
            </a:xfrm>
            <a:prstGeom prst="line">
              <a:avLst/>
            </a:prstGeom>
            <a:noFill/>
            <a:ln w="15875" cap="rnd">
              <a:solidFill>
                <a:srgbClr val="001F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01F60"/>
                </a:solidFill>
              </a:endParaRPr>
            </a:p>
          </p:txBody>
        </p:sp>
        <p:sp>
          <p:nvSpPr>
            <p:cNvPr id="64" name="Line 330">
              <a:extLst>
                <a:ext uri="{FF2B5EF4-FFF2-40B4-BE49-F238E27FC236}">
                  <a16:creationId xmlns:a16="http://schemas.microsoft.com/office/drawing/2014/main" id="{B0F36FD3-23FE-C440-9BE6-99D9D141D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6725" y="3643313"/>
              <a:ext cx="55563" cy="60325"/>
            </a:xfrm>
            <a:prstGeom prst="line">
              <a:avLst/>
            </a:prstGeom>
            <a:noFill/>
            <a:ln w="15875" cap="rnd">
              <a:solidFill>
                <a:srgbClr val="001F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01F60"/>
                </a:solidFill>
              </a:endParaRPr>
            </a:p>
          </p:txBody>
        </p:sp>
        <p:sp>
          <p:nvSpPr>
            <p:cNvPr id="65" name="Oval 331">
              <a:extLst>
                <a:ext uri="{FF2B5EF4-FFF2-40B4-BE49-F238E27FC236}">
                  <a16:creationId xmlns:a16="http://schemas.microsoft.com/office/drawing/2014/main" id="{58070DDB-A60F-884F-B122-5B6E77608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3752851"/>
              <a:ext cx="60325" cy="60325"/>
            </a:xfrm>
            <a:prstGeom prst="ellipse">
              <a:avLst/>
            </a:prstGeom>
            <a:noFill/>
            <a:ln w="15875" cap="rnd">
              <a:solidFill>
                <a:srgbClr val="001F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01F60"/>
                </a:solidFill>
              </a:endParaRPr>
            </a:p>
          </p:txBody>
        </p:sp>
        <p:sp>
          <p:nvSpPr>
            <p:cNvPr id="66" name="Freeform 332">
              <a:extLst>
                <a:ext uri="{FF2B5EF4-FFF2-40B4-BE49-F238E27FC236}">
                  <a16:creationId xmlns:a16="http://schemas.microsoft.com/office/drawing/2014/main" id="{260B8724-1353-CE4D-8E25-A2797B31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3689351"/>
              <a:ext cx="112713" cy="96838"/>
            </a:xfrm>
            <a:custGeom>
              <a:avLst/>
              <a:gdLst>
                <a:gd name="T0" fmla="*/ 0 w 30"/>
                <a:gd name="T1" fmla="*/ 26 h 26"/>
                <a:gd name="T2" fmla="*/ 30 w 30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26">
                  <a:moveTo>
                    <a:pt x="0" y="26"/>
                  </a:moveTo>
                  <a:cubicBezTo>
                    <a:pt x="6" y="14"/>
                    <a:pt x="17" y="4"/>
                    <a:pt x="30" y="0"/>
                  </a:cubicBezTo>
                </a:path>
              </a:pathLst>
            </a:custGeom>
            <a:noFill/>
            <a:ln w="15875" cap="rnd">
              <a:solidFill>
                <a:srgbClr val="001F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01F60"/>
                </a:solidFill>
              </a:endParaRPr>
            </a:p>
          </p:txBody>
        </p:sp>
        <p:sp>
          <p:nvSpPr>
            <p:cNvPr id="67" name="Freeform 333">
              <a:extLst>
                <a:ext uri="{FF2B5EF4-FFF2-40B4-BE49-F238E27FC236}">
                  <a16:creationId xmlns:a16="http://schemas.microsoft.com/office/drawing/2014/main" id="{862BBEA7-C113-984F-AB12-449D6FDA6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563" y="3676651"/>
              <a:ext cx="46038" cy="49213"/>
            </a:xfrm>
            <a:custGeom>
              <a:avLst/>
              <a:gdLst>
                <a:gd name="T0" fmla="*/ 0 w 29"/>
                <a:gd name="T1" fmla="*/ 0 h 31"/>
                <a:gd name="T2" fmla="*/ 29 w 29"/>
                <a:gd name="T3" fmla="*/ 8 h 31"/>
                <a:gd name="T4" fmla="*/ 17 w 29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31">
                  <a:moveTo>
                    <a:pt x="0" y="0"/>
                  </a:moveTo>
                  <a:lnTo>
                    <a:pt x="29" y="8"/>
                  </a:lnTo>
                  <a:lnTo>
                    <a:pt x="17" y="31"/>
                  </a:lnTo>
                </a:path>
              </a:pathLst>
            </a:custGeom>
            <a:noFill/>
            <a:ln w="15875" cap="rnd">
              <a:solidFill>
                <a:srgbClr val="001F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01F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18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A10256-176A-4065-A178-DCCB435DEAAA}"/>
              </a:ext>
            </a:extLst>
          </p:cNvPr>
          <p:cNvSpPr/>
          <p:nvPr/>
        </p:nvSpPr>
        <p:spPr>
          <a:xfrm>
            <a:off x="5109029" y="1517667"/>
            <a:ext cx="7082971" cy="16344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245E-3397-4C43-A693-31B655F21F0A}"/>
              </a:ext>
            </a:extLst>
          </p:cNvPr>
          <p:cNvSpPr txBox="1">
            <a:spLocks/>
          </p:cNvSpPr>
          <p:nvPr/>
        </p:nvSpPr>
        <p:spPr>
          <a:xfrm>
            <a:off x="5619749" y="1896173"/>
            <a:ext cx="5977164" cy="8774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2BD676-080B-4F17-AA05-E1656F65957F}"/>
              </a:ext>
            </a:extLst>
          </p:cNvPr>
          <p:cNvCxnSpPr>
            <a:cxnSpLocks/>
          </p:cNvCxnSpPr>
          <p:nvPr/>
        </p:nvCxnSpPr>
        <p:spPr>
          <a:xfrm>
            <a:off x="6756400" y="3890446"/>
            <a:ext cx="39696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7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CA37552-5A19-4CBF-BE6F-83FA7279404A}"/>
              </a:ext>
            </a:extLst>
          </p:cNvPr>
          <p:cNvSpPr/>
          <p:nvPr/>
        </p:nvSpPr>
        <p:spPr>
          <a:xfrm>
            <a:off x="670054" y="1833475"/>
            <a:ext cx="3810000" cy="381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38D96-4874-4058-A589-B5473CBF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617CA-D789-46E5-AAC8-156C5373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93D73E-17C2-444D-BB2E-F3A786F6F361}"/>
              </a:ext>
            </a:extLst>
          </p:cNvPr>
          <p:cNvGrpSpPr/>
          <p:nvPr/>
        </p:nvGrpSpPr>
        <p:grpSpPr>
          <a:xfrm>
            <a:off x="1778583" y="2942004"/>
            <a:ext cx="1592943" cy="1592943"/>
            <a:chOff x="5562600" y="3255963"/>
            <a:chExt cx="346075" cy="346075"/>
          </a:xfrm>
        </p:grpSpPr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29C0E283-B91A-448C-B696-E39E0759B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FE3C23-7747-4139-9872-0B818235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7E4589-57D7-40FE-9B66-B955FF8E4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Line 61">
              <a:extLst>
                <a:ext uri="{FF2B5EF4-FFF2-40B4-BE49-F238E27FC236}">
                  <a16:creationId xmlns:a16="http://schemas.microsoft.com/office/drawing/2014/main" id="{59922C80-8583-400B-9EA1-77942E9A4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Line 62">
              <a:extLst>
                <a:ext uri="{FF2B5EF4-FFF2-40B4-BE49-F238E27FC236}">
                  <a16:creationId xmlns:a16="http://schemas.microsoft.com/office/drawing/2014/main" id="{C22BB9EF-75C7-4F71-9CC6-B626795A7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68976797-0789-45A9-859D-50E51DB19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1D158B60-3537-41B0-85BF-1FBD7CE05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65">
              <a:extLst>
                <a:ext uri="{FF2B5EF4-FFF2-40B4-BE49-F238E27FC236}">
                  <a16:creationId xmlns:a16="http://schemas.microsoft.com/office/drawing/2014/main" id="{BE1E90C1-AA43-487C-9CA5-0AF5CC849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DBFFF759-5470-4780-9A24-1B8F9E8E4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8F582376-E46F-4A3D-AD65-B72EA3CFE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53588FD6-3E2D-49B0-8D19-9037DA52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72A5DA2-AFFD-46A7-90A1-6863B66398F8}"/>
              </a:ext>
            </a:extLst>
          </p:cNvPr>
          <p:cNvSpPr txBox="1">
            <a:spLocks/>
          </p:cNvSpPr>
          <p:nvPr/>
        </p:nvSpPr>
        <p:spPr>
          <a:xfrm>
            <a:off x="4921250" y="1740944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</a:rPr>
              <a:t>01.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ED87BD3-1DB0-4C7F-8051-9E9AA2AB02C9}"/>
              </a:ext>
            </a:extLst>
          </p:cNvPr>
          <p:cNvSpPr txBox="1">
            <a:spLocks/>
          </p:cNvSpPr>
          <p:nvPr/>
        </p:nvSpPr>
        <p:spPr>
          <a:xfrm>
            <a:off x="5530849" y="1740944"/>
            <a:ext cx="6347803" cy="4610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Overview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00FE9FC-0B74-47D5-9D4C-94E2BC39DB79}"/>
              </a:ext>
            </a:extLst>
          </p:cNvPr>
          <p:cNvSpPr txBox="1">
            <a:spLocks/>
          </p:cNvSpPr>
          <p:nvPr/>
        </p:nvSpPr>
        <p:spPr>
          <a:xfrm>
            <a:off x="4921250" y="2624443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</a:rPr>
              <a:t>02.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AD376F7-4F83-4478-A06F-F9593FE77D15}"/>
              </a:ext>
            </a:extLst>
          </p:cNvPr>
          <p:cNvSpPr txBox="1">
            <a:spLocks/>
          </p:cNvSpPr>
          <p:nvPr/>
        </p:nvSpPr>
        <p:spPr>
          <a:xfrm>
            <a:off x="5530849" y="2624442"/>
            <a:ext cx="6347803" cy="4610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Top Three Factors for Attrition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02179B9-33DF-4D44-B38E-0FECBAD694BB}"/>
              </a:ext>
            </a:extLst>
          </p:cNvPr>
          <p:cNvSpPr txBox="1">
            <a:spLocks/>
          </p:cNvSpPr>
          <p:nvPr/>
        </p:nvSpPr>
        <p:spPr>
          <a:xfrm>
            <a:off x="4921250" y="3507941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</a:rPr>
              <a:t>03.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458AC17-CC9B-4789-A741-78F9B4527B29}"/>
              </a:ext>
            </a:extLst>
          </p:cNvPr>
          <p:cNvSpPr txBox="1">
            <a:spLocks/>
          </p:cNvSpPr>
          <p:nvPr/>
        </p:nvSpPr>
        <p:spPr>
          <a:xfrm>
            <a:off x="5530849" y="3507940"/>
            <a:ext cx="6347803" cy="4610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Attrition Prediction Using </a:t>
            </a:r>
            <a:r>
              <a:rPr lang="en-US" sz="2000" dirty="0" err="1"/>
              <a:t>kNN</a:t>
            </a:r>
            <a:r>
              <a:rPr lang="en-US" sz="2000" dirty="0"/>
              <a:t> Technique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91150BE-F8E0-4258-9CDF-39E6F74C61E2}"/>
              </a:ext>
            </a:extLst>
          </p:cNvPr>
          <p:cNvSpPr txBox="1">
            <a:spLocks/>
          </p:cNvSpPr>
          <p:nvPr/>
        </p:nvSpPr>
        <p:spPr>
          <a:xfrm>
            <a:off x="4921250" y="4391439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</a:rPr>
              <a:t>04.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0C55D2C-9B8C-48E7-B584-A0965632FEEA}"/>
              </a:ext>
            </a:extLst>
          </p:cNvPr>
          <p:cNvSpPr txBox="1">
            <a:spLocks/>
          </p:cNvSpPr>
          <p:nvPr/>
        </p:nvSpPr>
        <p:spPr>
          <a:xfrm>
            <a:off x="5530849" y="4391438"/>
            <a:ext cx="6347803" cy="4610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Salary Prediction Using Multiple Linear Regression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44BA5CE-49D9-4EFF-AA22-649B7770F07A}"/>
              </a:ext>
            </a:extLst>
          </p:cNvPr>
          <p:cNvSpPr txBox="1">
            <a:spLocks/>
          </p:cNvSpPr>
          <p:nvPr/>
        </p:nvSpPr>
        <p:spPr>
          <a:xfrm>
            <a:off x="4921250" y="5274937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</a:rPr>
              <a:t>05.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8192FC5-AC6D-49A0-91C0-87E9151D02AA}"/>
              </a:ext>
            </a:extLst>
          </p:cNvPr>
          <p:cNvSpPr txBox="1">
            <a:spLocks/>
          </p:cNvSpPr>
          <p:nvPr/>
        </p:nvSpPr>
        <p:spPr>
          <a:xfrm>
            <a:off x="5530849" y="5274937"/>
            <a:ext cx="6347803" cy="4610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Trends for Specific Job Roles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5AB959-77C0-406C-9794-134502907F9D}"/>
              </a:ext>
            </a:extLst>
          </p:cNvPr>
          <p:cNvCxnSpPr/>
          <p:nvPr/>
        </p:nvCxnSpPr>
        <p:spPr>
          <a:xfrm>
            <a:off x="4902200" y="2374900"/>
            <a:ext cx="6883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E97005-90EC-4BC7-B541-E22E68C3A03A}"/>
              </a:ext>
            </a:extLst>
          </p:cNvPr>
          <p:cNvCxnSpPr/>
          <p:nvPr/>
        </p:nvCxnSpPr>
        <p:spPr>
          <a:xfrm>
            <a:off x="4902200" y="3200400"/>
            <a:ext cx="6883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C28112-2392-465B-BFDF-3193656A6EAC}"/>
              </a:ext>
            </a:extLst>
          </p:cNvPr>
          <p:cNvCxnSpPr/>
          <p:nvPr/>
        </p:nvCxnSpPr>
        <p:spPr>
          <a:xfrm>
            <a:off x="4902200" y="4127500"/>
            <a:ext cx="6883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CEAA4F-BC37-4FF0-ADE9-206AF7060DEE}"/>
              </a:ext>
            </a:extLst>
          </p:cNvPr>
          <p:cNvCxnSpPr/>
          <p:nvPr/>
        </p:nvCxnSpPr>
        <p:spPr>
          <a:xfrm>
            <a:off x="4902200" y="5054600"/>
            <a:ext cx="6883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2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9152A-224E-4BDE-A696-ED94719741D5}"/>
              </a:ext>
            </a:extLst>
          </p:cNvPr>
          <p:cNvSpPr/>
          <p:nvPr/>
        </p:nvSpPr>
        <p:spPr>
          <a:xfrm>
            <a:off x="2839651" y="4225155"/>
            <a:ext cx="6040320" cy="37088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The dataset has no missing values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F5E16A-DDBA-438D-AD22-BE9B22888444}"/>
              </a:ext>
            </a:extLst>
          </p:cNvPr>
          <p:cNvSpPr/>
          <p:nvPr/>
        </p:nvSpPr>
        <p:spPr>
          <a:xfrm>
            <a:off x="2839651" y="2006002"/>
            <a:ext cx="7844561" cy="37088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The dataset contains 870 observations (employees) with 36 variables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731BB5-F7D4-498B-ACFF-24BE3700F12B}"/>
              </a:ext>
            </a:extLst>
          </p:cNvPr>
          <p:cNvSpPr/>
          <p:nvPr/>
        </p:nvSpPr>
        <p:spPr>
          <a:xfrm>
            <a:off x="2839651" y="3048502"/>
            <a:ext cx="6040320" cy="6100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140 observations were identified as ‘Attrition’ while another 730 observations were identified as ’No Attrition’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844641-1C82-B04D-B770-07F54C788A73}"/>
              </a:ext>
            </a:extLst>
          </p:cNvPr>
          <p:cNvGrpSpPr/>
          <p:nvPr/>
        </p:nvGrpSpPr>
        <p:grpSpPr>
          <a:xfrm>
            <a:off x="2068275" y="4170139"/>
            <a:ext cx="480918" cy="480918"/>
            <a:chOff x="11296224" y="3937441"/>
            <a:chExt cx="480918" cy="48091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B5388A-1174-43EA-BA17-F1E9BAC1E3E8}"/>
                </a:ext>
              </a:extLst>
            </p:cNvPr>
            <p:cNvSpPr/>
            <p:nvPr/>
          </p:nvSpPr>
          <p:spPr>
            <a:xfrm>
              <a:off x="11296224" y="3937441"/>
              <a:ext cx="480918" cy="48091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CA5AF6-36A1-4511-9AC8-4DFA10686BD4}"/>
                </a:ext>
              </a:extLst>
            </p:cNvPr>
            <p:cNvGrpSpPr/>
            <p:nvPr/>
          </p:nvGrpSpPr>
          <p:grpSpPr>
            <a:xfrm>
              <a:off x="11406856" y="4047474"/>
              <a:ext cx="259655" cy="260852"/>
              <a:chOff x="9169400" y="3255963"/>
              <a:chExt cx="344488" cy="346075"/>
            </a:xfrm>
          </p:grpSpPr>
          <p:sp>
            <p:nvSpPr>
              <p:cNvPr id="36" name="Freeform 115">
                <a:extLst>
                  <a:ext uri="{FF2B5EF4-FFF2-40B4-BE49-F238E27FC236}">
                    <a16:creationId xmlns:a16="http://schemas.microsoft.com/office/drawing/2014/main" id="{FC426026-429E-415D-8EDE-6469B2B7D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9400" y="3255963"/>
                <a:ext cx="344488" cy="346075"/>
              </a:xfrm>
              <a:custGeom>
                <a:avLst/>
                <a:gdLst>
                  <a:gd name="T0" fmla="*/ 64 w 92"/>
                  <a:gd name="T1" fmla="*/ 17 h 92"/>
                  <a:gd name="T2" fmla="*/ 52 w 92"/>
                  <a:gd name="T3" fmla="*/ 13 h 92"/>
                  <a:gd name="T4" fmla="*/ 52 w 92"/>
                  <a:gd name="T5" fmla="*/ 0 h 92"/>
                  <a:gd name="T6" fmla="*/ 40 w 92"/>
                  <a:gd name="T7" fmla="*/ 0 h 92"/>
                  <a:gd name="T8" fmla="*/ 40 w 92"/>
                  <a:gd name="T9" fmla="*/ 13 h 92"/>
                  <a:gd name="T10" fmla="*/ 28 w 92"/>
                  <a:gd name="T11" fmla="*/ 17 h 92"/>
                  <a:gd name="T12" fmla="*/ 19 w 92"/>
                  <a:gd name="T13" fmla="*/ 8 h 92"/>
                  <a:gd name="T14" fmla="*/ 8 w 92"/>
                  <a:gd name="T15" fmla="*/ 19 h 92"/>
                  <a:gd name="T16" fmla="*/ 17 w 92"/>
                  <a:gd name="T17" fmla="*/ 28 h 92"/>
                  <a:gd name="T18" fmla="*/ 13 w 92"/>
                  <a:gd name="T19" fmla="*/ 40 h 92"/>
                  <a:gd name="T20" fmla="*/ 0 w 92"/>
                  <a:gd name="T21" fmla="*/ 40 h 92"/>
                  <a:gd name="T22" fmla="*/ 0 w 92"/>
                  <a:gd name="T23" fmla="*/ 52 h 92"/>
                  <a:gd name="T24" fmla="*/ 13 w 92"/>
                  <a:gd name="T25" fmla="*/ 52 h 92"/>
                  <a:gd name="T26" fmla="*/ 17 w 92"/>
                  <a:gd name="T27" fmla="*/ 64 h 92"/>
                  <a:gd name="T28" fmla="*/ 8 w 92"/>
                  <a:gd name="T29" fmla="*/ 73 h 92"/>
                  <a:gd name="T30" fmla="*/ 19 w 92"/>
                  <a:gd name="T31" fmla="*/ 84 h 92"/>
                  <a:gd name="T32" fmla="*/ 28 w 92"/>
                  <a:gd name="T33" fmla="*/ 75 h 92"/>
                  <a:gd name="T34" fmla="*/ 40 w 92"/>
                  <a:gd name="T35" fmla="*/ 79 h 92"/>
                  <a:gd name="T36" fmla="*/ 40 w 92"/>
                  <a:gd name="T37" fmla="*/ 92 h 92"/>
                  <a:gd name="T38" fmla="*/ 52 w 92"/>
                  <a:gd name="T39" fmla="*/ 92 h 92"/>
                  <a:gd name="T40" fmla="*/ 52 w 92"/>
                  <a:gd name="T41" fmla="*/ 79 h 92"/>
                  <a:gd name="T42" fmla="*/ 64 w 92"/>
                  <a:gd name="T43" fmla="*/ 75 h 92"/>
                  <a:gd name="T44" fmla="*/ 73 w 92"/>
                  <a:gd name="T45" fmla="*/ 84 h 92"/>
                  <a:gd name="T46" fmla="*/ 84 w 92"/>
                  <a:gd name="T47" fmla="*/ 73 h 92"/>
                  <a:gd name="T48" fmla="*/ 75 w 92"/>
                  <a:gd name="T49" fmla="*/ 64 h 92"/>
                  <a:gd name="T50" fmla="*/ 79 w 92"/>
                  <a:gd name="T51" fmla="*/ 52 h 92"/>
                  <a:gd name="T52" fmla="*/ 92 w 92"/>
                  <a:gd name="T53" fmla="*/ 52 h 92"/>
                  <a:gd name="T54" fmla="*/ 92 w 92"/>
                  <a:gd name="T55" fmla="*/ 40 h 92"/>
                  <a:gd name="T56" fmla="*/ 79 w 92"/>
                  <a:gd name="T57" fmla="*/ 40 h 92"/>
                  <a:gd name="T58" fmla="*/ 77 w 92"/>
                  <a:gd name="T59" fmla="*/ 3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2" h="92">
                    <a:moveTo>
                      <a:pt x="64" y="17"/>
                    </a:move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31" y="77"/>
                      <a:pt x="37" y="78"/>
                      <a:pt x="40" y="79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5" y="78"/>
                      <a:pt x="61" y="77"/>
                      <a:pt x="64" y="75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9" y="38"/>
                      <a:pt x="78" y="35"/>
                      <a:pt x="77" y="33"/>
                    </a:cubicBez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16">
                <a:extLst>
                  <a:ext uri="{FF2B5EF4-FFF2-40B4-BE49-F238E27FC236}">
                    <a16:creationId xmlns:a16="http://schemas.microsoft.com/office/drawing/2014/main" id="{1FE364BE-9BEC-4E57-8FE1-B9791AC93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7350" y="3255963"/>
                <a:ext cx="236538" cy="211138"/>
              </a:xfrm>
              <a:custGeom>
                <a:avLst/>
                <a:gdLst>
                  <a:gd name="T0" fmla="*/ 149 w 149"/>
                  <a:gd name="T1" fmla="*/ 0 h 133"/>
                  <a:gd name="T2" fmla="*/ 43 w 149"/>
                  <a:gd name="T3" fmla="*/ 133 h 133"/>
                  <a:gd name="T4" fmla="*/ 0 w 149"/>
                  <a:gd name="T5" fmla="*/ 9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9" h="133">
                    <a:moveTo>
                      <a:pt x="149" y="0"/>
                    </a:moveTo>
                    <a:lnTo>
                      <a:pt x="43" y="133"/>
                    </a:lnTo>
                    <a:lnTo>
                      <a:pt x="0" y="90"/>
                    </a:ln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696EDF-44FE-FD49-B09E-17FB101F3C40}"/>
              </a:ext>
            </a:extLst>
          </p:cNvPr>
          <p:cNvGrpSpPr/>
          <p:nvPr/>
        </p:nvGrpSpPr>
        <p:grpSpPr>
          <a:xfrm>
            <a:off x="2062314" y="1950985"/>
            <a:ext cx="480918" cy="480918"/>
            <a:chOff x="344324" y="1504464"/>
            <a:chExt cx="480918" cy="48091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564A83-F1A8-44AE-8817-DE34824CFFAD}"/>
                </a:ext>
              </a:extLst>
            </p:cNvPr>
            <p:cNvSpPr/>
            <p:nvPr/>
          </p:nvSpPr>
          <p:spPr>
            <a:xfrm>
              <a:off x="344324" y="1504464"/>
              <a:ext cx="480918" cy="48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2E9589-FC6E-4032-8B03-00141B2F6302}"/>
                </a:ext>
              </a:extLst>
            </p:cNvPr>
            <p:cNvGrpSpPr/>
            <p:nvPr/>
          </p:nvGrpSpPr>
          <p:grpSpPr>
            <a:xfrm>
              <a:off x="454823" y="1614963"/>
              <a:ext cx="259920" cy="259920"/>
              <a:chOff x="3398838" y="3979863"/>
              <a:chExt cx="346075" cy="346075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E3A859-1821-48DF-AE46-5A45CAF39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838" y="3979863"/>
                <a:ext cx="300038" cy="301625"/>
              </a:xfrm>
              <a:prstGeom prst="ellipse">
                <a:avLst/>
              </a:pr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126">
                <a:extLst>
                  <a:ext uri="{FF2B5EF4-FFF2-40B4-BE49-F238E27FC236}">
                    <a16:creationId xmlns:a16="http://schemas.microsoft.com/office/drawing/2014/main" id="{C19F9018-94C4-4473-A551-862FAE5EC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4425" y="4235450"/>
                <a:ext cx="90488" cy="90488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127">
                <a:extLst>
                  <a:ext uri="{FF2B5EF4-FFF2-40B4-BE49-F238E27FC236}">
                    <a16:creationId xmlns:a16="http://schemas.microsoft.com/office/drawing/2014/main" id="{9B854A7C-3731-42D9-AFD4-EC884AD99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225" y="4032250"/>
                <a:ext cx="195263" cy="196850"/>
              </a:xfrm>
              <a:custGeom>
                <a:avLst/>
                <a:gdLst>
                  <a:gd name="T0" fmla="*/ 46 w 52"/>
                  <a:gd name="T1" fmla="*/ 44 h 52"/>
                  <a:gd name="T2" fmla="*/ 52 w 52"/>
                  <a:gd name="T3" fmla="*/ 34 h 52"/>
                  <a:gd name="T4" fmla="*/ 46 w 52"/>
                  <a:gd name="T5" fmla="*/ 30 h 52"/>
                  <a:gd name="T6" fmla="*/ 46 w 52"/>
                  <a:gd name="T7" fmla="*/ 22 h 52"/>
                  <a:gd name="T8" fmla="*/ 52 w 52"/>
                  <a:gd name="T9" fmla="*/ 18 h 52"/>
                  <a:gd name="T10" fmla="*/ 46 w 52"/>
                  <a:gd name="T11" fmla="*/ 8 h 52"/>
                  <a:gd name="T12" fmla="*/ 40 w 52"/>
                  <a:gd name="T13" fmla="*/ 11 h 52"/>
                  <a:gd name="T14" fmla="*/ 32 w 52"/>
                  <a:gd name="T15" fmla="*/ 7 h 52"/>
                  <a:gd name="T16" fmla="*/ 32 w 52"/>
                  <a:gd name="T17" fmla="*/ 0 h 52"/>
                  <a:gd name="T18" fmla="*/ 20 w 52"/>
                  <a:gd name="T19" fmla="*/ 0 h 52"/>
                  <a:gd name="T20" fmla="*/ 20 w 52"/>
                  <a:gd name="T21" fmla="*/ 7 h 52"/>
                  <a:gd name="T22" fmla="*/ 13 w 52"/>
                  <a:gd name="T23" fmla="*/ 11 h 52"/>
                  <a:gd name="T24" fmla="*/ 7 w 52"/>
                  <a:gd name="T25" fmla="*/ 8 h 52"/>
                  <a:gd name="T26" fmla="*/ 1 w 52"/>
                  <a:gd name="T27" fmla="*/ 18 h 52"/>
                  <a:gd name="T28" fmla="*/ 7 w 52"/>
                  <a:gd name="T29" fmla="*/ 22 h 52"/>
                  <a:gd name="T30" fmla="*/ 6 w 52"/>
                  <a:gd name="T31" fmla="*/ 30 h 52"/>
                  <a:gd name="T32" fmla="*/ 0 w 52"/>
                  <a:gd name="T33" fmla="*/ 34 h 52"/>
                  <a:gd name="T34" fmla="*/ 6 w 52"/>
                  <a:gd name="T35" fmla="*/ 44 h 52"/>
                  <a:gd name="T36" fmla="*/ 13 w 52"/>
                  <a:gd name="T37" fmla="*/ 41 h 52"/>
                  <a:gd name="T38" fmla="*/ 20 w 52"/>
                  <a:gd name="T39" fmla="*/ 45 h 52"/>
                  <a:gd name="T40" fmla="*/ 20 w 52"/>
                  <a:gd name="T41" fmla="*/ 52 h 52"/>
                  <a:gd name="T42" fmla="*/ 32 w 52"/>
                  <a:gd name="T43" fmla="*/ 52 h 52"/>
                  <a:gd name="T44" fmla="*/ 32 w 52"/>
                  <a:gd name="T45" fmla="*/ 45 h 52"/>
                  <a:gd name="T46" fmla="*/ 40 w 52"/>
                  <a:gd name="T47" fmla="*/ 41 h 52"/>
                  <a:gd name="T48" fmla="*/ 46 w 52"/>
                  <a:gd name="T49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" h="52">
                    <a:moveTo>
                      <a:pt x="46" y="4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28"/>
                      <a:pt x="46" y="25"/>
                      <a:pt x="46" y="22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9"/>
                      <a:pt x="34" y="8"/>
                      <a:pt x="32" y="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6" y="8"/>
                      <a:pt x="15" y="9"/>
                      <a:pt x="13" y="11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4"/>
                      <a:pt x="6" y="27"/>
                      <a:pt x="6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3"/>
                      <a:pt x="16" y="44"/>
                      <a:pt x="20" y="45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4"/>
                      <a:pt x="38" y="43"/>
                      <a:pt x="40" y="41"/>
                    </a:cubicBezTo>
                    <a:lnTo>
                      <a:pt x="46" y="44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7B5F052-1514-4816-9244-B4E696890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488" y="4100513"/>
                <a:ext cx="60325" cy="60325"/>
              </a:xfrm>
              <a:prstGeom prst="ellipse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4BB7C5-C186-3F47-9713-4D9685806518}"/>
              </a:ext>
            </a:extLst>
          </p:cNvPr>
          <p:cNvGrpSpPr/>
          <p:nvPr/>
        </p:nvGrpSpPr>
        <p:grpSpPr>
          <a:xfrm>
            <a:off x="2062314" y="3060562"/>
            <a:ext cx="480918" cy="480918"/>
            <a:chOff x="344324" y="3937441"/>
            <a:chExt cx="480918" cy="48091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030230F-258C-4B18-AA1B-05BA9BD08BEE}"/>
                </a:ext>
              </a:extLst>
            </p:cNvPr>
            <p:cNvSpPr/>
            <p:nvPr/>
          </p:nvSpPr>
          <p:spPr>
            <a:xfrm>
              <a:off x="344324" y="3937441"/>
              <a:ext cx="480918" cy="48091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A85D745-0FD7-4CA2-BAAE-E540C41E2F90}"/>
                </a:ext>
              </a:extLst>
            </p:cNvPr>
            <p:cNvGrpSpPr/>
            <p:nvPr/>
          </p:nvGrpSpPr>
          <p:grpSpPr>
            <a:xfrm>
              <a:off x="451693" y="4041686"/>
              <a:ext cx="266180" cy="272429"/>
              <a:chOff x="9175750" y="3617913"/>
              <a:chExt cx="338138" cy="346076"/>
            </a:xfrm>
          </p:grpSpPr>
          <p:sp>
            <p:nvSpPr>
              <p:cNvPr id="50" name="Oval 326">
                <a:extLst>
                  <a:ext uri="{FF2B5EF4-FFF2-40B4-BE49-F238E27FC236}">
                    <a16:creationId xmlns:a16="http://schemas.microsoft.com/office/drawing/2014/main" id="{2F30ACB3-982E-4389-A57A-CBB96E328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5913" y="3617913"/>
                <a:ext cx="106363" cy="104775"/>
              </a:xfrm>
              <a:prstGeom prst="ellipse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327">
                <a:extLst>
                  <a:ext uri="{FF2B5EF4-FFF2-40B4-BE49-F238E27FC236}">
                    <a16:creationId xmlns:a16="http://schemas.microsoft.com/office/drawing/2014/main" id="{668E02DE-87FE-4343-BA57-08A87F015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0" y="3752851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328">
                <a:extLst>
                  <a:ext uri="{FF2B5EF4-FFF2-40B4-BE49-F238E27FC236}">
                    <a16:creationId xmlns:a16="http://schemas.microsoft.com/office/drawing/2014/main" id="{71A1812A-19D6-49ED-B239-135886E36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3752851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5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5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Line 329">
                <a:extLst>
                  <a:ext uri="{FF2B5EF4-FFF2-40B4-BE49-F238E27FC236}">
                    <a16:creationId xmlns:a16="http://schemas.microsoft.com/office/drawing/2014/main" id="{60BC355D-98A3-4EFE-BB12-126AAA5FB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6725" y="3643313"/>
                <a:ext cx="55563" cy="60325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Line 330">
                <a:extLst>
                  <a:ext uri="{FF2B5EF4-FFF2-40B4-BE49-F238E27FC236}">
                    <a16:creationId xmlns:a16="http://schemas.microsoft.com/office/drawing/2014/main" id="{A8BADE58-E77B-4C2A-8AD4-AD01988A9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56725" y="3643313"/>
                <a:ext cx="55563" cy="60325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Oval 331">
                <a:extLst>
                  <a:ext uri="{FF2B5EF4-FFF2-40B4-BE49-F238E27FC236}">
                    <a16:creationId xmlns:a16="http://schemas.microsoft.com/office/drawing/2014/main" id="{5D3E75D0-F6F7-47E7-9D5B-233937BD2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3563" y="3752851"/>
                <a:ext cx="60325" cy="60325"/>
              </a:xfrm>
              <a:prstGeom prst="ellipse">
                <a:avLst/>
              </a:pr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332">
                <a:extLst>
                  <a:ext uri="{FF2B5EF4-FFF2-40B4-BE49-F238E27FC236}">
                    <a16:creationId xmlns:a16="http://schemas.microsoft.com/office/drawing/2014/main" id="{7C877FC7-20DD-4886-A60E-3EDD88F2E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6888" y="3689351"/>
                <a:ext cx="112713" cy="96838"/>
              </a:xfrm>
              <a:custGeom>
                <a:avLst/>
                <a:gdLst>
                  <a:gd name="T0" fmla="*/ 0 w 30"/>
                  <a:gd name="T1" fmla="*/ 26 h 26"/>
                  <a:gd name="T2" fmla="*/ 30 w 30"/>
                  <a:gd name="T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6">
                    <a:moveTo>
                      <a:pt x="0" y="26"/>
                    </a:moveTo>
                    <a:cubicBezTo>
                      <a:pt x="6" y="14"/>
                      <a:pt x="17" y="4"/>
                      <a:pt x="30" y="0"/>
                    </a:cubicBez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333">
                <a:extLst>
                  <a:ext uri="{FF2B5EF4-FFF2-40B4-BE49-F238E27FC236}">
                    <a16:creationId xmlns:a16="http://schemas.microsoft.com/office/drawing/2014/main" id="{0EB5B0D3-AC19-488F-96A3-3C080AD17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3563" y="3676651"/>
                <a:ext cx="46038" cy="49213"/>
              </a:xfrm>
              <a:custGeom>
                <a:avLst/>
                <a:gdLst>
                  <a:gd name="T0" fmla="*/ 0 w 29"/>
                  <a:gd name="T1" fmla="*/ 0 h 31"/>
                  <a:gd name="T2" fmla="*/ 29 w 29"/>
                  <a:gd name="T3" fmla="*/ 8 h 31"/>
                  <a:gd name="T4" fmla="*/ 17 w 29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29" y="8"/>
                    </a:lnTo>
                    <a:lnTo>
                      <a:pt x="17" y="31"/>
                    </a:ln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623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FE7-D0F7-4857-8398-34228326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- Top Three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83D2A-E603-4DA3-BFA9-DC3683CC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187A6-4BB8-4E50-992D-9AA4A6D4A4EA}"/>
              </a:ext>
            </a:extLst>
          </p:cNvPr>
          <p:cNvSpPr/>
          <p:nvPr/>
        </p:nvSpPr>
        <p:spPr>
          <a:xfrm>
            <a:off x="0" y="2433834"/>
            <a:ext cx="12192000" cy="31795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F8E01-4306-46DC-88F3-4521C3D88043}"/>
              </a:ext>
            </a:extLst>
          </p:cNvPr>
          <p:cNvSpPr/>
          <p:nvPr/>
        </p:nvSpPr>
        <p:spPr>
          <a:xfrm>
            <a:off x="1703070" y="1874520"/>
            <a:ext cx="1089660" cy="1089660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ACAC02-3231-4E41-B8EE-3981A89F6FC8}"/>
              </a:ext>
            </a:extLst>
          </p:cNvPr>
          <p:cNvSpPr/>
          <p:nvPr/>
        </p:nvSpPr>
        <p:spPr>
          <a:xfrm>
            <a:off x="5551170" y="1874520"/>
            <a:ext cx="1089660" cy="1089660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7387A6-B9FE-4929-A0FA-F20176FBD73C}"/>
              </a:ext>
            </a:extLst>
          </p:cNvPr>
          <p:cNvSpPr/>
          <p:nvPr/>
        </p:nvSpPr>
        <p:spPr>
          <a:xfrm>
            <a:off x="9399270" y="1874520"/>
            <a:ext cx="1089660" cy="1089660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8F335-7D8A-466E-956A-2961C4C74DD9}"/>
              </a:ext>
            </a:extLst>
          </p:cNvPr>
          <p:cNvSpPr/>
          <p:nvPr/>
        </p:nvSpPr>
        <p:spPr>
          <a:xfrm>
            <a:off x="733232" y="3805841"/>
            <a:ext cx="3045407" cy="892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0" i="0" dirty="0"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Min   $1,081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Average   $6,930</a:t>
            </a:r>
            <a:endParaRPr lang="en-US" sz="1600" b="0" i="0" dirty="0">
              <a:solidFill>
                <a:schemeClr val="bg1"/>
              </a:solidFill>
              <a:effectLst/>
              <a:cs typeface="Segoe UI" panose="020B0502040204020203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Max   $</a:t>
            </a:r>
            <a:r>
              <a:rPr lang="en-US" sz="1600" b="0" i="0" dirty="0"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19,999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647E2-A9D0-4AFC-81A7-65E347A2C0CF}"/>
              </a:ext>
            </a:extLst>
          </p:cNvPr>
          <p:cNvSpPr/>
          <p:nvPr/>
        </p:nvSpPr>
        <p:spPr>
          <a:xfrm>
            <a:off x="4602877" y="3805841"/>
            <a:ext cx="3045407" cy="1862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1 - Low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2 - Medium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3 - High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4 - Very High</a:t>
            </a:r>
          </a:p>
          <a:p>
            <a:pPr algn="ctr">
              <a:spcBef>
                <a:spcPts val="600"/>
              </a:spcBef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spcBef>
                <a:spcPts val="600"/>
              </a:spcBef>
            </a:pPr>
            <a:endParaRPr lang="en-US" sz="1600" b="0" i="0" dirty="0">
              <a:solidFill>
                <a:schemeClr val="bg1"/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FC5364-1248-4ED7-90EE-030079911506}"/>
              </a:ext>
            </a:extLst>
          </p:cNvPr>
          <p:cNvSpPr/>
          <p:nvPr/>
        </p:nvSpPr>
        <p:spPr>
          <a:xfrm>
            <a:off x="8574356" y="3805841"/>
            <a:ext cx="3045407" cy="146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0" i="0" dirty="0"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Categorized with ‘Yes’ and ‘No’</a:t>
            </a:r>
          </a:p>
          <a:p>
            <a:pPr algn="ctr">
              <a:spcBef>
                <a:spcPts val="600"/>
              </a:spcBef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Overtime negotiable refers to</a:t>
            </a:r>
            <a:b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Non-Exempt Employee</a:t>
            </a:r>
          </a:p>
          <a:p>
            <a:pPr algn="ctr">
              <a:spcBef>
                <a:spcPts val="600"/>
              </a:spcBef>
            </a:pPr>
            <a:endParaRPr lang="en-US" sz="1600" b="0" i="0" dirty="0">
              <a:solidFill>
                <a:schemeClr val="bg1"/>
              </a:solidFill>
              <a:effectLst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D35FFA-4943-4B4C-A80C-655420B5174E}"/>
              </a:ext>
            </a:extLst>
          </p:cNvPr>
          <p:cNvGrpSpPr/>
          <p:nvPr/>
        </p:nvGrpSpPr>
        <p:grpSpPr>
          <a:xfrm>
            <a:off x="5865687" y="2189037"/>
            <a:ext cx="460626" cy="460626"/>
            <a:chOff x="7726363" y="3255963"/>
            <a:chExt cx="346075" cy="346075"/>
          </a:xfrm>
        </p:grpSpPr>
        <p:sp>
          <p:nvSpPr>
            <p:cNvPr id="29" name="Freeform 120">
              <a:extLst>
                <a:ext uri="{FF2B5EF4-FFF2-40B4-BE49-F238E27FC236}">
                  <a16:creationId xmlns:a16="http://schemas.microsoft.com/office/drawing/2014/main" id="{DE0467D7-30D5-46CD-A976-65C8F8A6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255963"/>
              <a:ext cx="346075" cy="315913"/>
            </a:xfrm>
            <a:custGeom>
              <a:avLst/>
              <a:gdLst>
                <a:gd name="T0" fmla="*/ 64 w 92"/>
                <a:gd name="T1" fmla="*/ 75 h 84"/>
                <a:gd name="T2" fmla="*/ 73 w 92"/>
                <a:gd name="T3" fmla="*/ 84 h 84"/>
                <a:gd name="T4" fmla="*/ 84 w 92"/>
                <a:gd name="T5" fmla="*/ 73 h 84"/>
                <a:gd name="T6" fmla="*/ 75 w 92"/>
                <a:gd name="T7" fmla="*/ 64 h 84"/>
                <a:gd name="T8" fmla="*/ 79 w 92"/>
                <a:gd name="T9" fmla="*/ 52 h 84"/>
                <a:gd name="T10" fmla="*/ 92 w 92"/>
                <a:gd name="T11" fmla="*/ 52 h 84"/>
                <a:gd name="T12" fmla="*/ 92 w 92"/>
                <a:gd name="T13" fmla="*/ 40 h 84"/>
                <a:gd name="T14" fmla="*/ 79 w 92"/>
                <a:gd name="T15" fmla="*/ 40 h 84"/>
                <a:gd name="T16" fmla="*/ 75 w 92"/>
                <a:gd name="T17" fmla="*/ 28 h 84"/>
                <a:gd name="T18" fmla="*/ 84 w 92"/>
                <a:gd name="T19" fmla="*/ 19 h 84"/>
                <a:gd name="T20" fmla="*/ 73 w 92"/>
                <a:gd name="T21" fmla="*/ 8 h 84"/>
                <a:gd name="T22" fmla="*/ 64 w 92"/>
                <a:gd name="T23" fmla="*/ 17 h 84"/>
                <a:gd name="T24" fmla="*/ 52 w 92"/>
                <a:gd name="T25" fmla="*/ 13 h 84"/>
                <a:gd name="T26" fmla="*/ 52 w 92"/>
                <a:gd name="T27" fmla="*/ 0 h 84"/>
                <a:gd name="T28" fmla="*/ 40 w 92"/>
                <a:gd name="T29" fmla="*/ 0 h 84"/>
                <a:gd name="T30" fmla="*/ 40 w 92"/>
                <a:gd name="T31" fmla="*/ 13 h 84"/>
                <a:gd name="T32" fmla="*/ 28 w 92"/>
                <a:gd name="T33" fmla="*/ 17 h 84"/>
                <a:gd name="T34" fmla="*/ 19 w 92"/>
                <a:gd name="T35" fmla="*/ 8 h 84"/>
                <a:gd name="T36" fmla="*/ 8 w 92"/>
                <a:gd name="T37" fmla="*/ 19 h 84"/>
                <a:gd name="T38" fmla="*/ 17 w 92"/>
                <a:gd name="T39" fmla="*/ 28 h 84"/>
                <a:gd name="T40" fmla="*/ 13 w 92"/>
                <a:gd name="T41" fmla="*/ 40 h 84"/>
                <a:gd name="T42" fmla="*/ 0 w 92"/>
                <a:gd name="T43" fmla="*/ 40 h 84"/>
                <a:gd name="T44" fmla="*/ 0 w 92"/>
                <a:gd name="T45" fmla="*/ 52 h 84"/>
                <a:gd name="T46" fmla="*/ 13 w 92"/>
                <a:gd name="T47" fmla="*/ 52 h 84"/>
                <a:gd name="T48" fmla="*/ 17 w 92"/>
                <a:gd name="T49" fmla="*/ 64 h 84"/>
                <a:gd name="T50" fmla="*/ 8 w 92"/>
                <a:gd name="T51" fmla="*/ 73 h 84"/>
                <a:gd name="T52" fmla="*/ 19 w 92"/>
                <a:gd name="T53" fmla="*/ 84 h 84"/>
                <a:gd name="T54" fmla="*/ 28 w 92"/>
                <a:gd name="T5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9050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Line 121">
              <a:extLst>
                <a:ext uri="{FF2B5EF4-FFF2-40B4-BE49-F238E27FC236}">
                  <a16:creationId xmlns:a16="http://schemas.microsoft.com/office/drawing/2014/main" id="{5CFBF7DA-B1BC-4BC7-B82F-28AC9A3F7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57588"/>
              <a:ext cx="44450" cy="0"/>
            </a:xfrm>
            <a:prstGeom prst="line">
              <a:avLst/>
            </a:prstGeom>
            <a:noFill/>
            <a:ln w="19050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Line 122">
              <a:extLst>
                <a:ext uri="{FF2B5EF4-FFF2-40B4-BE49-F238E27FC236}">
                  <a16:creationId xmlns:a16="http://schemas.microsoft.com/office/drawing/2014/main" id="{0940606A-A185-40C2-AC31-464F3C291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87750"/>
              <a:ext cx="44450" cy="0"/>
            </a:xfrm>
            <a:prstGeom prst="line">
              <a:avLst/>
            </a:prstGeom>
            <a:noFill/>
            <a:ln w="19050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123">
              <a:extLst>
                <a:ext uri="{FF2B5EF4-FFF2-40B4-BE49-F238E27FC236}">
                  <a16:creationId xmlns:a16="http://schemas.microsoft.com/office/drawing/2014/main" id="{E43405FB-9885-473D-89FC-5922E781F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3587750"/>
              <a:ext cx="0" cy="14288"/>
            </a:xfrm>
            <a:prstGeom prst="line">
              <a:avLst/>
            </a:prstGeom>
            <a:noFill/>
            <a:ln w="19050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24">
              <a:extLst>
                <a:ext uri="{FF2B5EF4-FFF2-40B4-BE49-F238E27FC236}">
                  <a16:creationId xmlns:a16="http://schemas.microsoft.com/office/drawing/2014/main" id="{95380AC4-4AAE-40D9-88DB-4E50B1204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3346450"/>
              <a:ext cx="173038" cy="180975"/>
            </a:xfrm>
            <a:custGeom>
              <a:avLst/>
              <a:gdLst>
                <a:gd name="T0" fmla="*/ 46 w 46"/>
                <a:gd name="T1" fmla="*/ 22 h 48"/>
                <a:gd name="T2" fmla="*/ 23 w 46"/>
                <a:gd name="T3" fmla="*/ 0 h 48"/>
                <a:gd name="T4" fmla="*/ 0 w 46"/>
                <a:gd name="T5" fmla="*/ 22 h 48"/>
                <a:gd name="T6" fmla="*/ 17 w 46"/>
                <a:gd name="T7" fmla="*/ 43 h 48"/>
                <a:gd name="T8" fmla="*/ 17 w 46"/>
                <a:gd name="T9" fmla="*/ 48 h 48"/>
                <a:gd name="T10" fmla="*/ 29 w 46"/>
                <a:gd name="T11" fmla="*/ 48 h 48"/>
                <a:gd name="T12" fmla="*/ 29 w 46"/>
                <a:gd name="T13" fmla="*/ 43 h 48"/>
                <a:gd name="T14" fmla="*/ 46 w 46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9050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302FA-DF65-46E8-AA69-98B65964F314}"/>
              </a:ext>
            </a:extLst>
          </p:cNvPr>
          <p:cNvSpPr/>
          <p:nvPr/>
        </p:nvSpPr>
        <p:spPr>
          <a:xfrm>
            <a:off x="725197" y="3197897"/>
            <a:ext cx="30454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i="0" dirty="0"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Monthly Income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3D77C5-CE90-4BF9-B028-807F65B1C5DA}"/>
              </a:ext>
            </a:extLst>
          </p:cNvPr>
          <p:cNvSpPr/>
          <p:nvPr/>
        </p:nvSpPr>
        <p:spPr>
          <a:xfrm>
            <a:off x="4573297" y="3197897"/>
            <a:ext cx="30454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i="0" dirty="0"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Job Involvement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571B4C-8461-478E-97A1-AF1CC2E5DC65}"/>
              </a:ext>
            </a:extLst>
          </p:cNvPr>
          <p:cNvSpPr/>
          <p:nvPr/>
        </p:nvSpPr>
        <p:spPr>
          <a:xfrm>
            <a:off x="8421396" y="3197897"/>
            <a:ext cx="30454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i="0" dirty="0"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Overtime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FAFE54-BAED-AD46-BF46-BB0C51265B53}"/>
              </a:ext>
            </a:extLst>
          </p:cNvPr>
          <p:cNvGrpSpPr/>
          <p:nvPr/>
        </p:nvGrpSpPr>
        <p:grpSpPr>
          <a:xfrm>
            <a:off x="1932605" y="2131359"/>
            <a:ext cx="550298" cy="555369"/>
            <a:chOff x="4841876" y="3990976"/>
            <a:chExt cx="344488" cy="347663"/>
          </a:xfrm>
        </p:grpSpPr>
        <p:sp>
          <p:nvSpPr>
            <p:cNvPr id="48" name="Rectangle 143">
              <a:extLst>
                <a:ext uri="{FF2B5EF4-FFF2-40B4-BE49-F238E27FC236}">
                  <a16:creationId xmlns:a16="http://schemas.microsoft.com/office/drawing/2014/main" id="{F6C2EBBE-C2E3-C248-BB33-7E95DA9D5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76" y="4187826"/>
              <a:ext cx="60325" cy="120650"/>
            </a:xfrm>
            <a:prstGeom prst="rect">
              <a:avLst/>
            </a:prstGeom>
            <a:noFill/>
            <a:ln w="15875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44">
              <a:extLst>
                <a:ext uri="{FF2B5EF4-FFF2-40B4-BE49-F238E27FC236}">
                  <a16:creationId xmlns:a16="http://schemas.microsoft.com/office/drawing/2014/main" id="{274ABE07-2296-D14C-AEA7-D51FC23F1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1" y="4229101"/>
              <a:ext cx="284163" cy="109538"/>
            </a:xfrm>
            <a:custGeom>
              <a:avLst/>
              <a:gdLst>
                <a:gd name="T0" fmla="*/ 0 w 76"/>
                <a:gd name="T1" fmla="*/ 15 h 29"/>
                <a:gd name="T2" fmla="*/ 76 w 76"/>
                <a:gd name="T3" fmla="*/ 5 h 29"/>
                <a:gd name="T4" fmla="*/ 64 w 76"/>
                <a:gd name="T5" fmla="*/ 1 h 29"/>
                <a:gd name="T6" fmla="*/ 46 w 76"/>
                <a:gd name="T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9">
                  <a:moveTo>
                    <a:pt x="0" y="15"/>
                  </a:moveTo>
                  <a:cubicBezTo>
                    <a:pt x="42" y="29"/>
                    <a:pt x="28" y="29"/>
                    <a:pt x="76" y="5"/>
                  </a:cubicBezTo>
                  <a:cubicBezTo>
                    <a:pt x="72" y="1"/>
                    <a:pt x="68" y="0"/>
                    <a:pt x="64" y="1"/>
                  </a:cubicBezTo>
                  <a:cubicBezTo>
                    <a:pt x="46" y="7"/>
                    <a:pt x="46" y="7"/>
                    <a:pt x="46" y="7"/>
                  </a:cubicBezTo>
                </a:path>
              </a:pathLst>
            </a:cu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45">
              <a:extLst>
                <a:ext uri="{FF2B5EF4-FFF2-40B4-BE49-F238E27FC236}">
                  <a16:creationId xmlns:a16="http://schemas.microsoft.com/office/drawing/2014/main" id="{89583CC0-445A-694F-80A6-60CCCD43F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1" y="4202114"/>
              <a:ext cx="179388" cy="60325"/>
            </a:xfrm>
            <a:custGeom>
              <a:avLst/>
              <a:gdLst>
                <a:gd name="T0" fmla="*/ 0 w 48"/>
                <a:gd name="T1" fmla="*/ 0 h 16"/>
                <a:gd name="T2" fmla="*/ 12 w 48"/>
                <a:gd name="T3" fmla="*/ 0 h 16"/>
                <a:gd name="T4" fmla="*/ 30 w 48"/>
                <a:gd name="T5" fmla="*/ 8 h 16"/>
                <a:gd name="T6" fmla="*/ 42 w 48"/>
                <a:gd name="T7" fmla="*/ 8 h 16"/>
                <a:gd name="T8" fmla="*/ 42 w 48"/>
                <a:gd name="T9" fmla="*/ 16 h 16"/>
                <a:gd name="T10" fmla="*/ 20 w 48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6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1" y="0"/>
                    <a:pt x="28" y="6"/>
                    <a:pt x="30" y="8"/>
                  </a:cubicBezTo>
                  <a:cubicBezTo>
                    <a:pt x="30" y="8"/>
                    <a:pt x="36" y="8"/>
                    <a:pt x="42" y="8"/>
                  </a:cubicBezTo>
                  <a:cubicBezTo>
                    <a:pt x="48" y="8"/>
                    <a:pt x="48" y="16"/>
                    <a:pt x="42" y="16"/>
                  </a:cubicBezTo>
                  <a:cubicBezTo>
                    <a:pt x="20" y="16"/>
                    <a:pt x="20" y="16"/>
                    <a:pt x="20" y="16"/>
                  </a:cubicBezTo>
                </a:path>
              </a:pathLst>
            </a:cu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Oval 146">
              <a:extLst>
                <a:ext uri="{FF2B5EF4-FFF2-40B4-BE49-F238E27FC236}">
                  <a16:creationId xmlns:a16="http://schemas.microsoft.com/office/drawing/2014/main" id="{62B09BB2-73AA-214E-A248-655E2F84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426" y="3990976"/>
              <a:ext cx="90488" cy="90488"/>
            </a:xfrm>
            <a:prstGeom prst="ellips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Oval 147">
              <a:extLst>
                <a:ext uri="{FF2B5EF4-FFF2-40B4-BE49-F238E27FC236}">
                  <a16:creationId xmlns:a16="http://schemas.microsoft.com/office/drawing/2014/main" id="{569C24C4-415F-AD46-9BC3-830015060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813" y="4097339"/>
              <a:ext cx="90488" cy="90488"/>
            </a:xfrm>
            <a:prstGeom prst="ellips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Line 148">
              <a:extLst>
                <a:ext uri="{FF2B5EF4-FFF2-40B4-BE49-F238E27FC236}">
                  <a16:creationId xmlns:a16="http://schemas.microsoft.com/office/drawing/2014/main" id="{C60C2F99-22C3-D84A-AEE2-8670A29F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263" y="4127501"/>
              <a:ext cx="0" cy="30163"/>
            </a:xfrm>
            <a:prstGeom prst="lin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D9A3308-40BC-1745-9575-C9E0E9D3F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463" y="4021139"/>
              <a:ext cx="0" cy="30163"/>
            </a:xfrm>
            <a:prstGeom prst="line">
              <a:avLst/>
            </a:pr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DC1DA9-438B-8B4C-A652-8550A3EB79CC}"/>
              </a:ext>
            </a:extLst>
          </p:cNvPr>
          <p:cNvGrpSpPr/>
          <p:nvPr/>
        </p:nvGrpSpPr>
        <p:grpSpPr>
          <a:xfrm>
            <a:off x="9738678" y="2190259"/>
            <a:ext cx="468316" cy="479310"/>
            <a:chOff x="5570538" y="4338638"/>
            <a:chExt cx="338137" cy="346075"/>
          </a:xfrm>
        </p:grpSpPr>
        <p:sp>
          <p:nvSpPr>
            <p:cNvPr id="56" name="Oval 227">
              <a:extLst>
                <a:ext uri="{FF2B5EF4-FFF2-40B4-BE49-F238E27FC236}">
                  <a16:creationId xmlns:a16="http://schemas.microsoft.com/office/drawing/2014/main" id="{703CFAC8-C96D-824A-89D1-7A69C9712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4338638"/>
              <a:ext cx="104775" cy="106363"/>
            </a:xfrm>
            <a:prstGeom prst="ellipse">
              <a:avLst/>
            </a:prstGeom>
            <a:noFill/>
            <a:ln w="15875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228">
              <a:extLst>
                <a:ext uri="{FF2B5EF4-FFF2-40B4-BE49-F238E27FC236}">
                  <a16:creationId xmlns:a16="http://schemas.microsoft.com/office/drawing/2014/main" id="{36ED930A-BBE9-0445-B972-AB80669AB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0538" y="4475163"/>
              <a:ext cx="165100" cy="209550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8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15875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229">
              <a:extLst>
                <a:ext uri="{FF2B5EF4-FFF2-40B4-BE49-F238E27FC236}">
                  <a16:creationId xmlns:a16="http://schemas.microsoft.com/office/drawing/2014/main" id="{3A05CF69-719D-1A49-A0C2-98EF1B4A1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4475163"/>
              <a:ext cx="30163" cy="104775"/>
            </a:xfrm>
            <a:custGeom>
              <a:avLst/>
              <a:gdLst>
                <a:gd name="T0" fmla="*/ 15 w 19"/>
                <a:gd name="T1" fmla="*/ 0 h 66"/>
                <a:gd name="T2" fmla="*/ 5 w 19"/>
                <a:gd name="T3" fmla="*/ 0 h 66"/>
                <a:gd name="T4" fmla="*/ 0 w 19"/>
                <a:gd name="T5" fmla="*/ 57 h 66"/>
                <a:gd name="T6" fmla="*/ 10 w 19"/>
                <a:gd name="T7" fmla="*/ 66 h 66"/>
                <a:gd name="T8" fmla="*/ 19 w 19"/>
                <a:gd name="T9" fmla="*/ 57 h 66"/>
                <a:gd name="T10" fmla="*/ 15 w 19"/>
                <a:gd name="T11" fmla="*/ 0 h 66"/>
                <a:gd name="T12" fmla="*/ 15 w 1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6">
                  <a:moveTo>
                    <a:pt x="15" y="0"/>
                  </a:moveTo>
                  <a:lnTo>
                    <a:pt x="5" y="0"/>
                  </a:lnTo>
                  <a:lnTo>
                    <a:pt x="0" y="57"/>
                  </a:lnTo>
                  <a:lnTo>
                    <a:pt x="10" y="66"/>
                  </a:lnTo>
                  <a:lnTo>
                    <a:pt x="19" y="5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15875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230">
              <a:extLst>
                <a:ext uri="{FF2B5EF4-FFF2-40B4-BE49-F238E27FC236}">
                  <a16:creationId xmlns:a16="http://schemas.microsoft.com/office/drawing/2014/main" id="{DA64153B-8D74-CF45-A180-DBDBC987F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925" y="4354513"/>
              <a:ext cx="158750" cy="211138"/>
            </a:xfrm>
            <a:custGeom>
              <a:avLst/>
              <a:gdLst>
                <a:gd name="T0" fmla="*/ 10 w 100"/>
                <a:gd name="T1" fmla="*/ 133 h 133"/>
                <a:gd name="T2" fmla="*/ 100 w 100"/>
                <a:gd name="T3" fmla="*/ 133 h 133"/>
                <a:gd name="T4" fmla="*/ 100 w 100"/>
                <a:gd name="T5" fmla="*/ 0 h 133"/>
                <a:gd name="T6" fmla="*/ 0 w 1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33">
                  <a:moveTo>
                    <a:pt x="10" y="133"/>
                  </a:moveTo>
                  <a:lnTo>
                    <a:pt x="100" y="133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5875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7A944B-24AE-1D4E-9AD7-9E7D9A94F5C3}"/>
              </a:ext>
            </a:extLst>
          </p:cNvPr>
          <p:cNvSpPr txBox="1"/>
          <p:nvPr/>
        </p:nvSpPr>
        <p:spPr>
          <a:xfrm>
            <a:off x="9899692" y="2195560"/>
            <a:ext cx="49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1F60"/>
                </a:solidFill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93227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F5E16A-DDBA-438D-AD22-BE9B22888444}"/>
              </a:ext>
            </a:extLst>
          </p:cNvPr>
          <p:cNvSpPr/>
          <p:nvPr/>
        </p:nvSpPr>
        <p:spPr>
          <a:xfrm>
            <a:off x="746900" y="2075248"/>
            <a:ext cx="3702551" cy="362773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On average, the employees who decided to leave had significant lower monthly income 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Median ‘Attrition’ = $3,171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Median ‘No Attrition’ = $5,208</a:t>
            </a:r>
          </a:p>
          <a:p>
            <a:pPr lvl="1">
              <a:spcBef>
                <a:spcPts val="600"/>
              </a:spcBef>
              <a:buClr>
                <a:srgbClr val="001F60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This suggests that employees with lower monthly income tend to turnover more than the employees with higher income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00FAB1-E737-044A-BADB-10DB8D39D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8" y="1907105"/>
            <a:ext cx="6861934" cy="3627738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001F6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1191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Involvement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F5E16A-DDBA-438D-AD22-BE9B22888444}"/>
              </a:ext>
            </a:extLst>
          </p:cNvPr>
          <p:cNvSpPr/>
          <p:nvPr/>
        </p:nvSpPr>
        <p:spPr>
          <a:xfrm>
            <a:off x="1236043" y="2095864"/>
            <a:ext cx="5088291" cy="362773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On average, the employees with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higher job involvement is less likely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to leave 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 – 46.8% Attrition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Medium – 19.3% Attrition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– 13% Attrition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Very High – 8.6% Attrition</a:t>
            </a:r>
          </a:p>
          <a:p>
            <a:pPr lvl="1">
              <a:spcBef>
                <a:spcPts val="600"/>
              </a:spcBef>
              <a:buClr>
                <a:srgbClr val="001F60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This suggests that employees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 feel less involve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tend to turnover more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2C5281A-5199-2245-B5EB-36BB5D311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3" y="232951"/>
            <a:ext cx="4631623" cy="6049467"/>
          </a:xfrm>
          <a:prstGeom prst="rect">
            <a:avLst/>
          </a:prstGeom>
          <a:ln>
            <a:solidFill>
              <a:srgbClr val="001F6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4B035D-56EA-0041-8B8A-9D0A1CBEB44A}"/>
              </a:ext>
            </a:extLst>
          </p:cNvPr>
          <p:cNvSpPr/>
          <p:nvPr/>
        </p:nvSpPr>
        <p:spPr>
          <a:xfrm>
            <a:off x="11062217" y="4815661"/>
            <a:ext cx="844717" cy="9079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1F60"/>
                </a:solidFill>
                <a:cs typeface="Segoe UI" panose="020B0502040204020203" pitchFamily="34" charset="0"/>
              </a:rPr>
              <a:t>1 - Low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1F60"/>
                </a:solidFill>
                <a:cs typeface="Segoe UI" panose="020B0502040204020203" pitchFamily="34" charset="0"/>
              </a:rPr>
              <a:t>2 - Medium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1F60"/>
                </a:solidFill>
                <a:cs typeface="Segoe UI" panose="020B0502040204020203" pitchFamily="34" charset="0"/>
              </a:rPr>
              <a:t>3 - High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1F60"/>
                </a:solidFill>
                <a:cs typeface="Segoe UI" panose="020B0502040204020203" pitchFamily="34" charset="0"/>
              </a:rPr>
              <a:t>4 - Very High</a:t>
            </a:r>
          </a:p>
        </p:txBody>
      </p:sp>
    </p:spTree>
    <p:extLst>
      <p:ext uri="{BB962C8B-B14F-4D97-AF65-F5344CB8AC3E}">
        <p14:creationId xmlns:p14="http://schemas.microsoft.com/office/powerpoint/2010/main" val="167669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E771FC3B-3DA7-FB46-813A-D63EF194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2" y="232950"/>
            <a:ext cx="4631623" cy="6049467"/>
          </a:xfrm>
          <a:prstGeom prst="rect">
            <a:avLst/>
          </a:prstGeom>
          <a:ln>
            <a:solidFill>
              <a:srgbClr val="001F6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DF5176-348B-C94A-B73E-CF0448F415BD}"/>
              </a:ext>
            </a:extLst>
          </p:cNvPr>
          <p:cNvSpPr/>
          <p:nvPr/>
        </p:nvSpPr>
        <p:spPr>
          <a:xfrm>
            <a:off x="1236043" y="2095864"/>
            <a:ext cx="5088291" cy="362773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On average, the employees that negotiable for overtime (Non-Exempt Employees)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is more likely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to leave 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Overtime – 31.7% Attrition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 Overtime – 9.7% Attrition</a:t>
            </a:r>
          </a:p>
          <a:p>
            <a:pPr lvl="1">
              <a:spcBef>
                <a:spcPts val="600"/>
              </a:spcBef>
              <a:buClr>
                <a:srgbClr val="001F60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This suggests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 Non-Exempt Employees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tend to turnover more than the Exempt Employees</a:t>
            </a:r>
          </a:p>
        </p:txBody>
      </p:sp>
    </p:spTree>
    <p:extLst>
      <p:ext uri="{BB962C8B-B14F-4D97-AF65-F5344CB8AC3E}">
        <p14:creationId xmlns:p14="http://schemas.microsoft.com/office/powerpoint/2010/main" val="61896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-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F5176-348B-C94A-B73E-CF0448F415BD}"/>
              </a:ext>
            </a:extLst>
          </p:cNvPr>
          <p:cNvSpPr/>
          <p:nvPr/>
        </p:nvSpPr>
        <p:spPr>
          <a:xfrm>
            <a:off x="1236043" y="2620238"/>
            <a:ext cx="5088291" cy="163689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Utilized k-Nearest Neighbor model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 = 21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shows statistically significant result based on p-value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A147805-FBA4-0040-B626-08A0BD0D2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36465"/>
              </p:ext>
            </p:extLst>
          </p:nvPr>
        </p:nvGraphicFramePr>
        <p:xfrm>
          <a:off x="7449186" y="1507718"/>
          <a:ext cx="350677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7209">
                  <a:extLst>
                    <a:ext uri="{9D8B030D-6E8A-4147-A177-3AD203B41FA5}">
                      <a16:colId xmlns:a16="http://schemas.microsoft.com/office/drawing/2014/main" val="704170960"/>
                    </a:ext>
                  </a:extLst>
                </a:gridCol>
                <a:gridCol w="1569562">
                  <a:extLst>
                    <a:ext uri="{9D8B030D-6E8A-4147-A177-3AD203B41FA5}">
                      <a16:colId xmlns:a16="http://schemas.microsoft.com/office/drawing/2014/main" val="97176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kNN</a:t>
                      </a:r>
                      <a:r>
                        <a:rPr lang="en-US" dirty="0"/>
                        <a:t>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1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CI of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(83.7%, 89.3%)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2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2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62768"/>
                  </a:ext>
                </a:extLst>
              </a:tr>
            </a:tbl>
          </a:graphicData>
        </a:graphic>
      </p:graphicFrame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3C4846C-297D-E44C-A4C4-BA8A91E48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3" b="5356"/>
          <a:stretch/>
        </p:blipFill>
        <p:spPr>
          <a:xfrm>
            <a:off x="7221689" y="3909733"/>
            <a:ext cx="3734268" cy="22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7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Salary Prediction - MLR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F5176-348B-C94A-B73E-CF0448F415BD}"/>
              </a:ext>
            </a:extLst>
          </p:cNvPr>
          <p:cNvSpPr/>
          <p:nvPr/>
        </p:nvSpPr>
        <p:spPr>
          <a:xfrm>
            <a:off x="1264324" y="1803633"/>
            <a:ext cx="5088291" cy="362773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Multiple Linear Regression Model</a:t>
            </a:r>
          </a:p>
          <a:p>
            <a:pPr marL="801688">
              <a:spcBef>
                <a:spcPts val="600"/>
              </a:spcBef>
              <a:buClr>
                <a:srgbClr val="001F60"/>
              </a:buClr>
              <a:tabLst>
                <a:tab pos="1652588" algn="l"/>
              </a:tabLst>
            </a:pP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Salary =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	– 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1,699.16 </a:t>
            </a:r>
            <a:b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</a:b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	+ 3,717.24*</a:t>
            </a:r>
            <a:r>
              <a:rPr lang="en-US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JobLevel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 </a:t>
            </a:r>
            <a:b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</a:b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	+ 68.34*</a:t>
            </a:r>
            <a:r>
              <a:rPr lang="en-US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TotalWorkingYears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 </a:t>
            </a:r>
            <a:b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</a:b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	– 59.33*</a:t>
            </a:r>
            <a:r>
              <a:rPr lang="en-US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YearsWithCurrManager</a:t>
            </a:r>
            <a:endParaRPr lang="en-US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cs typeface="Segoe UI" panose="020B0502040204020203" pitchFamily="34" charset="0"/>
            </a:endParaRPr>
          </a:p>
          <a:p>
            <a:pPr lvl="1">
              <a:spcBef>
                <a:spcPts val="600"/>
              </a:spcBef>
              <a:buClr>
                <a:srgbClr val="001F60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R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 = 0.9105,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Adjusted R</a:t>
            </a:r>
            <a:r>
              <a:rPr lang="en-US" b="1" i="0" baseline="30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2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Segoe UI" panose="020B0502040204020203" pitchFamily="34" charset="0"/>
              </a:rPr>
              <a:t> = 0.9102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91% of salary can be explained by job level, total working years, and years with current manager</a:t>
            </a:r>
          </a:p>
          <a:p>
            <a:pPr marL="800100" lvl="1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Clr>
                <a:srgbClr val="001F60"/>
              </a:buClr>
              <a:buFont typeface=".Hiragino Kaku Gothic Interface W3"/>
              <a:buChar char="◉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RSME = $1,035.80</a:t>
            </a:r>
          </a:p>
          <a:p>
            <a:pPr>
              <a:spcBef>
                <a:spcPts val="600"/>
              </a:spcBef>
              <a:buClr>
                <a:srgbClr val="001F60"/>
              </a:buClr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BED23C-BCB9-554C-ADAD-1FA44F38E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70" y="1508254"/>
            <a:ext cx="5117472" cy="4670981"/>
          </a:xfrm>
          <a:prstGeom prst="rect">
            <a:avLst/>
          </a:prstGeom>
          <a:ln>
            <a:solidFill>
              <a:srgbClr val="001F60"/>
            </a:solidFill>
          </a:ln>
        </p:spPr>
      </p:pic>
    </p:spTree>
    <p:extLst>
      <p:ext uri="{BB962C8B-B14F-4D97-AF65-F5344CB8AC3E}">
        <p14:creationId xmlns:p14="http://schemas.microsoft.com/office/powerpoint/2010/main" val="197767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544</Words>
  <Application>Microsoft Macintosh PowerPoint</Application>
  <PresentationFormat>Widescreen</PresentationFormat>
  <Paragraphs>132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.Hiragino Kaku Gothic Interface W3</vt:lpstr>
      <vt:lpstr>Arial</vt:lpstr>
      <vt:lpstr>Calibri</vt:lpstr>
      <vt:lpstr>Calibri Light</vt:lpstr>
      <vt:lpstr>Courier New</vt:lpstr>
      <vt:lpstr>Office Theme</vt:lpstr>
      <vt:lpstr>PowerPoint Presentation</vt:lpstr>
      <vt:lpstr>Agenda</vt:lpstr>
      <vt:lpstr>Data Overview</vt:lpstr>
      <vt:lpstr>Attrition - Top Three Factors</vt:lpstr>
      <vt:lpstr>Monthly Income</vt:lpstr>
      <vt:lpstr>Job Involvement</vt:lpstr>
      <vt:lpstr>Overtime</vt:lpstr>
      <vt:lpstr>Attrition Prediction - kNN</vt:lpstr>
      <vt:lpstr>Salary Prediction - MLR</vt:lpstr>
      <vt:lpstr>Trends by Job Role - Attrition</vt:lpstr>
      <vt:lpstr>Trends by Job Role – Satisfaction and WLB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Ardhi Firmansyah</dc:creator>
  <cp:lastModifiedBy>Puri Rudick</cp:lastModifiedBy>
  <cp:revision>71</cp:revision>
  <dcterms:created xsi:type="dcterms:W3CDTF">2019-07-16T14:44:10Z</dcterms:created>
  <dcterms:modified xsi:type="dcterms:W3CDTF">2021-03-01T03:48:35Z</dcterms:modified>
</cp:coreProperties>
</file>