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Eg: if marks is &gt;50 display PASS if &lt;50 FAIL</a:t>
            </a:r>
            <a:endParaRPr/>
          </a:p>
        </p:txBody>
      </p:sp>
      <p:sp>
        <p:nvSpPr>
          <p:cNvPr id="223" name="Google Shape;22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student grade=“P” print the student details</a:t>
            </a:r>
            <a:endParaRPr/>
          </a:p>
        </p:txBody>
      </p:sp>
      <p:sp>
        <p:nvSpPr>
          <p:cNvPr id="238" name="Google Shape;23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Terminators : show the start and stop points in a process. When used as a Start symbol, terminators depict a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action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that sets the process flow into motion.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Input/Output : taking input and showing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Process : Any internal operation such as initialization , calculation etc.</a:t>
            </a:r>
            <a:endParaRPr/>
          </a:p>
        </p:txBody>
      </p:sp>
      <p:sp>
        <p:nvSpPr>
          <p:cNvPr id="135" name="Google Shape;13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Decision :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a question or branch in the process flow. Typically, a Decision  flowchart shape is used when there are 2 options (Yes/No, No/No-Go, etc.)</a:t>
            </a:r>
            <a:endParaRPr/>
          </a:p>
        </p:txBody>
      </p:sp>
      <p:sp>
        <p:nvSpPr>
          <p:cNvPr id="146" name="Google Shape;14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12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</a:pPr>
            <a:r>
              <a:rPr lang="en-US"/>
              <a:t>TUTORIAL 2</a:t>
            </a:r>
            <a:br>
              <a:rPr lang="en-US"/>
            </a:br>
            <a:r>
              <a:rPr lang="en-US"/>
              <a:t>PROGRAM DESIGN</a:t>
            </a:r>
            <a:endParaRPr/>
          </a:p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/>
              <a:t>Selection with Flowcharts and Pseudocode</a:t>
            </a:r>
            <a:endParaRPr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grpSp>
        <p:nvGrpSpPr>
          <p:cNvPr id="203" name="Google Shape;203;p24"/>
          <p:cNvGrpSpPr/>
          <p:nvPr/>
        </p:nvGrpSpPr>
        <p:grpSpPr>
          <a:xfrm>
            <a:off x="1295400" y="1752600"/>
            <a:ext cx="4953000" cy="4953000"/>
            <a:chOff x="1295400" y="1752600"/>
            <a:chExt cx="4953000" cy="4953000"/>
          </a:xfrm>
        </p:grpSpPr>
        <p:sp>
          <p:nvSpPr>
            <p:cNvPr id="204" name="Google Shape;204;p24"/>
            <p:cNvSpPr/>
            <p:nvPr/>
          </p:nvSpPr>
          <p:spPr>
            <a:xfrm>
              <a:off x="3079173" y="1752600"/>
              <a:ext cx="1752600" cy="533400"/>
            </a:xfrm>
            <a:prstGeom prst="flowChartTerminator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start</a:t>
              </a:r>
              <a:endParaRPr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2667001" y="2514600"/>
              <a:ext cx="2590800" cy="914400"/>
            </a:xfrm>
            <a:prstGeom prst="parallelogram">
              <a:avLst>
                <a:gd fmla="val 25000" name="adj"/>
              </a:avLst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Get minutes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295400" y="3810000"/>
              <a:ext cx="4953000" cy="83820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Calculate years = minutes/24*60*365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Calculate days=minutes/24*60 % 365</a:t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514600" y="4876800"/>
              <a:ext cx="2590800" cy="914400"/>
            </a:xfrm>
            <a:prstGeom prst="parallelogram">
              <a:avLst>
                <a:gd fmla="val 25000" name="adj"/>
              </a:avLst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Display years, days 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2933700" y="6172200"/>
              <a:ext cx="1752600" cy="533400"/>
            </a:xfrm>
            <a:prstGeom prst="flowChartTerminator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end</a:t>
              </a:r>
              <a:endParaRPr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09" name="Google Shape;209;p24"/>
            <p:cNvCxnSpPr>
              <a:endCxn id="205" idx="1"/>
            </p:cNvCxnSpPr>
            <p:nvPr/>
          </p:nvCxnSpPr>
          <p:spPr>
            <a:xfrm>
              <a:off x="4076701" y="2286000"/>
              <a:ext cx="0" cy="2286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10" name="Google Shape;210;p24"/>
            <p:cNvCxnSpPr/>
            <p:nvPr/>
          </p:nvCxnSpPr>
          <p:spPr>
            <a:xfrm>
              <a:off x="3955473" y="3429000"/>
              <a:ext cx="6928" cy="3810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11" name="Google Shape;211;p24"/>
            <p:cNvCxnSpPr>
              <a:endCxn id="207" idx="1"/>
            </p:cNvCxnSpPr>
            <p:nvPr/>
          </p:nvCxnSpPr>
          <p:spPr>
            <a:xfrm>
              <a:off x="3920700" y="4648200"/>
              <a:ext cx="3600" cy="2286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3900055" y="5791200"/>
              <a:ext cx="6928" cy="3810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Selection</a:t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 selection structure is where statements can be executed or skipped depending on whether a condition evaluates to TRUE or FALSE</a:t>
            </a:r>
            <a:endParaRPr/>
          </a:p>
          <a:p>
            <a:pPr indent="-32004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There are three types of selection structures</a:t>
            </a:r>
            <a:endParaRPr/>
          </a:p>
          <a:p>
            <a:pPr indent="-228600" lvl="4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/>
              <a:t>Simple IF – ELSE</a:t>
            </a:r>
            <a:endParaRPr/>
          </a:p>
          <a:p>
            <a:pPr indent="-228600" lvl="4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/>
              <a:t>IF (NULL false Condition)</a:t>
            </a:r>
            <a:endParaRPr/>
          </a:p>
          <a:p>
            <a:pPr indent="-228600" lvl="4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/>
              <a:t>Switch (or Case)</a:t>
            </a:r>
            <a:endParaRPr/>
          </a:p>
          <a:p>
            <a:pPr indent="-146050" lvl="4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20040" lvl="4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/>
              <a:t>Selections may be extended to</a:t>
            </a:r>
            <a:endParaRPr sz="2900"/>
          </a:p>
          <a:p>
            <a:pPr indent="-228600" lvl="4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/>
              <a:t>Nested IF</a:t>
            </a:r>
            <a:endParaRPr/>
          </a:p>
          <a:p>
            <a:pPr indent="-228600" lvl="4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/>
              <a:t>Combined IF Conditions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Simple </a:t>
            </a:r>
            <a:r>
              <a:rPr lang="en-US" sz="4000"/>
              <a:t>IF-ELSE</a:t>
            </a:r>
            <a:endParaRPr sz="4000"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			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3581400" y="2743200"/>
            <a:ext cx="2362200" cy="1219200"/>
          </a:xfrm>
          <a:prstGeom prst="flowChartDecision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Condition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981200" y="4953000"/>
            <a:ext cx="1828800" cy="609600"/>
          </a:xfrm>
          <a:prstGeom prst="rect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 A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5638800" y="4932218"/>
            <a:ext cx="1828800" cy="609600"/>
          </a:xfrm>
          <a:prstGeom prst="rect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 B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0" name="Google Shape;230;p26"/>
          <p:cNvCxnSpPr>
            <a:stCxn id="227" idx="3"/>
            <a:endCxn id="229" idx="0"/>
          </p:cNvCxnSpPr>
          <p:nvPr/>
        </p:nvCxnSpPr>
        <p:spPr>
          <a:xfrm>
            <a:off x="5943600" y="3352800"/>
            <a:ext cx="609600" cy="1579500"/>
          </a:xfrm>
          <a:prstGeom prst="bentConnector2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1" name="Google Shape;231;p26"/>
          <p:cNvCxnSpPr>
            <a:stCxn id="227" idx="1"/>
            <a:endCxn id="228" idx="0"/>
          </p:cNvCxnSpPr>
          <p:nvPr/>
        </p:nvCxnSpPr>
        <p:spPr>
          <a:xfrm flipH="1">
            <a:off x="2895600" y="3352800"/>
            <a:ext cx="685800" cy="1600200"/>
          </a:xfrm>
          <a:prstGeom prst="bentConnector2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2" name="Google Shape;232;p26"/>
          <p:cNvSpPr txBox="1"/>
          <p:nvPr/>
        </p:nvSpPr>
        <p:spPr>
          <a:xfrm>
            <a:off x="2209800" y="28956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6096000" y="27847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FALSE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IF (NULL False Condition)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3505200" y="2743200"/>
            <a:ext cx="2362200" cy="1219200"/>
          </a:xfrm>
          <a:prstGeom prst="flowChartDecision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Condition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3733800" y="4758750"/>
            <a:ext cx="1828800" cy="609600"/>
          </a:xfrm>
          <a:prstGeom prst="rect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 A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44" name="Google Shape;244;p27"/>
          <p:cNvCxnSpPr/>
          <p:nvPr/>
        </p:nvCxnSpPr>
        <p:spPr>
          <a:xfrm flipH="1" rot="-5400000">
            <a:off x="4284150" y="5704377"/>
            <a:ext cx="731400" cy="3300"/>
          </a:xfrm>
          <a:prstGeom prst="bentConnector3">
            <a:avLst>
              <a:gd fmla="val 50008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5" name="Google Shape;245;p27"/>
          <p:cNvCxnSpPr>
            <a:stCxn id="242" idx="2"/>
            <a:endCxn id="243" idx="0"/>
          </p:cNvCxnSpPr>
          <p:nvPr/>
        </p:nvCxnSpPr>
        <p:spPr>
          <a:xfrm rot="5400000">
            <a:off x="4269000" y="4341600"/>
            <a:ext cx="796500" cy="38100"/>
          </a:xfrm>
          <a:prstGeom prst="bentConnector3">
            <a:avLst>
              <a:gd fmla="val 49991" name="adj1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6" name="Google Shape;246;p27"/>
          <p:cNvSpPr txBox="1"/>
          <p:nvPr/>
        </p:nvSpPr>
        <p:spPr>
          <a:xfrm>
            <a:off x="3848100" y="3976255"/>
            <a:ext cx="1143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5902036" y="28956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FALSE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48" name="Google Shape;248;p27"/>
          <p:cNvCxnSpPr>
            <a:stCxn id="242" idx="3"/>
            <a:endCxn id="241" idx="2"/>
          </p:cNvCxnSpPr>
          <p:nvPr/>
        </p:nvCxnSpPr>
        <p:spPr>
          <a:xfrm flipH="1">
            <a:off x="4689300" y="3352800"/>
            <a:ext cx="1178100" cy="2743200"/>
          </a:xfrm>
          <a:prstGeom prst="bentConnector4">
            <a:avLst>
              <a:gd fmla="val -105424" name="adj1"/>
              <a:gd fmla="val 99691" name="adj2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250" name="Google Shape;250;p27"/>
          <p:cNvSpPr/>
          <p:nvPr/>
        </p:nvSpPr>
        <p:spPr>
          <a:xfrm>
            <a:off x="4605657" y="6050280"/>
            <a:ext cx="91440" cy="91440"/>
          </a:xfrm>
          <a:prstGeom prst="flowChartConnector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1" name="Google Shape;251;p27"/>
          <p:cNvCxnSpPr>
            <a:stCxn id="250" idx="4"/>
          </p:cNvCxnSpPr>
          <p:nvPr/>
        </p:nvCxnSpPr>
        <p:spPr>
          <a:xfrm flipH="1">
            <a:off x="4648077" y="6141720"/>
            <a:ext cx="3300" cy="4878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612648" y="16002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Eg:	</a:t>
            </a:r>
            <a:r>
              <a:rPr lang="en-US" sz="2400">
                <a:solidFill>
                  <a:srgbClr val="345D7E"/>
                </a:solidFill>
              </a:rPr>
              <a:t>IF std_gender = “female” THEN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solidFill>
                  <a:srgbClr val="345D7E"/>
                </a:solidFill>
              </a:rPr>
              <a:t>		Add 1 to total_females</a:t>
            </a:r>
            <a:endParaRPr sz="2400">
              <a:solidFill>
                <a:srgbClr val="345D7E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solidFill>
                  <a:srgbClr val="345D7E"/>
                </a:solidFill>
              </a:rPr>
              <a:t>	ELSE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solidFill>
                  <a:srgbClr val="345D7E"/>
                </a:solidFill>
              </a:rPr>
              <a:t>		Add 1 to total_males</a:t>
            </a:r>
            <a:endParaRPr sz="2400">
              <a:solidFill>
                <a:srgbClr val="345D7E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solidFill>
                  <a:srgbClr val="345D7E"/>
                </a:solidFill>
              </a:rPr>
              <a:t>	ENDIF</a:t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914400" y="1866900"/>
            <a:ext cx="1524000" cy="6858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2438400" y="1866900"/>
            <a:ext cx="1524000" cy="685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3962400" y="1866900"/>
            <a:ext cx="1524000" cy="6858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5486400" y="1866900"/>
            <a:ext cx="1524000" cy="685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ENDIF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None/>
            </a:pPr>
            <a:r>
              <a:rPr lang="en-US" sz="3600"/>
              <a:t>Example 2 - Direction of Numbered NYC Streets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User inputs a street number of a one-way street in New York City, print the direction of the street, either eastbound or westbound, to the screen.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Note: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In New York City even numbered streets are Eastbound, odd numbered streets are Westbound</a:t>
            </a:r>
            <a:endParaRPr/>
          </a:p>
          <a:p>
            <a:pPr indent="-20955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2004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962400" y="1600200"/>
            <a:ext cx="1371600" cy="457200"/>
          </a:xfrm>
          <a:prstGeom prst="flowChartTerminator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start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3352800" y="2337955"/>
            <a:ext cx="2438400" cy="710045"/>
          </a:xfrm>
          <a:prstGeom prst="flowChartInputOutput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Get street number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3200400" y="3314700"/>
            <a:ext cx="2743200" cy="1143000"/>
          </a:xfrm>
          <a:prstGeom prst="flowChartDecision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street number Even?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143000" y="4495800"/>
            <a:ext cx="1752600" cy="533400"/>
          </a:xfrm>
          <a:prstGeom prst="rect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direction = eastbound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5943600" y="4495800"/>
            <a:ext cx="1752600" cy="533400"/>
          </a:xfrm>
          <a:prstGeom prst="rect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direction = westbound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4572000" y="5257800"/>
            <a:ext cx="118872" cy="114300"/>
          </a:xfrm>
          <a:prstGeom prst="flowChartConnector">
            <a:avLst/>
          </a:pr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3276600" y="5614555"/>
            <a:ext cx="2819400" cy="481445"/>
          </a:xfrm>
          <a:prstGeom prst="flowChartInputOutput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 direction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3886200" y="6386945"/>
            <a:ext cx="1371600" cy="457200"/>
          </a:xfrm>
          <a:prstGeom prst="flowChartTerminator">
            <a:avLst/>
          </a:prstGeom>
          <a:solidFill>
            <a:srgbClr val="002060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stop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85" name="Google Shape;285;p30"/>
          <p:cNvCxnSpPr>
            <a:stCxn id="277" idx="2"/>
            <a:endCxn id="278" idx="1"/>
          </p:cNvCxnSpPr>
          <p:nvPr/>
        </p:nvCxnSpPr>
        <p:spPr>
          <a:xfrm flipH="1">
            <a:off x="4572000" y="2057400"/>
            <a:ext cx="76200" cy="2805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30"/>
          <p:cNvCxnSpPr>
            <a:stCxn id="278" idx="4"/>
            <a:endCxn id="279" idx="0"/>
          </p:cNvCxnSpPr>
          <p:nvPr/>
        </p:nvCxnSpPr>
        <p:spPr>
          <a:xfrm>
            <a:off x="4572000" y="3048000"/>
            <a:ext cx="0" cy="2667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30"/>
          <p:cNvCxnSpPr>
            <a:stCxn id="279" idx="1"/>
            <a:endCxn id="280" idx="0"/>
          </p:cNvCxnSpPr>
          <p:nvPr/>
        </p:nvCxnSpPr>
        <p:spPr>
          <a:xfrm flipH="1">
            <a:off x="2019300" y="3886200"/>
            <a:ext cx="1181100" cy="609600"/>
          </a:xfrm>
          <a:prstGeom prst="bentConnector2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8" name="Google Shape;288;p30"/>
          <p:cNvCxnSpPr>
            <a:stCxn id="279" idx="3"/>
            <a:endCxn id="281" idx="0"/>
          </p:cNvCxnSpPr>
          <p:nvPr/>
        </p:nvCxnSpPr>
        <p:spPr>
          <a:xfrm>
            <a:off x="5943600" y="3886200"/>
            <a:ext cx="876300" cy="609600"/>
          </a:xfrm>
          <a:prstGeom prst="bentConnector2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30"/>
          <p:cNvCxnSpPr>
            <a:stCxn id="280" idx="2"/>
          </p:cNvCxnSpPr>
          <p:nvPr/>
        </p:nvCxnSpPr>
        <p:spPr>
          <a:xfrm flipH="1" rot="-5400000">
            <a:off x="3152700" y="3895800"/>
            <a:ext cx="285900" cy="2552700"/>
          </a:xfrm>
          <a:prstGeom prst="bentConnector2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0" name="Google Shape;290;p30"/>
          <p:cNvCxnSpPr>
            <a:stCxn id="281" idx="2"/>
            <a:endCxn id="282" idx="6"/>
          </p:cNvCxnSpPr>
          <p:nvPr/>
        </p:nvCxnSpPr>
        <p:spPr>
          <a:xfrm rot="5400000">
            <a:off x="5612400" y="4107600"/>
            <a:ext cx="285900" cy="2129100"/>
          </a:xfrm>
          <a:prstGeom prst="bentConnector2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30"/>
          <p:cNvCxnSpPr>
            <a:stCxn id="282" idx="5"/>
            <a:endCxn id="283" idx="1"/>
          </p:cNvCxnSpPr>
          <p:nvPr/>
        </p:nvCxnSpPr>
        <p:spPr>
          <a:xfrm>
            <a:off x="4673464" y="5355361"/>
            <a:ext cx="12900" cy="259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30"/>
          <p:cNvCxnSpPr>
            <a:stCxn id="276" idx="2"/>
          </p:cNvCxnSpPr>
          <p:nvPr/>
        </p:nvCxnSpPr>
        <p:spPr>
          <a:xfrm>
            <a:off x="4689348" y="6096000"/>
            <a:ext cx="1500" cy="2910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3" name="Google Shape;293;p3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294" name="Google Shape;294;p30"/>
          <p:cNvSpPr txBox="1"/>
          <p:nvPr/>
        </p:nvSpPr>
        <p:spPr>
          <a:xfrm>
            <a:off x="6202074" y="3519487"/>
            <a:ext cx="1036926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1607559" y="3364272"/>
            <a:ext cx="1036926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Combined IF statement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3132138" y="1916113"/>
            <a:ext cx="2519362" cy="1800225"/>
          </a:xfrm>
          <a:prstGeom prst="flowChartDecision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Student is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P/T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Gender is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 ?</a:t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3132138" y="4149725"/>
            <a:ext cx="2519362" cy="609600"/>
          </a:xfrm>
          <a:prstGeom prst="flowChartProcess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Increment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Female_part_time_count</a:t>
            </a:r>
            <a:endParaRPr/>
          </a:p>
        </p:txBody>
      </p:sp>
      <p:cxnSp>
        <p:nvCxnSpPr>
          <p:cNvPr id="303" name="Google Shape;303;p31"/>
          <p:cNvCxnSpPr>
            <a:stCxn id="301" idx="2"/>
            <a:endCxn id="302" idx="0"/>
          </p:cNvCxnSpPr>
          <p:nvPr/>
        </p:nvCxnSpPr>
        <p:spPr>
          <a:xfrm>
            <a:off x="4391819" y="3716338"/>
            <a:ext cx="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1"/>
          <p:cNvCxnSpPr/>
          <p:nvPr/>
        </p:nvCxnSpPr>
        <p:spPr>
          <a:xfrm rot="5400000">
            <a:off x="3415843" y="3813725"/>
            <a:ext cx="3223200" cy="12282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05" name="Google Shape;305;p31"/>
          <p:cNvCxnSpPr/>
          <p:nvPr/>
        </p:nvCxnSpPr>
        <p:spPr>
          <a:xfrm>
            <a:off x="4356100" y="4797425"/>
            <a:ext cx="2540" cy="68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 txBox="1"/>
          <p:nvPr/>
        </p:nvSpPr>
        <p:spPr>
          <a:xfrm>
            <a:off x="4490001" y="3716338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5998153" y="2439843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08" name="Google Shape;308;p3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10/9/2018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310" name="Google Shape;310;p31"/>
          <p:cNvSpPr/>
          <p:nvPr/>
        </p:nvSpPr>
        <p:spPr>
          <a:xfrm>
            <a:off x="4264660" y="5503747"/>
            <a:ext cx="182880" cy="182880"/>
          </a:xfrm>
          <a:prstGeom prst="flowChartConnector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11" name="Google Shape;311;p31"/>
          <p:cNvCxnSpPr/>
          <p:nvPr/>
        </p:nvCxnSpPr>
        <p:spPr>
          <a:xfrm flipH="1">
            <a:off x="4358640" y="5686627"/>
            <a:ext cx="25026" cy="79037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Nested IF statement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611188" y="2852738"/>
            <a:ext cx="1223962" cy="647700"/>
          </a:xfrm>
          <a:prstGeom prst="flowChartProcess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Counter_A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2195513" y="1341438"/>
            <a:ext cx="1439862" cy="1079500"/>
          </a:xfrm>
          <a:prstGeom prst="flowChartDecision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Code ==`A‘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?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2339975" y="3789363"/>
            <a:ext cx="1223963" cy="647700"/>
          </a:xfrm>
          <a:prstGeom prst="flowChartProcess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Counter_B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4572000" y="4724400"/>
            <a:ext cx="1223963" cy="647700"/>
          </a:xfrm>
          <a:prstGeom prst="flowChartProcess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Counter_C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7740650" y="4508500"/>
            <a:ext cx="1223963" cy="647700"/>
          </a:xfrm>
          <a:prstGeom prst="flowChartProcess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Error_counter</a:t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4211638" y="2492375"/>
            <a:ext cx="1439862" cy="1079500"/>
          </a:xfrm>
          <a:prstGeom prst="flowChartDecision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Code ==`B‘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6156325" y="3141663"/>
            <a:ext cx="1439863" cy="1079500"/>
          </a:xfrm>
          <a:prstGeom prst="flowChartDecision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Code ==`C‘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24" name="Google Shape;324;p32"/>
          <p:cNvCxnSpPr>
            <a:stCxn id="317" idx="0"/>
            <a:endCxn id="318" idx="1"/>
          </p:cNvCxnSpPr>
          <p:nvPr/>
        </p:nvCxnSpPr>
        <p:spPr>
          <a:xfrm rot="-5400000">
            <a:off x="1223469" y="1880738"/>
            <a:ext cx="971700" cy="972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5" name="Google Shape;325;p32"/>
          <p:cNvCxnSpPr>
            <a:stCxn id="318" idx="3"/>
            <a:endCxn id="322" idx="0"/>
          </p:cNvCxnSpPr>
          <p:nvPr/>
        </p:nvCxnSpPr>
        <p:spPr>
          <a:xfrm>
            <a:off x="3635375" y="1881188"/>
            <a:ext cx="1296300" cy="61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6" name="Google Shape;326;p32"/>
          <p:cNvCxnSpPr>
            <a:stCxn id="322" idx="3"/>
            <a:endCxn id="323" idx="0"/>
          </p:cNvCxnSpPr>
          <p:nvPr/>
        </p:nvCxnSpPr>
        <p:spPr>
          <a:xfrm>
            <a:off x="5651500" y="3032125"/>
            <a:ext cx="1224900" cy="109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7" name="Google Shape;327;p32"/>
          <p:cNvCxnSpPr>
            <a:stCxn id="322" idx="1"/>
            <a:endCxn id="319" idx="0"/>
          </p:cNvCxnSpPr>
          <p:nvPr/>
        </p:nvCxnSpPr>
        <p:spPr>
          <a:xfrm flipH="1">
            <a:off x="2951938" y="3032125"/>
            <a:ext cx="1259700" cy="757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8" name="Google Shape;328;p32"/>
          <p:cNvCxnSpPr>
            <a:stCxn id="323" idx="1"/>
            <a:endCxn id="320" idx="0"/>
          </p:cNvCxnSpPr>
          <p:nvPr/>
        </p:nvCxnSpPr>
        <p:spPr>
          <a:xfrm flipH="1">
            <a:off x="5184025" y="3681413"/>
            <a:ext cx="972300" cy="1043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9" name="Google Shape;329;p32"/>
          <p:cNvCxnSpPr>
            <a:stCxn id="323" idx="3"/>
            <a:endCxn id="321" idx="0"/>
          </p:cNvCxnSpPr>
          <p:nvPr/>
        </p:nvCxnSpPr>
        <p:spPr>
          <a:xfrm>
            <a:off x="7596188" y="3681413"/>
            <a:ext cx="756300" cy="827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30" name="Google Shape;330;p32"/>
          <p:cNvCxnSpPr/>
          <p:nvPr/>
        </p:nvCxnSpPr>
        <p:spPr>
          <a:xfrm>
            <a:off x="5198630" y="5448934"/>
            <a:ext cx="1619400" cy="647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31" name="Google Shape;331;p32"/>
          <p:cNvCxnSpPr>
            <a:stCxn id="321" idx="2"/>
            <a:endCxn id="332" idx="6"/>
          </p:cNvCxnSpPr>
          <p:nvPr/>
        </p:nvCxnSpPr>
        <p:spPr>
          <a:xfrm rot="5400000">
            <a:off x="7208581" y="4952650"/>
            <a:ext cx="940500" cy="1347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33" name="Google Shape;333;p32"/>
          <p:cNvCxnSpPr>
            <a:endCxn id="334" idx="6"/>
          </p:cNvCxnSpPr>
          <p:nvPr/>
        </p:nvCxnSpPr>
        <p:spPr>
          <a:xfrm flipH="1">
            <a:off x="5527042" y="6187950"/>
            <a:ext cx="1386600" cy="193800"/>
          </a:xfrm>
          <a:prstGeom prst="bentConnector3">
            <a:avLst>
              <a:gd fmla="val 4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35" name="Google Shape;335;p32"/>
          <p:cNvCxnSpPr>
            <a:stCxn id="319" idx="2"/>
            <a:endCxn id="334" idx="2"/>
          </p:cNvCxnSpPr>
          <p:nvPr/>
        </p:nvCxnSpPr>
        <p:spPr>
          <a:xfrm flipH="1" rot="-5400000">
            <a:off x="3175756" y="4213263"/>
            <a:ext cx="1944600" cy="2392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36" name="Google Shape;336;p32"/>
          <p:cNvCxnSpPr>
            <a:endCxn id="337" idx="6"/>
          </p:cNvCxnSpPr>
          <p:nvPr/>
        </p:nvCxnSpPr>
        <p:spPr>
          <a:xfrm flipH="1">
            <a:off x="2468880" y="6496528"/>
            <a:ext cx="2966700" cy="187800"/>
          </a:xfrm>
          <a:prstGeom prst="bentConnector3">
            <a:avLst>
              <a:gd fmla="val -9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38" name="Google Shape;338;p32"/>
          <p:cNvCxnSpPr>
            <a:endCxn id="337" idx="2"/>
          </p:cNvCxnSpPr>
          <p:nvPr/>
        </p:nvCxnSpPr>
        <p:spPr>
          <a:xfrm flipH="1" rot="-5400000">
            <a:off x="216900" y="4615228"/>
            <a:ext cx="3111000" cy="1027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39" name="Google Shape;339;p32"/>
          <p:cNvSpPr txBox="1"/>
          <p:nvPr/>
        </p:nvSpPr>
        <p:spPr>
          <a:xfrm>
            <a:off x="1619250" y="1538288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40" name="Google Shape;340;p32"/>
          <p:cNvSpPr txBox="1"/>
          <p:nvPr/>
        </p:nvSpPr>
        <p:spPr>
          <a:xfrm>
            <a:off x="3708400" y="2492375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5724525" y="3860800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3924300" y="1596231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5724525" y="2349500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7812088" y="3213100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45" name="Google Shape;345;p3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10/9/2018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337" name="Google Shape;337;p32"/>
          <p:cNvSpPr/>
          <p:nvPr/>
        </p:nvSpPr>
        <p:spPr>
          <a:xfrm>
            <a:off x="2286000" y="6592888"/>
            <a:ext cx="182880" cy="182880"/>
          </a:xfrm>
          <a:prstGeom prst="flowChartConnector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5344162" y="6290310"/>
            <a:ext cx="182880" cy="182880"/>
          </a:xfrm>
          <a:prstGeom prst="flowChartConnector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6822124" y="6005194"/>
            <a:ext cx="182880" cy="182880"/>
          </a:xfrm>
          <a:prstGeom prst="flowChartConnector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Case Structure</a:t>
            </a:r>
            <a:endParaRPr/>
          </a:p>
        </p:txBody>
      </p: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353" name="Google Shape;353;p3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Ff</a:t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3132138" y="1916113"/>
            <a:ext cx="2125662" cy="1284287"/>
          </a:xfrm>
          <a:prstGeom prst="flowChartDecision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of Variable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55" name="Google Shape;355;p33"/>
          <p:cNvCxnSpPr/>
          <p:nvPr/>
        </p:nvCxnSpPr>
        <p:spPr>
          <a:xfrm>
            <a:off x="1295400" y="3657600"/>
            <a:ext cx="6629400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33"/>
          <p:cNvCxnSpPr>
            <a:stCxn id="354" idx="2"/>
          </p:cNvCxnSpPr>
          <p:nvPr/>
        </p:nvCxnSpPr>
        <p:spPr>
          <a:xfrm>
            <a:off x="4194969" y="3200400"/>
            <a:ext cx="0" cy="457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33"/>
          <p:cNvCxnSpPr/>
          <p:nvPr/>
        </p:nvCxnSpPr>
        <p:spPr>
          <a:xfrm>
            <a:off x="1295400" y="3657600"/>
            <a:ext cx="0" cy="457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33"/>
          <p:cNvCxnSpPr/>
          <p:nvPr/>
        </p:nvCxnSpPr>
        <p:spPr>
          <a:xfrm>
            <a:off x="3115325" y="3657600"/>
            <a:ext cx="0" cy="457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33"/>
          <p:cNvCxnSpPr/>
          <p:nvPr/>
        </p:nvCxnSpPr>
        <p:spPr>
          <a:xfrm>
            <a:off x="5562600" y="3657600"/>
            <a:ext cx="0" cy="457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33"/>
          <p:cNvCxnSpPr/>
          <p:nvPr/>
        </p:nvCxnSpPr>
        <p:spPr>
          <a:xfrm>
            <a:off x="7935696" y="3657600"/>
            <a:ext cx="0" cy="457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33"/>
          <p:cNvSpPr txBox="1"/>
          <p:nvPr/>
        </p:nvSpPr>
        <p:spPr>
          <a:xfrm>
            <a:off x="5154178" y="3352800"/>
            <a:ext cx="11360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‘C’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2750127" y="3332018"/>
            <a:ext cx="11360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‘B’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762000" y="3304309"/>
            <a:ext cx="11360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‘A’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7238998" y="3304309"/>
            <a:ext cx="11360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‘D’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615952" y="4114800"/>
            <a:ext cx="1441448" cy="609600"/>
          </a:xfrm>
          <a:prstGeom prst="flowChartProcess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Statement a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2564101" y="4114800"/>
            <a:ext cx="1441448" cy="609600"/>
          </a:xfrm>
          <a:prstGeom prst="flowChartProcess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Statement b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4841876" y="4114801"/>
            <a:ext cx="1441448" cy="609600"/>
          </a:xfrm>
          <a:prstGeom prst="flowChartProcess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Statement c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7238998" y="4128655"/>
            <a:ext cx="1441448" cy="609600"/>
          </a:xfrm>
          <a:prstGeom prst="flowChartProcess">
            <a:avLst/>
          </a:prstGeom>
          <a:solidFill>
            <a:srgbClr val="548BB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Statement d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What is a flowchart 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Flow charting is the first step we take in understanding a process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Flow charts provide a visual illustration, a picture of the steps the process undergoes to complete it's assigned task 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Organized combination of shapes, lines, and text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Example 3 – Pricing Algorithm</a:t>
            </a:r>
            <a:endParaRPr/>
          </a:p>
        </p:txBody>
      </p:sp>
      <p:sp>
        <p:nvSpPr>
          <p:cNvPr id="374" name="Google Shape;374;p3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375" name="Google Shape;375;p34"/>
          <p:cNvSpPr txBox="1"/>
          <p:nvPr>
            <p:ph idx="1" type="body"/>
          </p:nvPr>
        </p:nvSpPr>
        <p:spPr>
          <a:xfrm>
            <a:off x="533400" y="13716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4"/>
              <a:buNone/>
            </a:pPr>
            <a:r>
              <a:rPr lang="en-US" sz="2590">
                <a:latin typeface="Comic Sans MS"/>
                <a:ea typeface="Comic Sans MS"/>
                <a:cs typeface="Comic Sans MS"/>
                <a:sym typeface="Comic Sans MS"/>
              </a:rPr>
              <a:t>In a pharmacy the final price for the medicine is calculated by applying a tax on the barcoded price.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54"/>
              <a:buNone/>
            </a:pPr>
            <a:r>
              <a:rPr lang="en-US" sz="2590">
                <a:latin typeface="Comic Sans MS"/>
                <a:ea typeface="Comic Sans MS"/>
                <a:cs typeface="Comic Sans MS"/>
                <a:sym typeface="Comic Sans MS"/>
              </a:rPr>
              <a:t>The tax percentages for the medicine categories are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54"/>
              <a:buNone/>
            </a:pPr>
            <a:r>
              <a:rPr lang="en-US" sz="2590">
                <a:latin typeface="Comic Sans MS"/>
                <a:ea typeface="Comic Sans MS"/>
                <a:cs typeface="Comic Sans MS"/>
                <a:sym typeface="Comic Sans MS"/>
              </a:rPr>
              <a:t>          Category				tax 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54"/>
              <a:buNone/>
            </a:pPr>
            <a:r>
              <a:rPr lang="en-US" sz="2590">
                <a:latin typeface="Comic Sans MS"/>
                <a:ea typeface="Comic Sans MS"/>
                <a:cs typeface="Comic Sans MS"/>
                <a:sym typeface="Comic Sans MS"/>
              </a:rPr>
              <a:t>		A				  2.0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54"/>
              <a:buNone/>
            </a:pPr>
            <a:r>
              <a:rPr lang="en-US" sz="2590">
                <a:latin typeface="Comic Sans MS"/>
                <a:ea typeface="Comic Sans MS"/>
                <a:cs typeface="Comic Sans MS"/>
                <a:sym typeface="Comic Sans MS"/>
              </a:rPr>
              <a:t>		B				  2.5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54"/>
              <a:buNone/>
            </a:pPr>
            <a:r>
              <a:rPr lang="en-US" sz="2590">
                <a:latin typeface="Comic Sans MS"/>
                <a:ea typeface="Comic Sans MS"/>
                <a:cs typeface="Comic Sans MS"/>
                <a:sym typeface="Comic Sans MS"/>
              </a:rPr>
              <a:t>		C				  3.0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54"/>
              <a:buNone/>
            </a:pPr>
            <a:r>
              <a:rPr lang="en-US" sz="2590">
                <a:latin typeface="Comic Sans MS"/>
                <a:ea typeface="Comic Sans MS"/>
                <a:cs typeface="Comic Sans MS"/>
                <a:sym typeface="Comic Sans MS"/>
              </a:rPr>
              <a:t>Represent the algorithm in flowchart in calculating the price for medicine, if a customer purchases a dozen of capsules where each is marked at $2.50 in category B.</a:t>
            </a:r>
            <a:endParaRPr sz="259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None/>
            </a:pPr>
            <a:r>
              <a:t/>
            </a:r>
            <a:endParaRPr sz="2682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Symbols in Flowcharts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612648" y="16002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There are 6 symbols commonly used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t/>
            </a:r>
            <a:endParaRPr sz="2247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1.  Terminal : 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     indicates the start / end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     of the program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t/>
            </a:r>
            <a:endParaRPr sz="2247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2. Input/ Output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    Use for Input/Output</a:t>
            </a:r>
            <a:endParaRPr sz="2247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    (I/O) operation.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t/>
            </a:r>
            <a:endParaRPr sz="2247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3. Process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    An internal operation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rPr lang="en-US" sz="2247"/>
              <a:t>   (any processing taking place)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t/>
            </a:r>
            <a:endParaRPr sz="2247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t/>
            </a:r>
            <a:endParaRPr sz="2247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r>
              <a:t/>
            </a:r>
            <a:endParaRPr sz="2247"/>
          </a:p>
        </p:txBody>
      </p:sp>
      <p:sp>
        <p:nvSpPr>
          <p:cNvPr id="139" name="Google Shape;139;p17"/>
          <p:cNvSpPr/>
          <p:nvPr/>
        </p:nvSpPr>
        <p:spPr>
          <a:xfrm>
            <a:off x="5902036" y="2547752"/>
            <a:ext cx="1828800" cy="685800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798457" y="3886200"/>
            <a:ext cx="2015836" cy="762000"/>
          </a:xfrm>
          <a:prstGeom prst="flowChartInputOutput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798457" y="5475514"/>
            <a:ext cx="1828800" cy="685800"/>
          </a:xfrm>
          <a:prstGeom prst="flowChartProcess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612648" y="16002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t/>
            </a:r>
            <a:endParaRPr sz="2125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t/>
            </a:r>
            <a:endParaRPr sz="2125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rPr lang="en-US" sz="2125"/>
              <a:t>4. Pre-defined Process: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rPr lang="en-US" sz="2125"/>
              <a:t>    A named process such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rPr lang="en-US" sz="2125"/>
              <a:t>    as a sub-routine or a module.</a:t>
            </a:r>
            <a:endParaRPr sz="2125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t/>
            </a:r>
            <a:endParaRPr sz="2125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rPr lang="en-US" sz="2125"/>
              <a:t>5. Decision: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rPr lang="en-US" sz="2125"/>
              <a:t>    Decision making </a:t>
            </a:r>
            <a:endParaRPr sz="2125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rPr lang="en-US" sz="2125"/>
              <a:t>    and branching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t/>
            </a:r>
            <a:endParaRPr sz="2125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rPr lang="en-US" sz="2125"/>
              <a:t>6. Connector: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rPr lang="en-US" sz="2125"/>
              <a:t>     A jump from one point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75"/>
              <a:buNone/>
            </a:pPr>
            <a:r>
              <a:rPr lang="en-US" sz="2125"/>
              <a:t>     in the flow to another</a:t>
            </a:r>
            <a:endParaRPr sz="2125"/>
          </a:p>
        </p:txBody>
      </p:sp>
      <p:sp>
        <p:nvSpPr>
          <p:cNvPr id="150" name="Google Shape;150;p18"/>
          <p:cNvSpPr/>
          <p:nvPr/>
        </p:nvSpPr>
        <p:spPr>
          <a:xfrm>
            <a:off x="6096000" y="2286000"/>
            <a:ext cx="1828800" cy="838200"/>
          </a:xfrm>
          <a:prstGeom prst="flowChartPredefinedProcess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6324600" y="3657600"/>
            <a:ext cx="1447800" cy="1295400"/>
          </a:xfrm>
          <a:prstGeom prst="flowChartDecision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6686550" y="5257800"/>
            <a:ext cx="723900" cy="762000"/>
          </a:xfrm>
          <a:prstGeom prst="flowChartConnector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			control flow	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990600" y="2286000"/>
            <a:ext cx="914400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990600" y="2438400"/>
            <a:ext cx="914400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2286000" y="2057400"/>
            <a:ext cx="0" cy="4953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2133600" y="2057400"/>
            <a:ext cx="0" cy="4953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Control Structures in an Algorithm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740"/>
              <a:buFont typeface="Twentieth Century"/>
              <a:buAutoNum type="arabicPeriod"/>
            </a:pPr>
            <a:r>
              <a:rPr lang="en-US"/>
              <a:t>Sequence</a:t>
            </a:r>
            <a:endParaRPr/>
          </a:p>
          <a:p>
            <a:pPr indent="-514350" lvl="0" marL="514350" rtl="0" algn="l"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AutoNum type="arabicPeriod"/>
            </a:pPr>
            <a:r>
              <a:rPr lang="en-US"/>
              <a:t>Selection</a:t>
            </a:r>
            <a:endParaRPr/>
          </a:p>
          <a:p>
            <a:pPr indent="-514350" lvl="0" marL="514350" rtl="0" algn="l"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AutoNum type="arabicPeriod"/>
            </a:pPr>
            <a:r>
              <a:rPr lang="en-US"/>
              <a:t>Iteration</a:t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Sequence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sequence is a set of instructions that are in a logical order, ie. one instruction after the other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			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571750"/>
            <a:ext cx="218122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wentieth Century"/>
              <a:buNone/>
            </a:pPr>
            <a:r>
              <a:rPr lang="en-US" sz="3400"/>
              <a:t>Example 1 – Calculating Years and Days</a:t>
            </a:r>
            <a:endParaRPr sz="3400"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Write an algorithm to convert the input minutes into the number of years and days.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620"/>
              <a:buNone/>
            </a:pPr>
            <a:r>
              <a:rPr lang="en-US" sz="2700">
                <a:latin typeface="Comic Sans MS"/>
                <a:ea typeface="Comic Sans MS"/>
                <a:cs typeface="Comic Sans MS"/>
                <a:sym typeface="Comic Sans MS"/>
              </a:rPr>
              <a:t>Eg: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620"/>
              <a:buNone/>
            </a:pPr>
            <a:r>
              <a:rPr lang="en-US" sz="2700">
                <a:latin typeface="Comic Sans MS"/>
                <a:ea typeface="Comic Sans MS"/>
                <a:cs typeface="Comic Sans MS"/>
                <a:sym typeface="Comic Sans MS"/>
              </a:rPr>
              <a:t>Input(mint)  : 527040 (equivalent to 366 days 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620"/>
              <a:buNone/>
            </a:pPr>
            <a:r>
              <a:rPr lang="en-US" sz="2700">
                <a:latin typeface="Comic Sans MS"/>
                <a:ea typeface="Comic Sans MS"/>
                <a:cs typeface="Comic Sans MS"/>
                <a:sym typeface="Comic Sans MS"/>
              </a:rPr>
              <a:t>Ouput	  : 1 year 1 day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t>‹#›</a:t>
            </a:fld>
            <a:endParaRPr sz="1190"/>
          </a:p>
        </p:txBody>
      </p:sp>
      <p:pic>
        <p:nvPicPr>
          <p:cNvPr descr="C:\Program Files\Microsoft Office\MEDIA\CAGCAT10\j0301252.wmf"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133600"/>
            <a:ext cx="3206274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990600" y="1828800"/>
            <a:ext cx="4572000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wentieth Century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Read minutes from the user</a:t>
            </a:r>
            <a:endParaRPr/>
          </a:p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wentieth Century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wentieth Century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Calculate the years as minutes/60*24*365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 Calculate the days as (minutes /60*24) % 365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 Display the years, days</a:t>
            </a:r>
            <a:endParaRPr/>
          </a:p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wentieth Century"/>
              <a:buNone/>
            </a:pPr>
            <a:r>
              <a:t/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