
<file path=[Content_Types].xml><?xml version="1.0" encoding="utf-8"?>
<Types xmlns="http://schemas.openxmlformats.org/package/2006/content-types">
  <Default Extension="bin" ContentType="application/vnd.ms-office.activeX"/>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ctiveX/activeX1.xml" ContentType="application/vnd.ms-office.activeX+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59" r:id="rId3"/>
    <p:sldId id="260" r:id="rId4"/>
    <p:sldId id="279" r:id="rId5"/>
    <p:sldId id="278" r:id="rId6"/>
    <p:sldId id="280" r:id="rId7"/>
    <p:sldId id="257" r:id="rId8"/>
    <p:sldId id="281" r:id="rId9"/>
    <p:sldId id="261" r:id="rId10"/>
    <p:sldId id="266" r:id="rId11"/>
    <p:sldId id="277" r:id="rId12"/>
    <p:sldId id="265" r:id="rId13"/>
    <p:sldId id="287" r:id="rId14"/>
    <p:sldId id="288" r:id="rId15"/>
    <p:sldId id="271" r:id="rId16"/>
    <p:sldId id="270" r:id="rId17"/>
    <p:sldId id="295" r:id="rId18"/>
    <p:sldId id="290" r:id="rId19"/>
    <p:sldId id="273" r:id="rId20"/>
    <p:sldId id="289" r:id="rId21"/>
    <p:sldId id="296" r:id="rId22"/>
    <p:sldId id="283" r:id="rId23"/>
    <p:sldId id="297" r:id="rId24"/>
    <p:sldId id="284" r:id="rId25"/>
    <p:sldId id="294" r:id="rId26"/>
    <p:sldId id="292" r:id="rId27"/>
    <p:sldId id="274" r:id="rId28"/>
    <p:sldId id="275" r:id="rId29"/>
    <p:sldId id="276" r:id="rId30"/>
    <p:sldId id="291"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09CDC-C1BB-44DF-B3FD-2D143CAA3E5D}" type="datetimeFigureOut">
              <a:rPr lang="en-US" smtClean="0"/>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B6825-014A-4599-B26E-940BC75C5DDE}" type="slidenum">
              <a:rPr lang="en-US" smtClean="0"/>
              <a:t>‹#›</a:t>
            </a:fld>
            <a:endParaRPr lang="en-US"/>
          </a:p>
        </p:txBody>
      </p:sp>
    </p:spTree>
    <p:extLst>
      <p:ext uri="{BB962C8B-B14F-4D97-AF65-F5344CB8AC3E}">
        <p14:creationId xmlns:p14="http://schemas.microsoft.com/office/powerpoint/2010/main" val="376042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9926BBD-DFDF-1ED9-0270-29D5223110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6960E2-D602-4CF8-BC25-AF5C245CF81F}" type="slidenum">
              <a:rPr lang="en-US" altLang="en-US" sz="1200"/>
              <a:pPr eaLnBrk="1" hangingPunct="1"/>
              <a:t>1</a:t>
            </a:fld>
            <a:endParaRPr lang="en-US" altLang="en-US" sz="1200"/>
          </a:p>
        </p:txBody>
      </p:sp>
      <p:sp>
        <p:nvSpPr>
          <p:cNvPr id="44035" name="Rectangle 2">
            <a:extLst>
              <a:ext uri="{FF2B5EF4-FFF2-40B4-BE49-F238E27FC236}">
                <a16:creationId xmlns:a16="http://schemas.microsoft.com/office/drawing/2014/main" id="{BAC5764D-EBF5-F7E0-65B0-424D65618D2E}"/>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D3642B7E-121C-67BB-038C-90B20D27B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BA52D4FF-2504-78A2-2E65-715560C2F7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7F8325-4985-44F6-8252-38C157940B2C}" type="slidenum">
              <a:rPr lang="en-US" altLang="en-US" sz="1200"/>
              <a:pPr eaLnBrk="1" hangingPunct="1"/>
              <a:t>10</a:t>
            </a:fld>
            <a:endParaRPr lang="en-US" altLang="en-US" sz="1200"/>
          </a:p>
        </p:txBody>
      </p:sp>
      <p:sp>
        <p:nvSpPr>
          <p:cNvPr id="53251" name="Rectangle 2">
            <a:extLst>
              <a:ext uri="{FF2B5EF4-FFF2-40B4-BE49-F238E27FC236}">
                <a16:creationId xmlns:a16="http://schemas.microsoft.com/office/drawing/2014/main" id="{30E1D468-CE41-8E8C-F934-58CD42F48444}"/>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39EE72F-B784-B7F7-C277-20E3EDE2E4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941C687B-4CFA-5512-6ACB-AC545AF708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9581F0-043B-42F4-A006-D45D0642FFB3}" type="slidenum">
              <a:rPr lang="en-US" altLang="en-US" sz="1200"/>
              <a:pPr eaLnBrk="1" hangingPunct="1"/>
              <a:t>11</a:t>
            </a:fld>
            <a:endParaRPr lang="en-US" altLang="en-US" sz="1200"/>
          </a:p>
        </p:txBody>
      </p:sp>
      <p:sp>
        <p:nvSpPr>
          <p:cNvPr id="54275" name="Rectangle 2">
            <a:extLst>
              <a:ext uri="{FF2B5EF4-FFF2-40B4-BE49-F238E27FC236}">
                <a16:creationId xmlns:a16="http://schemas.microsoft.com/office/drawing/2014/main" id="{040E3F04-23B0-83BC-82DE-D209A5471F84}"/>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48D13921-847D-EF41-852B-10CB748938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D7C5808-FD47-10B5-670D-DC3405FBF8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C5412D4-1EFE-41E0-B783-EF805A50D086}" type="slidenum">
              <a:rPr lang="en-US" altLang="en-US" sz="1200"/>
              <a:pPr eaLnBrk="1" hangingPunct="1"/>
              <a:t>12</a:t>
            </a:fld>
            <a:endParaRPr lang="en-US" altLang="en-US" sz="1200"/>
          </a:p>
        </p:txBody>
      </p:sp>
      <p:sp>
        <p:nvSpPr>
          <p:cNvPr id="55299" name="Rectangle 2">
            <a:extLst>
              <a:ext uri="{FF2B5EF4-FFF2-40B4-BE49-F238E27FC236}">
                <a16:creationId xmlns:a16="http://schemas.microsoft.com/office/drawing/2014/main" id="{627E0486-19D1-CD06-758D-8649ED174105}"/>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72B8DBF9-A3D5-4417-8634-73E189E166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5C1AB44-131A-3376-FF80-0E7C770285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A44D81C-7FC2-4D04-8315-6AFB558BAFFC}" type="slidenum">
              <a:rPr lang="en-US" altLang="en-US" sz="1200"/>
              <a:pPr eaLnBrk="1" hangingPunct="1"/>
              <a:t>13</a:t>
            </a:fld>
            <a:endParaRPr lang="en-US" altLang="en-US" sz="1200"/>
          </a:p>
        </p:txBody>
      </p:sp>
      <p:sp>
        <p:nvSpPr>
          <p:cNvPr id="56323" name="Rectangle 2">
            <a:extLst>
              <a:ext uri="{FF2B5EF4-FFF2-40B4-BE49-F238E27FC236}">
                <a16:creationId xmlns:a16="http://schemas.microsoft.com/office/drawing/2014/main" id="{8E79C128-8C35-3B70-8023-A4C172353A8E}"/>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689D9DE5-DDBA-E68D-BBE4-1021A0F895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B4341B02-1E9B-C0AA-0E92-41EB716E92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62CB881-6D2F-45C7-A3BC-906429D025BC}" type="slidenum">
              <a:rPr lang="en-US" altLang="en-US" sz="1200"/>
              <a:pPr eaLnBrk="1" hangingPunct="1"/>
              <a:t>14</a:t>
            </a:fld>
            <a:endParaRPr lang="en-US" altLang="en-US" sz="1200"/>
          </a:p>
        </p:txBody>
      </p:sp>
      <p:sp>
        <p:nvSpPr>
          <p:cNvPr id="57347" name="Rectangle 2">
            <a:extLst>
              <a:ext uri="{FF2B5EF4-FFF2-40B4-BE49-F238E27FC236}">
                <a16:creationId xmlns:a16="http://schemas.microsoft.com/office/drawing/2014/main" id="{B73FA53E-E0F6-71EE-CF2F-2B0BA1CA4565}"/>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915E77BC-54AF-41FD-B7EC-907F1E7656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CD87C9B-712C-4FF5-98C1-3613EBF06E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BFF9A1-9EF8-46E0-9E50-A6CCC1F39A97}" type="slidenum">
              <a:rPr lang="en-US" altLang="en-US" sz="1200"/>
              <a:pPr eaLnBrk="1" hangingPunct="1"/>
              <a:t>15</a:t>
            </a:fld>
            <a:endParaRPr lang="en-US" altLang="en-US" sz="1200"/>
          </a:p>
        </p:txBody>
      </p:sp>
      <p:sp>
        <p:nvSpPr>
          <p:cNvPr id="58371" name="Rectangle 2">
            <a:extLst>
              <a:ext uri="{FF2B5EF4-FFF2-40B4-BE49-F238E27FC236}">
                <a16:creationId xmlns:a16="http://schemas.microsoft.com/office/drawing/2014/main" id="{9C2F9391-4554-8EC0-E108-6669BA61AD41}"/>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10F68FAD-F470-627E-8723-5D6B788AF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DE33D9A-2A32-D164-000C-117E2F9056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2757C8-A0E8-4801-9EF5-88E1436BC782}" type="slidenum">
              <a:rPr lang="en-US" altLang="en-US" sz="1200"/>
              <a:pPr eaLnBrk="1" hangingPunct="1"/>
              <a:t>16</a:t>
            </a:fld>
            <a:endParaRPr lang="en-US" altLang="en-US" sz="1200"/>
          </a:p>
        </p:txBody>
      </p:sp>
      <p:sp>
        <p:nvSpPr>
          <p:cNvPr id="59395" name="Rectangle 2">
            <a:extLst>
              <a:ext uri="{FF2B5EF4-FFF2-40B4-BE49-F238E27FC236}">
                <a16:creationId xmlns:a16="http://schemas.microsoft.com/office/drawing/2014/main" id="{862B70CC-F6EB-03F8-929F-1A09B01A7455}"/>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FF8CD793-39FF-38B4-E6FD-B4F42C929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D3F9C14B-5434-B0E8-3928-563E66195B7E}"/>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4ED16FE7-CA16-2A70-8B90-66AB35D3BD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0420" name="Slide Number Placeholder 3">
            <a:extLst>
              <a:ext uri="{FF2B5EF4-FFF2-40B4-BE49-F238E27FC236}">
                <a16:creationId xmlns:a16="http://schemas.microsoft.com/office/drawing/2014/main" id="{178C8E6E-5C48-770C-A95D-3E47DD3CC5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8A2E58D-6242-47C9-A3B0-958403EF07FD}" type="slidenum">
              <a:rPr lang="en-US" altLang="en-US" sz="1200"/>
              <a:pPr eaLnBrk="1" hangingPunct="1"/>
              <a:t>18</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AA580BA-F26E-3890-A2B5-36503FA534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311BEBB-198A-4EFE-BE29-5F70F7604F42}" type="slidenum">
              <a:rPr lang="en-US" altLang="en-US" sz="1200"/>
              <a:pPr eaLnBrk="1" hangingPunct="1"/>
              <a:t>19</a:t>
            </a:fld>
            <a:endParaRPr lang="en-US" altLang="en-US" sz="1200"/>
          </a:p>
        </p:txBody>
      </p:sp>
      <p:sp>
        <p:nvSpPr>
          <p:cNvPr id="61443" name="Rectangle 2">
            <a:extLst>
              <a:ext uri="{FF2B5EF4-FFF2-40B4-BE49-F238E27FC236}">
                <a16:creationId xmlns:a16="http://schemas.microsoft.com/office/drawing/2014/main" id="{839CE907-EDD8-4074-EA66-9C17DAD3A9F1}"/>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D9443224-78E3-44B8-D4FD-8E2C11AB17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B75840BC-767C-EB72-54F4-FB2870139820}"/>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8832BC40-9DFC-7967-D1E4-0CA7AEECFC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2468" name="Slide Number Placeholder 3">
            <a:extLst>
              <a:ext uri="{FF2B5EF4-FFF2-40B4-BE49-F238E27FC236}">
                <a16:creationId xmlns:a16="http://schemas.microsoft.com/office/drawing/2014/main" id="{86DF3508-8835-0034-B8DA-A8339F7C27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1396C30-45E4-45FA-9F9B-FADE9AAEEA82}" type="slidenum">
              <a:rPr lang="en-US" altLang="en-US" sz="1200"/>
              <a:pPr eaLnBrk="1" hangingPunct="1"/>
              <a:t>20</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646C3CF-A09C-59B5-1C70-4600801136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B5D0E17-EDF8-452E-91F3-3BA89420815A}" type="slidenum">
              <a:rPr lang="en-US" altLang="en-US" sz="1200"/>
              <a:pPr eaLnBrk="1" hangingPunct="1"/>
              <a:t>2</a:t>
            </a:fld>
            <a:endParaRPr lang="en-US" altLang="en-US" sz="1200"/>
          </a:p>
        </p:txBody>
      </p:sp>
      <p:sp>
        <p:nvSpPr>
          <p:cNvPr id="45059" name="Rectangle 2">
            <a:extLst>
              <a:ext uri="{FF2B5EF4-FFF2-40B4-BE49-F238E27FC236}">
                <a16:creationId xmlns:a16="http://schemas.microsoft.com/office/drawing/2014/main" id="{574C2AC7-343C-A0DF-A184-C0768C6984AD}"/>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0677A6F4-C8C6-E6C7-5294-7C72A8492E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ED2D0DDE-DE10-3385-369A-31FDE21F3B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1FA2F8-756F-43B2-B861-4C4E8A5C9F66}" type="slidenum">
              <a:rPr lang="en-US" altLang="en-US" sz="1200"/>
              <a:pPr eaLnBrk="1" hangingPunct="1"/>
              <a:t>22</a:t>
            </a:fld>
            <a:endParaRPr lang="en-US" altLang="en-US" sz="1200"/>
          </a:p>
        </p:txBody>
      </p:sp>
      <p:sp>
        <p:nvSpPr>
          <p:cNvPr id="63491" name="Rectangle 2">
            <a:extLst>
              <a:ext uri="{FF2B5EF4-FFF2-40B4-BE49-F238E27FC236}">
                <a16:creationId xmlns:a16="http://schemas.microsoft.com/office/drawing/2014/main" id="{8D05D3FA-9D71-E8D3-E52C-C53DDF728669}"/>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B46EBC6D-6DC4-5277-1852-B822381E8F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DEDFEFB8-70C6-190A-92CD-6A2AECD4F512}"/>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8A56DCE0-3525-CADA-7D01-1DA7241AC8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4516" name="Slide Number Placeholder 3">
            <a:extLst>
              <a:ext uri="{FF2B5EF4-FFF2-40B4-BE49-F238E27FC236}">
                <a16:creationId xmlns:a16="http://schemas.microsoft.com/office/drawing/2014/main" id="{AEC1B07B-6235-200E-250C-625F43993A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409556-F14C-4833-BC5E-8A25FE8A4AE6}" type="slidenum">
              <a:rPr lang="en-US" altLang="en-US" sz="1200"/>
              <a:pPr eaLnBrk="1" hangingPunct="1"/>
              <a:t>23</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3A25F218-2E7B-9C83-B064-D65A64EAFF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4182EA-E610-495B-A192-F8B6B0F60276}" type="slidenum">
              <a:rPr lang="en-US" altLang="en-US" sz="1200"/>
              <a:pPr eaLnBrk="1" hangingPunct="1"/>
              <a:t>24</a:t>
            </a:fld>
            <a:endParaRPr lang="en-US" altLang="en-US" sz="1200"/>
          </a:p>
        </p:txBody>
      </p:sp>
      <p:sp>
        <p:nvSpPr>
          <p:cNvPr id="65539" name="Rectangle 2">
            <a:extLst>
              <a:ext uri="{FF2B5EF4-FFF2-40B4-BE49-F238E27FC236}">
                <a16:creationId xmlns:a16="http://schemas.microsoft.com/office/drawing/2014/main" id="{60D8EA1A-0421-F8DA-950C-CA567EFD86C9}"/>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E45C3868-F04A-0FBC-7543-38BF475480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17996B2-4BD6-95B9-C319-232F028E07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32A5490-8826-4606-B66C-294C23210A41}" type="slidenum">
              <a:rPr lang="en-US" altLang="en-US" sz="1200">
                <a:ea typeface="ＭＳ Ｐゴシック" panose="020B0600070205080204" pitchFamily="34" charset="-128"/>
              </a:rPr>
              <a:pPr eaLnBrk="1" hangingPunct="1"/>
              <a:t>25</a:t>
            </a:fld>
            <a:endParaRPr lang="en-US" altLang="en-US" sz="1200">
              <a:ea typeface="ＭＳ Ｐゴシック" panose="020B0600070205080204" pitchFamily="34" charset="-128"/>
            </a:endParaRPr>
          </a:p>
        </p:txBody>
      </p:sp>
      <p:sp>
        <p:nvSpPr>
          <p:cNvPr id="66563" name="Rectangle 2">
            <a:extLst>
              <a:ext uri="{FF2B5EF4-FFF2-40B4-BE49-F238E27FC236}">
                <a16:creationId xmlns:a16="http://schemas.microsoft.com/office/drawing/2014/main" id="{D97FB182-0762-C94E-2BD5-9582232F96D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498FCF29-0276-D78A-A5F0-20DDAA5996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3013F4CA-05C9-682D-A98A-8CD762071446}"/>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45068560-5E21-D6E1-C036-EE4A5BA803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7588" name="Slide Number Placeholder 3">
            <a:extLst>
              <a:ext uri="{FF2B5EF4-FFF2-40B4-BE49-F238E27FC236}">
                <a16:creationId xmlns:a16="http://schemas.microsoft.com/office/drawing/2014/main" id="{6AFFDD04-8814-68BB-2E9B-E06DF5A8F2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DE5C221-DEC9-43AC-A250-BC8FFE1D1A77}" type="slidenum">
              <a:rPr lang="en-US" altLang="en-US" sz="1200"/>
              <a:pPr eaLnBrk="1" hangingPunct="1"/>
              <a:t>26</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0EBBB867-4180-8AAB-B922-E95C73D0F5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EE858BA-FEDE-4D04-AE98-A5D1C12CDEEC}" type="slidenum">
              <a:rPr lang="en-US" altLang="en-US" sz="1200"/>
              <a:pPr eaLnBrk="1" hangingPunct="1"/>
              <a:t>27</a:t>
            </a:fld>
            <a:endParaRPr lang="en-US" altLang="en-US" sz="1200"/>
          </a:p>
        </p:txBody>
      </p:sp>
      <p:sp>
        <p:nvSpPr>
          <p:cNvPr id="68611" name="Rectangle 2">
            <a:extLst>
              <a:ext uri="{FF2B5EF4-FFF2-40B4-BE49-F238E27FC236}">
                <a16:creationId xmlns:a16="http://schemas.microsoft.com/office/drawing/2014/main" id="{AEEE69AC-E364-2770-62AE-2A8AF4D7FA87}"/>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FCB75CA6-7E1B-429F-CE17-2AE25C1B19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EA8FB99C-AA26-E3D4-8DDA-A84926BF8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66240F-9CC8-4E5E-8014-5FC0399ED9FE}" type="slidenum">
              <a:rPr lang="en-US" altLang="en-US" sz="1200"/>
              <a:pPr eaLnBrk="1" hangingPunct="1"/>
              <a:t>28</a:t>
            </a:fld>
            <a:endParaRPr lang="en-US" altLang="en-US" sz="1200"/>
          </a:p>
        </p:txBody>
      </p:sp>
      <p:sp>
        <p:nvSpPr>
          <p:cNvPr id="69635" name="Rectangle 2">
            <a:extLst>
              <a:ext uri="{FF2B5EF4-FFF2-40B4-BE49-F238E27FC236}">
                <a16:creationId xmlns:a16="http://schemas.microsoft.com/office/drawing/2014/main" id="{04809523-02DD-5F8C-5EDA-899A13D0F4A5}"/>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82670DD6-95C0-204D-9181-022A2599E3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66AFDA66-F24C-4C3B-0709-9BEF24738D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581E56-0FF1-4593-8014-B8779ADC16D9}" type="slidenum">
              <a:rPr lang="en-US" altLang="en-US" sz="1200"/>
              <a:pPr eaLnBrk="1" hangingPunct="1"/>
              <a:t>29</a:t>
            </a:fld>
            <a:endParaRPr lang="en-US" altLang="en-US" sz="1200"/>
          </a:p>
        </p:txBody>
      </p:sp>
      <p:sp>
        <p:nvSpPr>
          <p:cNvPr id="70659" name="Rectangle 2">
            <a:extLst>
              <a:ext uri="{FF2B5EF4-FFF2-40B4-BE49-F238E27FC236}">
                <a16:creationId xmlns:a16="http://schemas.microsoft.com/office/drawing/2014/main" id="{15DC6E6F-6CC1-FC63-ADBD-0DB10570ACD4}"/>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6AE6CEAE-2B8C-7C46-3DDA-A8CE7CCC18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8B2BE66-A961-8E23-5F33-2A00719ED1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9A2CAFB-37AB-4E23-9136-2CD6595DDF65}" type="slidenum">
              <a:rPr lang="en-US" altLang="en-US" sz="1200"/>
              <a:pPr eaLnBrk="1" hangingPunct="1"/>
              <a:t>30</a:t>
            </a:fld>
            <a:endParaRPr lang="en-US" altLang="en-US" sz="1200"/>
          </a:p>
        </p:txBody>
      </p:sp>
      <p:sp>
        <p:nvSpPr>
          <p:cNvPr id="71683" name="Rectangle 2">
            <a:extLst>
              <a:ext uri="{FF2B5EF4-FFF2-40B4-BE49-F238E27FC236}">
                <a16:creationId xmlns:a16="http://schemas.microsoft.com/office/drawing/2014/main" id="{EBAA5A4D-7116-D8FE-4747-878726DE307D}"/>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E686BA01-4F9E-E7E2-782C-2904B769F1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A0084790-9A3B-2A7D-1CC7-340011539A9D}"/>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5F419C79-4001-A5FA-7D26-E1501B975D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2708" name="Slide Number Placeholder 3">
            <a:extLst>
              <a:ext uri="{FF2B5EF4-FFF2-40B4-BE49-F238E27FC236}">
                <a16:creationId xmlns:a16="http://schemas.microsoft.com/office/drawing/2014/main" id="{5DACFBC6-774B-8124-99C2-6E6349C52C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08A30E7-1B46-4931-B530-F7D0BC2966A0}" type="slidenum">
              <a:rPr lang="en-US" altLang="en-US" sz="1200"/>
              <a:pPr eaLnBrk="1" hangingPunct="1"/>
              <a:t>31</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7C20662-F954-DFF3-0E2B-4604975B08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2FD0EA4-3530-48FA-A200-F868ABA7BB0C}" type="slidenum">
              <a:rPr lang="en-US" altLang="en-US" sz="1200"/>
              <a:pPr eaLnBrk="1" hangingPunct="1"/>
              <a:t>3</a:t>
            </a:fld>
            <a:endParaRPr lang="en-US" altLang="en-US" sz="1200"/>
          </a:p>
        </p:txBody>
      </p:sp>
      <p:sp>
        <p:nvSpPr>
          <p:cNvPr id="46083" name="Rectangle 2">
            <a:extLst>
              <a:ext uri="{FF2B5EF4-FFF2-40B4-BE49-F238E27FC236}">
                <a16:creationId xmlns:a16="http://schemas.microsoft.com/office/drawing/2014/main" id="{18AAFF4A-FE97-A722-50F6-C49AD1526F4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4BABD049-541F-01DB-B616-7943C246E2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A259ADF-1631-B4B7-76AD-B0F420D85C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56591F-AE72-4A17-84B0-E1CAFF2FCB7D}" type="slidenum">
              <a:rPr lang="en-US" altLang="en-US" sz="1200"/>
              <a:pPr eaLnBrk="1" hangingPunct="1"/>
              <a:t>4</a:t>
            </a:fld>
            <a:endParaRPr lang="en-US" altLang="en-US" sz="1200"/>
          </a:p>
        </p:txBody>
      </p:sp>
      <p:sp>
        <p:nvSpPr>
          <p:cNvPr id="47107" name="Rectangle 2">
            <a:extLst>
              <a:ext uri="{FF2B5EF4-FFF2-40B4-BE49-F238E27FC236}">
                <a16:creationId xmlns:a16="http://schemas.microsoft.com/office/drawing/2014/main" id="{A702BADE-A1A0-CDAB-65CC-EEA974AE77B7}"/>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6F07DA3B-5569-46C0-A043-BBCDA7E686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E34A1A66-41E7-20E5-D9DA-B9BEE9420F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86F9CD-B858-452C-87BF-7DE97FC6C6EE}" type="slidenum">
              <a:rPr lang="en-US" altLang="en-US" sz="1200"/>
              <a:pPr eaLnBrk="1" hangingPunct="1"/>
              <a:t>5</a:t>
            </a:fld>
            <a:endParaRPr lang="en-US" altLang="en-US" sz="1200"/>
          </a:p>
        </p:txBody>
      </p:sp>
      <p:sp>
        <p:nvSpPr>
          <p:cNvPr id="48131" name="Rectangle 2">
            <a:extLst>
              <a:ext uri="{FF2B5EF4-FFF2-40B4-BE49-F238E27FC236}">
                <a16:creationId xmlns:a16="http://schemas.microsoft.com/office/drawing/2014/main" id="{ECF3CF80-E028-5CA9-6CC3-C26F927C61E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47520FA7-CB05-B9B0-D216-4D1219370D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264C69B-6382-B023-057F-AAB4081AB8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31B1436-B4BE-42BE-B53E-FB3933AEB172}" type="slidenum">
              <a:rPr lang="en-US" altLang="en-US" sz="1200"/>
              <a:pPr eaLnBrk="1" hangingPunct="1"/>
              <a:t>6</a:t>
            </a:fld>
            <a:endParaRPr lang="en-US" altLang="en-US" sz="1200"/>
          </a:p>
        </p:txBody>
      </p:sp>
      <p:sp>
        <p:nvSpPr>
          <p:cNvPr id="49155" name="Rectangle 2">
            <a:extLst>
              <a:ext uri="{FF2B5EF4-FFF2-40B4-BE49-F238E27FC236}">
                <a16:creationId xmlns:a16="http://schemas.microsoft.com/office/drawing/2014/main" id="{97BDFAA2-7A3B-4AB6-C927-4A5E357F4876}"/>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F362FAFF-51D0-15CC-462B-65F7363DE9D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F2D1925-194B-818D-67A4-032ED589E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AC65FF-1423-4EF2-807F-A14282451480}" type="slidenum">
              <a:rPr lang="en-US" altLang="en-US" sz="1200"/>
              <a:pPr eaLnBrk="1" hangingPunct="1"/>
              <a:t>7</a:t>
            </a:fld>
            <a:endParaRPr lang="en-US" altLang="en-US" sz="1200"/>
          </a:p>
        </p:txBody>
      </p:sp>
      <p:sp>
        <p:nvSpPr>
          <p:cNvPr id="50179" name="Rectangle 2">
            <a:extLst>
              <a:ext uri="{FF2B5EF4-FFF2-40B4-BE49-F238E27FC236}">
                <a16:creationId xmlns:a16="http://schemas.microsoft.com/office/drawing/2014/main" id="{4671C7A1-A188-4419-6BA2-98091E53ECF2}"/>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B7878834-1465-BD81-CC05-4CA16F4405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FED8779B-F081-43EE-A7A3-125E3F4CC1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F1C6C0-64A4-44C5-87DF-DF6B9F5BB7F1}" type="slidenum">
              <a:rPr lang="en-US" altLang="en-US" sz="1200"/>
              <a:pPr eaLnBrk="1" hangingPunct="1"/>
              <a:t>8</a:t>
            </a:fld>
            <a:endParaRPr lang="en-US" altLang="en-US" sz="1200"/>
          </a:p>
        </p:txBody>
      </p:sp>
      <p:sp>
        <p:nvSpPr>
          <p:cNvPr id="51203" name="Rectangle 2">
            <a:extLst>
              <a:ext uri="{FF2B5EF4-FFF2-40B4-BE49-F238E27FC236}">
                <a16:creationId xmlns:a16="http://schemas.microsoft.com/office/drawing/2014/main" id="{C0991170-B771-5E84-21A7-533A1E1FD9D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EE96B77-FBD9-595F-C124-F9016C29F6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938F8C6-5700-19DC-5DD0-41FDED320C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587BE59-0532-40A0-9258-BF512AC6A098}" type="slidenum">
              <a:rPr lang="en-US" altLang="en-US" sz="1200"/>
              <a:pPr eaLnBrk="1" hangingPunct="1"/>
              <a:t>9</a:t>
            </a:fld>
            <a:endParaRPr lang="en-US" altLang="en-US" sz="1200"/>
          </a:p>
        </p:txBody>
      </p:sp>
      <p:sp>
        <p:nvSpPr>
          <p:cNvPr id="52227" name="Rectangle 2">
            <a:extLst>
              <a:ext uri="{FF2B5EF4-FFF2-40B4-BE49-F238E27FC236}">
                <a16:creationId xmlns:a16="http://schemas.microsoft.com/office/drawing/2014/main" id="{853EDD6B-926D-2A6B-992F-A7E6810EDCBC}"/>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C5DF0AD0-1FFC-537B-9348-AE10266B99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6031-9C1F-1C7F-EDDA-0745C17A9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B364F5-A8CB-339A-DCCD-13C61DBD3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D837AF-B065-D11C-FCE4-994B2333C73A}"/>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5" name="Footer Placeholder 4">
            <a:extLst>
              <a:ext uri="{FF2B5EF4-FFF2-40B4-BE49-F238E27FC236}">
                <a16:creationId xmlns:a16="http://schemas.microsoft.com/office/drawing/2014/main" id="{F84A6E1F-1D96-3B65-512F-21DA60945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29D27-B3B3-10CD-6CC4-1C00CF95EC95}"/>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379497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CC2F-88B5-CBEC-90A3-4A9B9C8E90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795BB1-BCE1-CF53-B925-1B739F8961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6F5C8-1AAC-4F57-84B7-F89DCE0E130B}"/>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5" name="Footer Placeholder 4">
            <a:extLst>
              <a:ext uri="{FF2B5EF4-FFF2-40B4-BE49-F238E27FC236}">
                <a16:creationId xmlns:a16="http://schemas.microsoft.com/office/drawing/2014/main" id="{69FF63E8-11A0-B1A5-381C-74BFE755C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251FC-95D5-871B-25E4-504A39C643E8}"/>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277488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346D8A-2E52-C4D8-7200-3BD54B9C2E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4C0B9A-0D39-4F82-54C9-A5E83D4D42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E7664-845F-A6BD-0ED7-EE95243D77A0}"/>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5" name="Footer Placeholder 4">
            <a:extLst>
              <a:ext uri="{FF2B5EF4-FFF2-40B4-BE49-F238E27FC236}">
                <a16:creationId xmlns:a16="http://schemas.microsoft.com/office/drawing/2014/main" id="{897A16BD-C031-DA35-1D38-674484BE2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D839B-682B-DE22-8E3C-DFCD82CE438F}"/>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1457316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CD0A3CF-9034-A364-1539-12A9B8C93CD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2378C81-CC0A-58F0-D8F8-4A9E48C869C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462BB8E-FDA5-A8A7-0314-9E3FEA666491}"/>
              </a:ext>
            </a:extLst>
          </p:cNvPr>
          <p:cNvSpPr>
            <a:spLocks noGrp="1" noChangeArrowheads="1"/>
          </p:cNvSpPr>
          <p:nvPr>
            <p:ph type="sldNum" sz="quarter" idx="12"/>
          </p:nvPr>
        </p:nvSpPr>
        <p:spPr>
          <a:ln/>
        </p:spPr>
        <p:txBody>
          <a:bodyPr/>
          <a:lstStyle>
            <a:lvl1pPr>
              <a:defRPr/>
            </a:lvl1pPr>
          </a:lstStyle>
          <a:p>
            <a:fld id="{53FBC898-B653-47D3-A855-BF6B70D01204}" type="slidenum">
              <a:rPr lang="en-US" altLang="en-US"/>
              <a:pPr/>
              <a:t>‹#›</a:t>
            </a:fld>
            <a:endParaRPr lang="en-US" altLang="en-US"/>
          </a:p>
        </p:txBody>
      </p:sp>
    </p:spTree>
    <p:extLst>
      <p:ext uri="{BB962C8B-B14F-4D97-AF65-F5344CB8AC3E}">
        <p14:creationId xmlns:p14="http://schemas.microsoft.com/office/powerpoint/2010/main" val="2089384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96ACB0-633D-4803-7781-AD92CF0BB82C}"/>
              </a:ext>
            </a:extLst>
          </p:cNvPr>
          <p:cNvSpPr>
            <a:spLocks noGrp="1"/>
          </p:cNvSpPr>
          <p:nvPr>
            <p:ph type="dt" sz="half" idx="10"/>
          </p:nvPr>
        </p:nvSpPr>
        <p:spPr>
          <a:xfrm>
            <a:off x="914400" y="6248400"/>
            <a:ext cx="2540000" cy="45720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A099E80-9EBA-72BB-0EC2-81402D912166}"/>
              </a:ext>
            </a:extLst>
          </p:cNvPr>
          <p:cNvSpPr>
            <a:spLocks noGrp="1"/>
          </p:cNvSpPr>
          <p:nvPr>
            <p:ph type="sldNum" sz="quarter" idx="11"/>
          </p:nvPr>
        </p:nvSpPr>
        <p:spPr>
          <a:xfrm>
            <a:off x="8737600" y="6248400"/>
            <a:ext cx="2540000" cy="457200"/>
          </a:xfrm>
        </p:spPr>
        <p:txBody>
          <a:bodyPr/>
          <a:lstStyle>
            <a:lvl1pPr>
              <a:defRPr/>
            </a:lvl1pPr>
          </a:lstStyle>
          <a:p>
            <a:fld id="{D4AB49EB-D3D3-4CD0-A7B9-C6D995499EC6}" type="slidenum">
              <a:rPr lang="en-US" altLang="en-US"/>
              <a:pPr/>
              <a:t>‹#›</a:t>
            </a:fld>
            <a:endParaRPr lang="en-US" altLang="en-US"/>
          </a:p>
        </p:txBody>
      </p:sp>
      <p:sp>
        <p:nvSpPr>
          <p:cNvPr id="7" name="Footer Placeholder 6">
            <a:extLst>
              <a:ext uri="{FF2B5EF4-FFF2-40B4-BE49-F238E27FC236}">
                <a16:creationId xmlns:a16="http://schemas.microsoft.com/office/drawing/2014/main" id="{64AC0B6F-A261-4A7B-8BBF-C200D93948CA}"/>
              </a:ext>
            </a:extLst>
          </p:cNvPr>
          <p:cNvSpPr>
            <a:spLocks noGrp="1"/>
          </p:cNvSpPr>
          <p:nvPr>
            <p:ph type="ftr" sz="quarter" idx="12"/>
          </p:nvPr>
        </p:nvSpPr>
        <p:spPr>
          <a:xfrm>
            <a:off x="10058400" y="6629400"/>
            <a:ext cx="2235200" cy="228600"/>
          </a:xfrm>
        </p:spPr>
        <p:txBody>
          <a:bodyPr/>
          <a:lstStyle>
            <a:lvl1pPr>
              <a:defRPr/>
            </a:lvl1pPr>
          </a:lstStyle>
          <a:p>
            <a:pPr>
              <a:defRPr/>
            </a:pPr>
            <a:r>
              <a:rPr lang="en-US"/>
              <a:t>© 2009, Prentice-Hall, Inc.</a:t>
            </a:r>
          </a:p>
        </p:txBody>
      </p:sp>
    </p:spTree>
    <p:extLst>
      <p:ext uri="{BB962C8B-B14F-4D97-AF65-F5344CB8AC3E}">
        <p14:creationId xmlns:p14="http://schemas.microsoft.com/office/powerpoint/2010/main" val="2010116965"/>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ACF0-095F-5231-3ED6-ECF3B9900C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3379B-47B4-0EDA-77C8-B15287EF19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B4E10-4FCE-66D7-CA0A-8BCB68F40AF2}"/>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5" name="Footer Placeholder 4">
            <a:extLst>
              <a:ext uri="{FF2B5EF4-FFF2-40B4-BE49-F238E27FC236}">
                <a16:creationId xmlns:a16="http://schemas.microsoft.com/office/drawing/2014/main" id="{EE4FA6E2-AA9F-7A8F-76A3-957318498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D585F-250C-B0B6-7A58-94DE75C7EFDA}"/>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92115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3B4E-B3D5-450E-2617-E535BE8CA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20E252-03BD-2D98-6522-B175C02FD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37F475-CBD6-AF9D-5B98-F5596921BCAD}"/>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5" name="Footer Placeholder 4">
            <a:extLst>
              <a:ext uri="{FF2B5EF4-FFF2-40B4-BE49-F238E27FC236}">
                <a16:creationId xmlns:a16="http://schemas.microsoft.com/office/drawing/2014/main" id="{1F159FF8-7E5B-A3EB-88A8-A18E9266D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779F8-F667-A1CA-2694-11892301DBA0}"/>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32256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D8D-915D-A4B5-35B2-9863236145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A3C1A6-8E58-5939-6D64-B00A1559A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D277CF-B6E0-73B7-9B8E-7EE269FEB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B9090-04C0-B816-2845-77EE7B0A3AB4}"/>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6" name="Footer Placeholder 5">
            <a:extLst>
              <a:ext uri="{FF2B5EF4-FFF2-40B4-BE49-F238E27FC236}">
                <a16:creationId xmlns:a16="http://schemas.microsoft.com/office/drawing/2014/main" id="{294A8594-E91D-0CE6-4F58-056FD8CE3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2D840-5C1C-A014-F32B-BFBB5B6E9B20}"/>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142145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EC62-BD90-01AC-F78B-8052B837A0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20666-25B5-4283-9CCA-3FA1A2C9B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468CF5-BC41-262D-53AF-F0D9E013DB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1D1653-F7EB-F2F7-D868-28A17DE5B0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B3146-0A01-401B-DC12-8C7259206D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E33704-295E-84C8-B100-F5D89AF149C8}"/>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8" name="Footer Placeholder 7">
            <a:extLst>
              <a:ext uri="{FF2B5EF4-FFF2-40B4-BE49-F238E27FC236}">
                <a16:creationId xmlns:a16="http://schemas.microsoft.com/office/drawing/2014/main" id="{585D1016-536F-4510-308A-DF2EB7312F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2B3A1D-70CC-125C-3FCF-7832905D1B3F}"/>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248506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EDCD-55F5-634A-0AF5-53EFB732CA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9E5D92-5743-AC41-0233-9210A90E8A2B}"/>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4" name="Footer Placeholder 3">
            <a:extLst>
              <a:ext uri="{FF2B5EF4-FFF2-40B4-BE49-F238E27FC236}">
                <a16:creationId xmlns:a16="http://schemas.microsoft.com/office/drawing/2014/main" id="{A69F1BA3-04E2-DC67-5542-FC376305F6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0AE1E1-862E-A544-15B3-3D386CA41FD7}"/>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88598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5A186-2A99-6AB9-B87D-6DB10B3D3C09}"/>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3" name="Footer Placeholder 2">
            <a:extLst>
              <a:ext uri="{FF2B5EF4-FFF2-40B4-BE49-F238E27FC236}">
                <a16:creationId xmlns:a16="http://schemas.microsoft.com/office/drawing/2014/main" id="{2E403DCE-B86F-B9A2-F11E-788107FD5A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E55790-2AFA-6704-86A0-4A0937CC8684}"/>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325873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BD70-B30F-C073-1CBB-4C3FFEA5F1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97A8F2-28CF-9ADB-AB4D-21592E69A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ADE937-3BAE-4C2D-4254-04B7DF8EB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0BF12-ABEA-E140-993F-13FEBBD9D52D}"/>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6" name="Footer Placeholder 5">
            <a:extLst>
              <a:ext uri="{FF2B5EF4-FFF2-40B4-BE49-F238E27FC236}">
                <a16:creationId xmlns:a16="http://schemas.microsoft.com/office/drawing/2014/main" id="{4C7BE5F9-4D7C-76ED-D953-8E5A91973C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1A093-4C1B-66FA-9488-224092E982F2}"/>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197954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7179-BE14-AA75-6C81-D95DBECBC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25BF5A-A13E-2658-6B58-EAEBF65B8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65B8E5-CD2C-E7CB-C02B-7E99F5545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B5AB6-E5F4-FAE7-203A-0B112C425216}"/>
              </a:ext>
            </a:extLst>
          </p:cNvPr>
          <p:cNvSpPr>
            <a:spLocks noGrp="1"/>
          </p:cNvSpPr>
          <p:nvPr>
            <p:ph type="dt" sz="half" idx="10"/>
          </p:nvPr>
        </p:nvSpPr>
        <p:spPr/>
        <p:txBody>
          <a:bodyPr/>
          <a:lstStyle/>
          <a:p>
            <a:fld id="{93B99431-3140-4524-9B4F-5783A07B6290}" type="datetimeFigureOut">
              <a:rPr lang="en-US" smtClean="0"/>
              <a:t>12/18/2022</a:t>
            </a:fld>
            <a:endParaRPr lang="en-US"/>
          </a:p>
        </p:txBody>
      </p:sp>
      <p:sp>
        <p:nvSpPr>
          <p:cNvPr id="6" name="Footer Placeholder 5">
            <a:extLst>
              <a:ext uri="{FF2B5EF4-FFF2-40B4-BE49-F238E27FC236}">
                <a16:creationId xmlns:a16="http://schemas.microsoft.com/office/drawing/2014/main" id="{5022A700-28C1-0BA8-AB41-487F52E6B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20A36-A92E-50D2-2230-A81E8CDD5692}"/>
              </a:ext>
            </a:extLst>
          </p:cNvPr>
          <p:cNvSpPr>
            <a:spLocks noGrp="1"/>
          </p:cNvSpPr>
          <p:nvPr>
            <p:ph type="sldNum" sz="quarter" idx="12"/>
          </p:nvPr>
        </p:nvSpPr>
        <p:spPr/>
        <p:txBody>
          <a:bodyPr/>
          <a:lstStyle/>
          <a:p>
            <a:fld id="{100C6105-65EB-4067-9236-43CB0A194AD9}" type="slidenum">
              <a:rPr lang="en-US" smtClean="0"/>
              <a:t>‹#›</a:t>
            </a:fld>
            <a:endParaRPr lang="en-US"/>
          </a:p>
        </p:txBody>
      </p:sp>
    </p:spTree>
    <p:extLst>
      <p:ext uri="{BB962C8B-B14F-4D97-AF65-F5344CB8AC3E}">
        <p14:creationId xmlns:p14="http://schemas.microsoft.com/office/powerpoint/2010/main" val="195671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1EAE9F-A393-5072-BF33-2866DF567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A1B30F-566A-C6AE-CF72-73851A4438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249B7-0AB2-CE96-DC86-6FA4572DB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9431-3140-4524-9B4F-5783A07B6290}" type="datetimeFigureOut">
              <a:rPr lang="en-US" smtClean="0"/>
              <a:t>12/18/2022</a:t>
            </a:fld>
            <a:endParaRPr lang="en-US"/>
          </a:p>
        </p:txBody>
      </p:sp>
      <p:sp>
        <p:nvSpPr>
          <p:cNvPr id="5" name="Footer Placeholder 4">
            <a:extLst>
              <a:ext uri="{FF2B5EF4-FFF2-40B4-BE49-F238E27FC236}">
                <a16:creationId xmlns:a16="http://schemas.microsoft.com/office/drawing/2014/main" id="{536BA7F4-391B-EC50-7F00-D27FE1667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9F1EA-26FB-499C-6E0D-EB99BF49C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C6105-65EB-4067-9236-43CB0A194AD9}" type="slidenum">
              <a:rPr lang="en-US" smtClean="0"/>
              <a:t>‹#›</a:t>
            </a:fld>
            <a:endParaRPr lang="en-US"/>
          </a:p>
        </p:txBody>
      </p:sp>
    </p:spTree>
    <p:extLst>
      <p:ext uri="{BB962C8B-B14F-4D97-AF65-F5344CB8AC3E}">
        <p14:creationId xmlns:p14="http://schemas.microsoft.com/office/powerpoint/2010/main" val="67813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ho.int/tdr/diseases/malaria/images/lifecycle.gi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www.who.int/tdr/diseases/malaria/images/lifecycle.gif"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control" Target="../activeX/activeX1.x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E9A10E5-8DA7-164F-DE5C-B4BC120C4AB1}"/>
              </a:ext>
            </a:extLst>
          </p:cNvPr>
          <p:cNvSpPr>
            <a:spLocks noGrp="1" noChangeArrowheads="1"/>
          </p:cNvSpPr>
          <p:nvPr>
            <p:ph type="ctrTitle"/>
          </p:nvPr>
        </p:nvSpPr>
        <p:spPr>
          <a:xfrm>
            <a:off x="2209800" y="381001"/>
            <a:ext cx="7772400" cy="1470025"/>
          </a:xfrm>
        </p:spPr>
        <p:txBody>
          <a:bodyPr/>
          <a:lstStyle/>
          <a:p>
            <a:pPr eaLnBrk="1" hangingPunct="1"/>
            <a:r>
              <a:rPr lang="en-US" altLang="en-US" sz="5400"/>
              <a:t>Presentation Suggestions</a:t>
            </a:r>
          </a:p>
        </p:txBody>
      </p:sp>
      <p:sp>
        <p:nvSpPr>
          <p:cNvPr id="12291" name="Rectangle 9">
            <a:extLst>
              <a:ext uri="{FF2B5EF4-FFF2-40B4-BE49-F238E27FC236}">
                <a16:creationId xmlns:a16="http://schemas.microsoft.com/office/drawing/2014/main" id="{68EC10D7-FC8F-74B0-46D9-5D82F2407088}"/>
              </a:ext>
            </a:extLst>
          </p:cNvPr>
          <p:cNvSpPr>
            <a:spLocks noGrp="1" noChangeArrowheads="1"/>
          </p:cNvSpPr>
          <p:nvPr>
            <p:ph type="subTitle" idx="1"/>
          </p:nvPr>
        </p:nvSpPr>
        <p:spPr>
          <a:xfrm>
            <a:off x="1524000" y="1752600"/>
            <a:ext cx="9144000" cy="1752600"/>
          </a:xfrm>
        </p:spPr>
        <p:txBody>
          <a:bodyPr/>
          <a:lstStyle/>
          <a:p>
            <a:pPr eaLnBrk="1" hangingPunct="1"/>
            <a:r>
              <a:rPr lang="en-US" altLang="en-US" sz="2800"/>
              <a:t>Dr. Burnett and Dr. Singiser</a:t>
            </a:r>
          </a:p>
          <a:p>
            <a:pPr eaLnBrk="1" hangingPunct="1"/>
            <a:r>
              <a:rPr lang="en-US" altLang="en-US"/>
              <a:t>BIOL/CHEM 4900</a:t>
            </a:r>
          </a:p>
        </p:txBody>
      </p:sp>
      <p:pic>
        <p:nvPicPr>
          <p:cNvPr id="12292" name="Picture 4" descr="Pumpkin1">
            <a:extLst>
              <a:ext uri="{FF2B5EF4-FFF2-40B4-BE49-F238E27FC236}">
                <a16:creationId xmlns:a16="http://schemas.microsoft.com/office/drawing/2014/main" id="{6D0EFD75-5443-C9F8-FF0F-B0BCCDA08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048000"/>
            <a:ext cx="4191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a:extLst>
              <a:ext uri="{FF2B5EF4-FFF2-40B4-BE49-F238E27FC236}">
                <a16:creationId xmlns:a16="http://schemas.microsoft.com/office/drawing/2014/main" id="{ECBD7AE0-B1D9-32B3-A755-36505A320F7C}"/>
              </a:ext>
            </a:extLst>
          </p:cNvPr>
          <p:cNvSpPr txBox="1">
            <a:spLocks noChangeArrowheads="1"/>
          </p:cNvSpPr>
          <p:nvPr/>
        </p:nvSpPr>
        <p:spPr bwMode="auto">
          <a:xfrm>
            <a:off x="6394450" y="6172200"/>
            <a:ext cx="1911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900"/>
              <a:t>Photo courtesy of Dr. Nickie Cauthen</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8333A9D-8691-F99B-F7E4-165F8E182F79}"/>
              </a:ext>
            </a:extLst>
          </p:cNvPr>
          <p:cNvSpPr>
            <a:spLocks noGrp="1" noChangeArrowheads="1"/>
          </p:cNvSpPr>
          <p:nvPr>
            <p:ph type="title"/>
          </p:nvPr>
        </p:nvSpPr>
        <p:spPr/>
        <p:txBody>
          <a:bodyPr/>
          <a:lstStyle/>
          <a:p>
            <a:pPr eaLnBrk="1" hangingPunct="1"/>
            <a:r>
              <a:rPr lang="en-US" altLang="en-US"/>
              <a:t>Plasmodium Life Cycle</a:t>
            </a:r>
          </a:p>
        </p:txBody>
      </p:sp>
      <p:pic>
        <p:nvPicPr>
          <p:cNvPr id="21507" name="Picture 11" descr="lifecycle">
            <a:hlinkClick r:id="rId3"/>
            <a:extLst>
              <a:ext uri="{FF2B5EF4-FFF2-40B4-BE49-F238E27FC236}">
                <a16:creationId xmlns:a16="http://schemas.microsoft.com/office/drawing/2014/main" id="{2285AE42-7884-E1BA-E966-7C503D23E2E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3848100" y="1981201"/>
            <a:ext cx="4457700" cy="3914775"/>
          </a:xfrm>
        </p:spPr>
      </p:pic>
      <p:sp>
        <p:nvSpPr>
          <p:cNvPr id="21508" name="Rectangle 5">
            <a:extLst>
              <a:ext uri="{FF2B5EF4-FFF2-40B4-BE49-F238E27FC236}">
                <a16:creationId xmlns:a16="http://schemas.microsoft.com/office/drawing/2014/main" id="{0456846E-EF1A-43E5-E18F-7D71A69E0BB5}"/>
              </a:ext>
            </a:extLst>
          </p:cNvPr>
          <p:cNvSpPr>
            <a:spLocks noChangeArrowheads="1"/>
          </p:cNvSpPr>
          <p:nvPr/>
        </p:nvSpPr>
        <p:spPr bwMode="auto">
          <a:xfrm>
            <a:off x="4616450" y="5851526"/>
            <a:ext cx="2927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t>http://www.who.int/tdr/diseases/malaria/lifecycle.htm</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FB0C2F7-E7B8-53EC-6BFD-BC417A62BC7C}"/>
              </a:ext>
            </a:extLst>
          </p:cNvPr>
          <p:cNvSpPr>
            <a:spLocks noGrp="1" noChangeArrowheads="1"/>
          </p:cNvSpPr>
          <p:nvPr>
            <p:ph type="title"/>
          </p:nvPr>
        </p:nvSpPr>
        <p:spPr/>
        <p:txBody>
          <a:bodyPr/>
          <a:lstStyle/>
          <a:p>
            <a:pPr eaLnBrk="1" hangingPunct="1"/>
            <a:r>
              <a:rPr lang="en-US" altLang="en-US"/>
              <a:t>Plasmodium Life Cycle</a:t>
            </a:r>
          </a:p>
        </p:txBody>
      </p:sp>
      <p:sp>
        <p:nvSpPr>
          <p:cNvPr id="22531" name="Rectangle 3">
            <a:extLst>
              <a:ext uri="{FF2B5EF4-FFF2-40B4-BE49-F238E27FC236}">
                <a16:creationId xmlns:a16="http://schemas.microsoft.com/office/drawing/2014/main" id="{6A6BE43C-F819-9325-03F3-793DDF92B81B}"/>
              </a:ext>
            </a:extLst>
          </p:cNvPr>
          <p:cNvSpPr>
            <a:spLocks noGrp="1" noChangeArrowheads="1"/>
          </p:cNvSpPr>
          <p:nvPr>
            <p:ph type="body" sz="half" idx="1"/>
          </p:nvPr>
        </p:nvSpPr>
        <p:spPr>
          <a:xfrm>
            <a:off x="2209800" y="1828800"/>
            <a:ext cx="3810000" cy="4648200"/>
          </a:xfrm>
        </p:spPr>
        <p:txBody>
          <a:bodyPr>
            <a:normAutofit lnSpcReduction="10000"/>
          </a:bodyPr>
          <a:lstStyle/>
          <a:p>
            <a:pPr eaLnBrk="1" hangingPunct="1">
              <a:lnSpc>
                <a:spcPct val="90000"/>
              </a:lnSpc>
            </a:pPr>
            <a:r>
              <a:rPr lang="en-US" altLang="en-US" sz="2000"/>
              <a:t>Mosquito bite</a:t>
            </a:r>
          </a:p>
          <a:p>
            <a:pPr eaLnBrk="1" hangingPunct="1">
              <a:lnSpc>
                <a:spcPct val="90000"/>
              </a:lnSpc>
            </a:pPr>
            <a:r>
              <a:rPr lang="en-US" altLang="en-US" sz="2000"/>
              <a:t>Sporozoites enter blood</a:t>
            </a:r>
          </a:p>
          <a:p>
            <a:pPr eaLnBrk="1" hangingPunct="1">
              <a:lnSpc>
                <a:spcPct val="90000"/>
              </a:lnSpc>
            </a:pPr>
            <a:r>
              <a:rPr lang="en-US" altLang="en-US" sz="2000"/>
              <a:t>Travel to liver</a:t>
            </a:r>
          </a:p>
          <a:p>
            <a:pPr lvl="1" eaLnBrk="1" hangingPunct="1">
              <a:lnSpc>
                <a:spcPct val="90000"/>
              </a:lnSpc>
            </a:pPr>
            <a:r>
              <a:rPr lang="en-US" altLang="en-US" sz="1800"/>
              <a:t>Hepatocytes</a:t>
            </a:r>
          </a:p>
          <a:p>
            <a:pPr lvl="1" eaLnBrk="1" hangingPunct="1">
              <a:lnSpc>
                <a:spcPct val="90000"/>
              </a:lnSpc>
            </a:pPr>
            <a:r>
              <a:rPr lang="en-US" altLang="en-US" sz="1800"/>
              <a:t>Asexual growth</a:t>
            </a:r>
          </a:p>
          <a:p>
            <a:pPr lvl="2" eaLnBrk="1" hangingPunct="1">
              <a:lnSpc>
                <a:spcPct val="90000"/>
              </a:lnSpc>
            </a:pPr>
            <a:r>
              <a:rPr lang="en-US" altLang="en-US" sz="1600">
                <a:sym typeface="Wingdings" panose="05000000000000000000" pitchFamily="2" charset="2"/>
              </a:rPr>
              <a:t>Schizonts </a:t>
            </a:r>
            <a:r>
              <a:rPr lang="en-US" altLang="en-US" sz="1600">
                <a:sym typeface="Wingdings 3" panose="05040102010807070707" pitchFamily="18" charset="2"/>
              </a:rPr>
              <a:t></a:t>
            </a:r>
            <a:r>
              <a:rPr lang="en-US" altLang="en-US" sz="1600">
                <a:sym typeface="Wingdings" panose="05000000000000000000" pitchFamily="2" charset="2"/>
              </a:rPr>
              <a:t> merozoites</a:t>
            </a:r>
          </a:p>
          <a:p>
            <a:pPr lvl="1" eaLnBrk="1" hangingPunct="1">
              <a:lnSpc>
                <a:spcPct val="90000"/>
              </a:lnSpc>
            </a:pPr>
            <a:r>
              <a:rPr lang="en-US" altLang="en-US" sz="1800"/>
              <a:t>Merozoites to blood</a:t>
            </a:r>
          </a:p>
          <a:p>
            <a:pPr eaLnBrk="1" hangingPunct="1">
              <a:lnSpc>
                <a:spcPct val="90000"/>
              </a:lnSpc>
            </a:pPr>
            <a:r>
              <a:rPr lang="en-US" altLang="en-US" sz="2000"/>
              <a:t>Merozoa to blood</a:t>
            </a:r>
          </a:p>
          <a:p>
            <a:pPr lvl="1" eaLnBrk="1" hangingPunct="1">
              <a:lnSpc>
                <a:spcPct val="90000"/>
              </a:lnSpc>
            </a:pPr>
            <a:r>
              <a:rPr lang="en-US" altLang="en-US" sz="1800"/>
              <a:t>Infect RBC</a:t>
            </a:r>
          </a:p>
          <a:p>
            <a:pPr lvl="2" eaLnBrk="1" hangingPunct="1">
              <a:lnSpc>
                <a:spcPct val="90000"/>
              </a:lnSpc>
            </a:pPr>
            <a:r>
              <a:rPr lang="en-US" altLang="en-US" sz="1600">
                <a:sym typeface="Wingdings" panose="05000000000000000000" pitchFamily="2" charset="2"/>
              </a:rPr>
              <a:t>Release trophozoites, merozoites, schizonts</a:t>
            </a:r>
            <a:endParaRPr lang="en-US" altLang="en-US" sz="1600"/>
          </a:p>
          <a:p>
            <a:pPr lvl="1" eaLnBrk="1" hangingPunct="1">
              <a:lnSpc>
                <a:spcPct val="90000"/>
              </a:lnSpc>
            </a:pPr>
            <a:r>
              <a:rPr lang="en-US" altLang="en-US" sz="1800"/>
              <a:t>Merozoite transformation</a:t>
            </a:r>
          </a:p>
          <a:p>
            <a:pPr lvl="2" eaLnBrk="1" hangingPunct="1">
              <a:lnSpc>
                <a:spcPct val="90000"/>
              </a:lnSpc>
            </a:pPr>
            <a:r>
              <a:rPr lang="en-US" altLang="en-US" sz="1600"/>
              <a:t>Gametocytes</a:t>
            </a:r>
          </a:p>
          <a:p>
            <a:pPr eaLnBrk="1" hangingPunct="1">
              <a:lnSpc>
                <a:spcPct val="90000"/>
              </a:lnSpc>
            </a:pPr>
            <a:r>
              <a:rPr lang="en-US" altLang="en-US" sz="2000"/>
              <a:t>Passed to new mosquito</a:t>
            </a:r>
          </a:p>
          <a:p>
            <a:pPr lvl="1" eaLnBrk="1" hangingPunct="1">
              <a:lnSpc>
                <a:spcPct val="90000"/>
              </a:lnSpc>
            </a:pPr>
            <a:r>
              <a:rPr lang="en-US" altLang="en-US" sz="1800"/>
              <a:t>Sexual cycle</a:t>
            </a:r>
          </a:p>
        </p:txBody>
      </p:sp>
      <p:sp>
        <p:nvSpPr>
          <p:cNvPr id="22532" name="Rectangle 4">
            <a:extLst>
              <a:ext uri="{FF2B5EF4-FFF2-40B4-BE49-F238E27FC236}">
                <a16:creationId xmlns:a16="http://schemas.microsoft.com/office/drawing/2014/main" id="{8E65E942-50C7-6404-FA03-C2026D265A17}"/>
              </a:ext>
            </a:extLst>
          </p:cNvPr>
          <p:cNvSpPr>
            <a:spLocks noChangeArrowheads="1"/>
          </p:cNvSpPr>
          <p:nvPr/>
        </p:nvSpPr>
        <p:spPr bwMode="auto">
          <a:xfrm>
            <a:off x="6705600" y="5394326"/>
            <a:ext cx="2927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t>http://www.who.int/tdr/diseases/malaria/lifecycle.htm</a:t>
            </a:r>
          </a:p>
        </p:txBody>
      </p:sp>
      <p:pic>
        <p:nvPicPr>
          <p:cNvPr id="22533" name="Picture 5" descr="lifecycle">
            <a:hlinkClick r:id="rId3"/>
            <a:extLst>
              <a:ext uri="{FF2B5EF4-FFF2-40B4-BE49-F238E27FC236}">
                <a16:creationId xmlns:a16="http://schemas.microsoft.com/office/drawing/2014/main" id="{20AA8A57-D257-771F-E37F-9C59E454255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172200" y="1892300"/>
            <a:ext cx="3962400" cy="3479800"/>
          </a:xfrm>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D37CF93-102C-0DCE-BF4B-193CBF9D7D78}"/>
              </a:ext>
            </a:extLst>
          </p:cNvPr>
          <p:cNvSpPr>
            <a:spLocks noGrp="1" noChangeArrowheads="1"/>
          </p:cNvSpPr>
          <p:nvPr>
            <p:ph type="title"/>
          </p:nvPr>
        </p:nvSpPr>
        <p:spPr>
          <a:xfrm>
            <a:off x="2209800" y="381000"/>
            <a:ext cx="7772400" cy="1143000"/>
          </a:xfrm>
        </p:spPr>
        <p:txBody>
          <a:bodyPr/>
          <a:lstStyle/>
          <a:p>
            <a:pPr eaLnBrk="1" hangingPunct="1"/>
            <a:r>
              <a:rPr lang="en-US" altLang="en-US"/>
              <a:t>Summary of Helpful Points</a:t>
            </a:r>
          </a:p>
        </p:txBody>
      </p:sp>
      <p:sp>
        <p:nvSpPr>
          <p:cNvPr id="23555" name="Rectangle 3">
            <a:extLst>
              <a:ext uri="{FF2B5EF4-FFF2-40B4-BE49-F238E27FC236}">
                <a16:creationId xmlns:a16="http://schemas.microsoft.com/office/drawing/2014/main" id="{F180B5AF-BB05-47AD-D463-1E0F8CC25CDC}"/>
              </a:ext>
            </a:extLst>
          </p:cNvPr>
          <p:cNvSpPr>
            <a:spLocks noGrp="1" noChangeArrowheads="1"/>
          </p:cNvSpPr>
          <p:nvPr>
            <p:ph type="body" idx="1"/>
          </p:nvPr>
        </p:nvSpPr>
        <p:spPr>
          <a:xfrm>
            <a:off x="2133600" y="1752600"/>
            <a:ext cx="7924800" cy="4800600"/>
          </a:xfrm>
        </p:spPr>
        <p:txBody>
          <a:bodyPr>
            <a:normAutofit lnSpcReduction="10000"/>
          </a:bodyPr>
          <a:lstStyle/>
          <a:p>
            <a:pPr eaLnBrk="1" hangingPunct="1">
              <a:lnSpc>
                <a:spcPct val="80000"/>
              </a:lnSpc>
            </a:pPr>
            <a:r>
              <a:rPr lang="en-US" altLang="en-US" sz="2400"/>
              <a:t>Fewer words on slides</a:t>
            </a:r>
          </a:p>
          <a:p>
            <a:pPr eaLnBrk="1" hangingPunct="1">
              <a:lnSpc>
                <a:spcPct val="80000"/>
              </a:lnSpc>
            </a:pPr>
            <a:r>
              <a:rPr lang="en-US" altLang="en-US" sz="2400"/>
              <a:t>A picture says a thousand words</a:t>
            </a:r>
          </a:p>
          <a:p>
            <a:pPr eaLnBrk="1" hangingPunct="1">
              <a:lnSpc>
                <a:spcPct val="80000"/>
              </a:lnSpc>
            </a:pPr>
            <a:r>
              <a:rPr lang="en-US" altLang="en-US" sz="2400"/>
              <a:t>Don’t read the slides</a:t>
            </a:r>
          </a:p>
          <a:p>
            <a:pPr eaLnBrk="1" hangingPunct="1">
              <a:lnSpc>
                <a:spcPct val="80000"/>
              </a:lnSpc>
            </a:pPr>
            <a:r>
              <a:rPr lang="en-US" altLang="en-US" sz="2400"/>
              <a:t>Use correct grammar and spelling</a:t>
            </a:r>
          </a:p>
          <a:p>
            <a:pPr eaLnBrk="1" hangingPunct="1">
              <a:lnSpc>
                <a:spcPct val="80000"/>
              </a:lnSpc>
            </a:pPr>
            <a:r>
              <a:rPr lang="en-US" altLang="en-US" sz="2400"/>
              <a:t>Animation</a:t>
            </a:r>
          </a:p>
          <a:p>
            <a:pPr lvl="1" eaLnBrk="1" hangingPunct="1">
              <a:lnSpc>
                <a:spcPct val="80000"/>
              </a:lnSpc>
            </a:pPr>
            <a:r>
              <a:rPr lang="en-US" altLang="en-US" sz="2000"/>
              <a:t>Often helpful, but not always necessary</a:t>
            </a:r>
          </a:p>
          <a:p>
            <a:pPr eaLnBrk="1" hangingPunct="1">
              <a:lnSpc>
                <a:spcPct val="80000"/>
              </a:lnSpc>
            </a:pPr>
            <a:r>
              <a:rPr lang="en-US" altLang="en-US" sz="2400"/>
              <a:t>Explain your graphics</a:t>
            </a:r>
          </a:p>
          <a:p>
            <a:pPr eaLnBrk="1" hangingPunct="1">
              <a:lnSpc>
                <a:spcPct val="80000"/>
              </a:lnSpc>
            </a:pPr>
            <a:r>
              <a:rPr lang="en-US" altLang="en-US" sz="2400"/>
              <a:t>Keep slides in order; don’t flip back and forth</a:t>
            </a:r>
          </a:p>
          <a:p>
            <a:pPr lvl="1" eaLnBrk="1" hangingPunct="1">
              <a:lnSpc>
                <a:spcPct val="80000"/>
              </a:lnSpc>
            </a:pPr>
            <a:r>
              <a:rPr lang="en-US" altLang="en-US" sz="2000"/>
              <a:t>Repeat slides if necessary</a:t>
            </a:r>
          </a:p>
          <a:p>
            <a:pPr eaLnBrk="1" hangingPunct="1">
              <a:lnSpc>
                <a:spcPct val="80000"/>
              </a:lnSpc>
            </a:pPr>
            <a:r>
              <a:rPr lang="en-US" altLang="en-US" sz="2400"/>
              <a:t>Point things out</a:t>
            </a:r>
            <a:r>
              <a:rPr lang="en-US" altLang="en-US" sz="2400">
                <a:sym typeface="Wingdings" panose="05000000000000000000" pitchFamily="2" charset="2"/>
              </a:rPr>
              <a:t> using laser pointer, stick, whatever</a:t>
            </a:r>
            <a:endParaRPr lang="en-US" altLang="en-US" sz="2400"/>
          </a:p>
          <a:p>
            <a:pPr eaLnBrk="1" hangingPunct="1">
              <a:lnSpc>
                <a:spcPct val="80000"/>
              </a:lnSpc>
            </a:pPr>
            <a:r>
              <a:rPr lang="en-US" altLang="en-US" sz="2400"/>
              <a:t>Make eye contact (with everyone)</a:t>
            </a:r>
          </a:p>
          <a:p>
            <a:pPr eaLnBrk="1" hangingPunct="1">
              <a:lnSpc>
                <a:spcPct val="80000"/>
              </a:lnSpc>
            </a:pPr>
            <a:r>
              <a:rPr lang="en-US" altLang="en-US" sz="2400"/>
              <a:t>Don’t turn your back on the audience</a:t>
            </a:r>
          </a:p>
          <a:p>
            <a:pPr eaLnBrk="1" hangingPunct="1">
              <a:lnSpc>
                <a:spcPct val="80000"/>
              </a:lnSpc>
            </a:pPr>
            <a:r>
              <a:rPr lang="en-US" altLang="en-US" sz="2400"/>
              <a:t>Avoid hugging the podium</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329ECE1-EC10-3CBB-7E6C-FF0167B76EC2}"/>
              </a:ext>
            </a:extLst>
          </p:cNvPr>
          <p:cNvSpPr>
            <a:spLocks noGrp="1" noChangeArrowheads="1"/>
          </p:cNvSpPr>
          <p:nvPr>
            <p:ph type="title"/>
          </p:nvPr>
        </p:nvSpPr>
        <p:spPr>
          <a:xfrm>
            <a:off x="2209800" y="381000"/>
            <a:ext cx="7772400" cy="1143000"/>
          </a:xfrm>
        </p:spPr>
        <p:txBody>
          <a:bodyPr/>
          <a:lstStyle/>
          <a:p>
            <a:pPr eaLnBrk="1" hangingPunct="1"/>
            <a:r>
              <a:rPr lang="en-US" altLang="en-US"/>
              <a:t>Summary of Helpful Points</a:t>
            </a:r>
          </a:p>
        </p:txBody>
      </p:sp>
      <p:sp>
        <p:nvSpPr>
          <p:cNvPr id="24579" name="Rectangle 3">
            <a:extLst>
              <a:ext uri="{FF2B5EF4-FFF2-40B4-BE49-F238E27FC236}">
                <a16:creationId xmlns:a16="http://schemas.microsoft.com/office/drawing/2014/main" id="{95E882F4-28A5-245E-1BE4-87E0DAA0825D}"/>
              </a:ext>
            </a:extLst>
          </p:cNvPr>
          <p:cNvSpPr>
            <a:spLocks noGrp="1" noChangeArrowheads="1"/>
          </p:cNvSpPr>
          <p:nvPr>
            <p:ph type="body" idx="1"/>
          </p:nvPr>
        </p:nvSpPr>
        <p:spPr>
          <a:xfrm>
            <a:off x="2133600" y="1752600"/>
            <a:ext cx="8458200" cy="4724400"/>
          </a:xfrm>
        </p:spPr>
        <p:txBody>
          <a:bodyPr>
            <a:normAutofit lnSpcReduction="10000"/>
          </a:bodyPr>
          <a:lstStyle/>
          <a:p>
            <a:pPr eaLnBrk="1" hangingPunct="1">
              <a:lnSpc>
                <a:spcPct val="80000"/>
              </a:lnSpc>
            </a:pPr>
            <a:r>
              <a:rPr lang="en-US" altLang="en-US" sz="2400"/>
              <a:t>Speak in a clear, loud voice </a:t>
            </a:r>
          </a:p>
          <a:p>
            <a:pPr lvl="1" eaLnBrk="1" hangingPunct="1">
              <a:lnSpc>
                <a:spcPct val="80000"/>
              </a:lnSpc>
            </a:pPr>
            <a:r>
              <a:rPr lang="en-US" altLang="en-US" sz="2000"/>
              <a:t>Don’t trail off </a:t>
            </a:r>
          </a:p>
          <a:p>
            <a:pPr eaLnBrk="1" hangingPunct="1">
              <a:lnSpc>
                <a:spcPct val="80000"/>
              </a:lnSpc>
            </a:pPr>
            <a:r>
              <a:rPr lang="en-US" altLang="en-US" sz="2400"/>
              <a:t>Slow down and think about what you are saying</a:t>
            </a:r>
          </a:p>
          <a:p>
            <a:pPr eaLnBrk="1" hangingPunct="1">
              <a:lnSpc>
                <a:spcPct val="80000"/>
              </a:lnSpc>
            </a:pPr>
            <a:r>
              <a:rPr lang="en-US" altLang="en-US" sz="2400"/>
              <a:t>Practice your presentation</a:t>
            </a:r>
          </a:p>
          <a:p>
            <a:pPr lvl="1" eaLnBrk="1" hangingPunct="1">
              <a:lnSpc>
                <a:spcPct val="80000"/>
              </a:lnSpc>
            </a:pPr>
            <a:r>
              <a:rPr lang="en-US" altLang="en-US" sz="2000"/>
              <a:t>Helps to avoid “um”, “okay”, etc.</a:t>
            </a:r>
          </a:p>
          <a:p>
            <a:pPr lvl="1" eaLnBrk="1" hangingPunct="1">
              <a:lnSpc>
                <a:spcPct val="80000"/>
              </a:lnSpc>
            </a:pPr>
            <a:r>
              <a:rPr lang="en-US" altLang="en-US" sz="2000"/>
              <a:t>Helps pacing for time allotted</a:t>
            </a:r>
          </a:p>
          <a:p>
            <a:pPr lvl="1" eaLnBrk="1" hangingPunct="1">
              <a:lnSpc>
                <a:spcPct val="80000"/>
              </a:lnSpc>
            </a:pPr>
            <a:r>
              <a:rPr lang="en-US" altLang="en-US" sz="2000"/>
              <a:t>Helps with pronunciation</a:t>
            </a:r>
          </a:p>
          <a:p>
            <a:pPr lvl="1" eaLnBrk="1" hangingPunct="1">
              <a:lnSpc>
                <a:spcPct val="80000"/>
              </a:lnSpc>
            </a:pPr>
            <a:r>
              <a:rPr lang="en-US" altLang="en-US" sz="2000"/>
              <a:t>Don’t memorize (sounds scripted) </a:t>
            </a:r>
          </a:p>
          <a:p>
            <a:pPr eaLnBrk="1" hangingPunct="1">
              <a:lnSpc>
                <a:spcPct val="80000"/>
              </a:lnSpc>
            </a:pPr>
            <a:r>
              <a:rPr lang="en-US" altLang="en-US" sz="2400"/>
              <a:t>Engage your audience </a:t>
            </a:r>
          </a:p>
          <a:p>
            <a:pPr eaLnBrk="1" hangingPunct="1">
              <a:lnSpc>
                <a:spcPct val="80000"/>
              </a:lnSpc>
            </a:pPr>
            <a:r>
              <a:rPr lang="en-US" altLang="en-US" sz="2400"/>
              <a:t>When asking a question, if asked repeat it IN A DIFFERENT WAY (they obviously didn’t get it the first time) </a:t>
            </a:r>
          </a:p>
          <a:p>
            <a:pPr eaLnBrk="1" hangingPunct="1">
              <a:lnSpc>
                <a:spcPct val="80000"/>
              </a:lnSpc>
            </a:pPr>
            <a:r>
              <a:rPr lang="en-US" altLang="en-US" sz="2400"/>
              <a:t>Answer any questions and if you don’t know, you don’t know!!! </a:t>
            </a:r>
          </a:p>
          <a:p>
            <a:pPr eaLnBrk="1" hangingPunct="1">
              <a:lnSpc>
                <a:spcPct val="80000"/>
              </a:lnSpc>
            </a:pPr>
            <a:r>
              <a:rPr lang="en-US" altLang="en-US" sz="2400"/>
              <a:t>If you don’t understand a question ask for a repeat</a:t>
            </a:r>
          </a:p>
          <a:p>
            <a:pPr eaLnBrk="1" hangingPunct="1">
              <a:lnSpc>
                <a:spcPct val="80000"/>
              </a:lnSpc>
            </a:pPr>
            <a:endParaRPr lang="en-US" altLang="en-US" sz="2400"/>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72F038-0332-D098-0675-18B29F7088E7}"/>
              </a:ext>
            </a:extLst>
          </p:cNvPr>
          <p:cNvSpPr>
            <a:spLocks noGrp="1" noChangeArrowheads="1"/>
          </p:cNvSpPr>
          <p:nvPr>
            <p:ph type="title"/>
          </p:nvPr>
        </p:nvSpPr>
        <p:spPr>
          <a:xfrm>
            <a:off x="2286000" y="2057400"/>
            <a:ext cx="7315200" cy="2514600"/>
          </a:xfrm>
        </p:spPr>
        <p:txBody>
          <a:bodyPr/>
          <a:lstStyle/>
          <a:p>
            <a:pPr eaLnBrk="1" hangingPunct="1"/>
            <a:r>
              <a:rPr lang="en-US" altLang="en-US" sz="4800"/>
              <a:t>What is wrong with the following slides?</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4471215-3F81-7DC8-F720-41D0D50919D8}"/>
              </a:ext>
            </a:extLst>
          </p:cNvPr>
          <p:cNvSpPr>
            <a:spLocks noGrp="1" noChangeArrowheads="1"/>
          </p:cNvSpPr>
          <p:nvPr>
            <p:ph type="title"/>
          </p:nvPr>
        </p:nvSpPr>
        <p:spPr/>
        <p:txBody>
          <a:bodyPr/>
          <a:lstStyle/>
          <a:p>
            <a:pPr eaLnBrk="1" hangingPunct="1"/>
            <a:r>
              <a:rPr lang="en-US" altLang="en-US" sz="4000"/>
              <a:t>THE CENTRAL DOGMA OF MOLECULAR BIOLOGY</a:t>
            </a:r>
          </a:p>
        </p:txBody>
      </p:sp>
      <p:sp>
        <p:nvSpPr>
          <p:cNvPr id="26627" name="Rectangle 3">
            <a:extLst>
              <a:ext uri="{FF2B5EF4-FFF2-40B4-BE49-F238E27FC236}">
                <a16:creationId xmlns:a16="http://schemas.microsoft.com/office/drawing/2014/main" id="{7C6FE2F8-F869-B242-DD9F-12D00C60C684}"/>
              </a:ext>
            </a:extLst>
          </p:cNvPr>
          <p:cNvSpPr>
            <a:spLocks noGrp="1" noChangeArrowheads="1"/>
          </p:cNvSpPr>
          <p:nvPr>
            <p:ph type="body" idx="1"/>
          </p:nvPr>
        </p:nvSpPr>
        <p:spPr/>
        <p:txBody>
          <a:bodyPr/>
          <a:lstStyle/>
          <a:p>
            <a:pPr marL="609600" indent="-609600">
              <a:lnSpc>
                <a:spcPct val="80000"/>
              </a:lnSpc>
              <a:buNone/>
            </a:pPr>
            <a:r>
              <a:rPr lang="en-US" altLang="en-US"/>
              <a:t>Transcription of DNA to RNA to protein:</a:t>
            </a:r>
          </a:p>
          <a:p>
            <a:pPr marL="609600" indent="-609600">
              <a:lnSpc>
                <a:spcPct val="80000"/>
              </a:lnSpc>
              <a:buNone/>
            </a:pPr>
            <a:r>
              <a:rPr lang="en-US" altLang="en-US"/>
              <a:t>1.The DNA replicates its information in a process</a:t>
            </a:r>
          </a:p>
          <a:p>
            <a:pPr marL="609600" indent="-609600">
              <a:lnSpc>
                <a:spcPct val="80000"/>
              </a:lnSpc>
              <a:buNone/>
            </a:pPr>
            <a:r>
              <a:rPr lang="en-US" altLang="en-US"/>
              <a:t> that involves many enzymes: replication.</a:t>
            </a:r>
            <a:endParaRPr lang="en-US" altLang="en-US" u="sng">
              <a:solidFill>
                <a:schemeClr val="tx2"/>
              </a:solidFill>
            </a:endParaRPr>
          </a:p>
          <a:p>
            <a:pPr marL="609600" indent="-609600">
              <a:lnSpc>
                <a:spcPct val="80000"/>
              </a:lnSpc>
              <a:buNone/>
            </a:pPr>
            <a:r>
              <a:rPr lang="en-US" altLang="en-US"/>
              <a:t>2. The DNA codes for the production of messenger RNA (mRNA) during</a:t>
            </a:r>
            <a:r>
              <a:rPr lang="en-US" altLang="en-US">
                <a:solidFill>
                  <a:schemeClr val="tx2"/>
                </a:solidFill>
              </a:rPr>
              <a:t> transcription.</a:t>
            </a:r>
            <a:endParaRPr lang="en-US" altLang="en-US"/>
          </a:p>
          <a:p>
            <a:pPr marL="609600" indent="-609600">
              <a:lnSpc>
                <a:spcPct val="80000"/>
              </a:lnSpc>
              <a:buNone/>
            </a:pPr>
            <a:r>
              <a:rPr lang="en-US" altLang="en-US"/>
              <a:t>3. In eucaryotic cells, the mRNA is processed  and migrates from the nucleus to the cytoplasm.</a:t>
            </a:r>
          </a:p>
          <a:p>
            <a:pPr marL="609600" indent="-609600">
              <a:lnSpc>
                <a:spcPct val="80000"/>
              </a:lnSpc>
              <a:buNone/>
            </a:pPr>
            <a:r>
              <a:rPr lang="en-US" altLang="en-US"/>
              <a:t>4. Messenger RNA carries coded information to ribosomes. The ribosomes "read" this information and use it for protein synthesis. This process is called translation.</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4A36A6CF-B2DC-5924-08DE-16AEF3D43A11}"/>
              </a:ext>
            </a:extLst>
          </p:cNvPr>
          <p:cNvSpPr>
            <a:spLocks noGrp="1" noChangeArrowheads="1"/>
          </p:cNvSpPr>
          <p:nvPr>
            <p:ph type="body" idx="1"/>
          </p:nvPr>
        </p:nvSpPr>
        <p:spPr>
          <a:xfrm>
            <a:off x="2209800" y="1981200"/>
            <a:ext cx="3276600" cy="4114800"/>
          </a:xfrm>
        </p:spPr>
        <p:txBody>
          <a:bodyPr/>
          <a:lstStyle/>
          <a:p>
            <a:pPr eaLnBrk="1" hangingPunct="1">
              <a:lnSpc>
                <a:spcPct val="90000"/>
              </a:lnSpc>
            </a:pPr>
            <a:r>
              <a:rPr lang="en-US" altLang="en-US" sz="2400"/>
              <a:t>Located approximately 25-30 bases pairs upstream of the transcriptional unti the TATA box is highly conserved sequence that works to help position RNA plms during initiation of transcription.</a:t>
            </a:r>
          </a:p>
        </p:txBody>
      </p:sp>
      <p:pic>
        <p:nvPicPr>
          <p:cNvPr id="27653" name="Picture 5" descr="0355">
            <a:extLst>
              <a:ext uri="{FF2B5EF4-FFF2-40B4-BE49-F238E27FC236}">
                <a16:creationId xmlns:a16="http://schemas.microsoft.com/office/drawing/2014/main" id="{F9FE5451-0AB3-5F06-E6B5-00CDD81AE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3886200"/>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fade">
                                      <p:cBhvr>
                                        <p:cTn id="7" dur="2000"/>
                                        <p:tgtEl>
                                          <p:spTgt spid="27653"/>
                                        </p:tgtEl>
                                      </p:cBhvr>
                                    </p:animEffect>
                                    <p:anim calcmode="lin" valueType="num">
                                      <p:cBhvr>
                                        <p:cTn id="8" dur="2000" fill="hold"/>
                                        <p:tgtEl>
                                          <p:spTgt spid="27653"/>
                                        </p:tgtEl>
                                        <p:attrNameLst>
                                          <p:attrName>style.rotation</p:attrName>
                                        </p:attrNameLst>
                                      </p:cBhvr>
                                      <p:tavLst>
                                        <p:tav tm="0">
                                          <p:val>
                                            <p:fltVal val="720"/>
                                          </p:val>
                                        </p:tav>
                                        <p:tav tm="100000">
                                          <p:val>
                                            <p:fltVal val="0"/>
                                          </p:val>
                                        </p:tav>
                                      </p:tavLst>
                                    </p:anim>
                                    <p:anim calcmode="lin" valueType="num">
                                      <p:cBhvr>
                                        <p:cTn id="9" dur="2000" fill="hold"/>
                                        <p:tgtEl>
                                          <p:spTgt spid="27653"/>
                                        </p:tgtEl>
                                        <p:attrNameLst>
                                          <p:attrName>ppt_h</p:attrName>
                                        </p:attrNameLst>
                                      </p:cBhvr>
                                      <p:tavLst>
                                        <p:tav tm="0">
                                          <p:val>
                                            <p:fltVal val="0"/>
                                          </p:val>
                                        </p:tav>
                                        <p:tav tm="100000">
                                          <p:val>
                                            <p:strVal val="#ppt_h"/>
                                          </p:val>
                                        </p:tav>
                                      </p:tavLst>
                                    </p:anim>
                                    <p:anim calcmode="lin" valueType="num">
                                      <p:cBhvr>
                                        <p:cTn id="10" dur="2000" fill="hold"/>
                                        <p:tgtEl>
                                          <p:spTgt spid="27653"/>
                                        </p:tgtEl>
                                        <p:attrNameLst>
                                          <p:attrName>ppt_w</p:attrName>
                                        </p:attrNameLst>
                                      </p:cBhvr>
                                      <p:tavLst>
                                        <p:tav tm="0">
                                          <p:val>
                                            <p:fltVal val="0"/>
                                          </p:val>
                                        </p:tav>
                                        <p:tav tm="100000">
                                          <p:val>
                                            <p:strVal val="#ppt_w"/>
                                          </p:val>
                                        </p:tav>
                                      </p:tavLst>
                                    </p:anim>
                                  </p:childTnLst>
                                  <p:subTnLst>
                                    <p:audio>
                                      <p:cMediaNode vol="100000">
                                        <p:cTn display="0" masterRel="sameClick">
                                          <p:stCondLst>
                                            <p:cond evt="begin" delay="0">
                                              <p:tn val="5"/>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7F95C87-471B-D70E-AAA8-DEFCB765A5CD}"/>
              </a:ext>
            </a:extLst>
          </p:cNvPr>
          <p:cNvSpPr>
            <a:spLocks noGrp="1"/>
          </p:cNvSpPr>
          <p:nvPr>
            <p:ph type="title"/>
          </p:nvPr>
        </p:nvSpPr>
        <p:spPr/>
        <p:txBody>
          <a:bodyPr/>
          <a:lstStyle/>
          <a:p>
            <a:pPr>
              <a:defRPr/>
            </a:pPr>
            <a:r>
              <a:rPr lang="en-US"/>
              <a:t>More Practice</a:t>
            </a:r>
          </a:p>
        </p:txBody>
      </p:sp>
      <p:sp>
        <p:nvSpPr>
          <p:cNvPr id="5" name="Footer Placeholder 4">
            <a:extLst>
              <a:ext uri="{FF2B5EF4-FFF2-40B4-BE49-F238E27FC236}">
                <a16:creationId xmlns:a16="http://schemas.microsoft.com/office/drawing/2014/main" id="{2761733E-ADBF-ACF2-6743-42CA0CD07551}"/>
              </a:ext>
            </a:extLst>
          </p:cNvPr>
          <p:cNvSpPr>
            <a:spLocks noGrp="1"/>
          </p:cNvSpPr>
          <p:nvPr>
            <p:ph type="ftr" sz="quarter" idx="12"/>
          </p:nvPr>
        </p:nvSpPr>
        <p:spPr/>
        <p:txBody>
          <a:bodyPr/>
          <a:lstStyle/>
          <a:p>
            <a:pPr>
              <a:defRPr/>
            </a:pPr>
            <a:r>
              <a:rPr lang="en-US"/>
              <a:t>© 2009, Prentice-Hall, Inc.</a:t>
            </a:r>
          </a:p>
        </p:txBody>
      </p:sp>
      <p:sp>
        <p:nvSpPr>
          <p:cNvPr id="48132" name="Rectangle 5">
            <a:extLst>
              <a:ext uri="{FF2B5EF4-FFF2-40B4-BE49-F238E27FC236}">
                <a16:creationId xmlns:a16="http://schemas.microsoft.com/office/drawing/2014/main" id="{DF3E0851-339C-1AFF-1C67-090A647D4862}"/>
              </a:ext>
            </a:extLst>
          </p:cNvPr>
          <p:cNvSpPr>
            <a:spLocks noChangeArrowheads="1"/>
          </p:cNvSpPr>
          <p:nvPr/>
        </p:nvSpPr>
        <p:spPr bwMode="auto">
          <a:xfrm>
            <a:off x="2286000" y="1828801"/>
            <a:ext cx="7620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What is the enthalpy change during the process in which 100.0 g of water at 50.0 °C is cooled to ice at –30.0 °C under a constant pressure of 1 atm? The specific heats of ice, water, and steam are 2.03 J/g-K, 4.18 J/g-K, and 1.84 J/g-K, respectively. For H</a:t>
            </a:r>
            <a:r>
              <a:rPr lang="en-US" altLang="en-US" baseline="-25000"/>
              <a:t>2</a:t>
            </a:r>
            <a:r>
              <a:rPr lang="en-US" altLang="en-US"/>
              <a:t>O, </a:t>
            </a:r>
            <a:r>
              <a:rPr lang="el-GR" altLang="en-US"/>
              <a:t>Δ</a:t>
            </a:r>
            <a:r>
              <a:rPr lang="en-US" altLang="en-US" i="1"/>
              <a:t>H</a:t>
            </a:r>
            <a:r>
              <a:rPr lang="en-US" altLang="en-US" baseline="-25000"/>
              <a:t>fus</a:t>
            </a:r>
            <a:r>
              <a:rPr lang="en-US" altLang="en-US"/>
              <a:t> = 6.01 kJ/mol and </a:t>
            </a:r>
            <a:r>
              <a:rPr lang="el-GR" altLang="en-US"/>
              <a:t>Δ</a:t>
            </a:r>
            <a:r>
              <a:rPr lang="en-US" altLang="en-US" i="1"/>
              <a:t>H</a:t>
            </a:r>
            <a:r>
              <a:rPr lang="en-US" altLang="en-US" baseline="-25000"/>
              <a:t>vap</a:t>
            </a:r>
            <a:r>
              <a:rPr lang="en-US" altLang="en-US"/>
              <a:t> = 40.67 kJ/mol.?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8132"/>
                                        </p:tgtEl>
                                        <p:attrNameLst>
                                          <p:attrName>style.visibility</p:attrName>
                                        </p:attrNameLst>
                                      </p:cBhvr>
                                      <p:to>
                                        <p:strVal val="visible"/>
                                      </p:to>
                                    </p:set>
                                    <p:anim calcmode="discrete" valueType="clr">
                                      <p:cBhvr override="childStyle">
                                        <p:cTn id="7" dur="80"/>
                                        <p:tgtEl>
                                          <p:spTgt spid="4813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8132"/>
                                        </p:tgtEl>
                                        <p:attrNameLst>
                                          <p:attrName>fillcolor</p:attrName>
                                        </p:attrNameLst>
                                      </p:cBhvr>
                                      <p:tavLst>
                                        <p:tav tm="0">
                                          <p:val>
                                            <p:clrVal>
                                              <a:schemeClr val="accent2"/>
                                            </p:clrVal>
                                          </p:val>
                                        </p:tav>
                                        <p:tav tm="50000">
                                          <p:val>
                                            <p:clrVal>
                                              <a:schemeClr val="hlink"/>
                                            </p:clrVal>
                                          </p:val>
                                        </p:tav>
                                      </p:tavLst>
                                    </p:anim>
                                    <p:set>
                                      <p:cBhvr>
                                        <p:cTn id="9" dur="80"/>
                                        <p:tgtEl>
                                          <p:spTgt spid="481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7B901C53-2041-E2FB-8EEE-27F43A5FBF6A}"/>
              </a:ext>
            </a:extLst>
          </p:cNvPr>
          <p:cNvSpPr>
            <a:spLocks noGrp="1" noChangeArrowheads="1"/>
          </p:cNvSpPr>
          <p:nvPr>
            <p:ph type="title"/>
          </p:nvPr>
        </p:nvSpPr>
        <p:spPr>
          <a:xfrm>
            <a:off x="1524000" y="76200"/>
            <a:ext cx="9144000" cy="1143000"/>
          </a:xfrm>
        </p:spPr>
        <p:txBody>
          <a:bodyPr/>
          <a:lstStyle/>
          <a:p>
            <a:pPr eaLnBrk="1" hangingPunct="1">
              <a:defRPr/>
            </a:pPr>
            <a:r>
              <a:rPr lang="en-US">
                <a:effectLst>
                  <a:outerShdw blurRad="38100" dist="38100" dir="2700000" algn="tl">
                    <a:srgbClr val="010199"/>
                  </a:outerShdw>
                </a:effectLst>
              </a:rPr>
              <a:t>SOM Output</a:t>
            </a:r>
          </a:p>
        </p:txBody>
      </p:sp>
      <p:pic>
        <p:nvPicPr>
          <p:cNvPr id="29699" name="Picture 3">
            <a:extLst>
              <a:ext uri="{FF2B5EF4-FFF2-40B4-BE49-F238E27FC236}">
                <a16:creationId xmlns:a16="http://schemas.microsoft.com/office/drawing/2014/main" id="{D14116EA-F805-2806-3DFC-B72E1EE7F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43001"/>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19B3254E-1D45-746A-8002-A225AFDF3EEA}"/>
              </a:ext>
            </a:extLst>
          </p:cNvPr>
          <p:cNvSpPr txBox="1">
            <a:spLocks noChangeArrowheads="1"/>
          </p:cNvSpPr>
          <p:nvPr/>
        </p:nvSpPr>
        <p:spPr bwMode="ltGray">
          <a:xfrm>
            <a:off x="2895600" y="1143000"/>
            <a:ext cx="633095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a:solidFill>
                  <a:srgbClr val="0E0D02"/>
                </a:solidFill>
              </a:rPr>
              <a:t>RNA  information (in the form of</a:t>
            </a:r>
          </a:p>
          <a:p>
            <a:pPr eaLnBrk="1" hangingPunct="1"/>
            <a:r>
              <a:rPr lang="en-US" altLang="en-US" sz="3600">
                <a:solidFill>
                  <a:srgbClr val="0E0D02"/>
                </a:solidFill>
              </a:rPr>
              <a:t>nucleotide sequences) is then</a:t>
            </a:r>
          </a:p>
          <a:p>
            <a:pPr eaLnBrk="1" hangingPunct="1"/>
            <a:r>
              <a:rPr lang="en-US" altLang="en-US" sz="3600" b="1">
                <a:solidFill>
                  <a:srgbClr val="0E0D02"/>
                </a:solidFill>
              </a:rPr>
              <a:t>TRANSLATED</a:t>
            </a:r>
            <a:r>
              <a:rPr lang="en-US" altLang="en-US" sz="3600">
                <a:solidFill>
                  <a:srgbClr val="0E0D02"/>
                </a:solidFill>
              </a:rPr>
              <a:t> into proteins</a:t>
            </a:r>
          </a:p>
          <a:p>
            <a:pPr eaLnBrk="1" hangingPunct="1"/>
            <a:r>
              <a:rPr lang="en-US" altLang="en-US" sz="3600">
                <a:solidFill>
                  <a:srgbClr val="0E0D02"/>
                </a:solidFill>
              </a:rPr>
              <a:t>(long polypeptide chains) by </a:t>
            </a:r>
          </a:p>
          <a:p>
            <a:pPr eaLnBrk="1" hangingPunct="1"/>
            <a:r>
              <a:rPr lang="en-US" altLang="en-US" sz="3600">
                <a:solidFill>
                  <a:srgbClr val="0E0D02"/>
                </a:solidFill>
              </a:rPr>
              <a:t>complex units called ribosomes.</a:t>
            </a:r>
          </a:p>
          <a:p>
            <a:pPr eaLnBrk="1" hangingPunct="1"/>
            <a:endParaRPr lang="en-US" altLang="en-US" sz="3600">
              <a:solidFill>
                <a:srgbClr val="0E0D02"/>
              </a:solidFill>
            </a:endParaRPr>
          </a:p>
          <a:p>
            <a:pPr eaLnBrk="1" hangingPunct="1"/>
            <a:r>
              <a:rPr lang="en-US" altLang="en-US" sz="3600">
                <a:solidFill>
                  <a:srgbClr val="0E0D02"/>
                </a:solidFill>
              </a:rPr>
              <a:t>Proteins are the work horses of</a:t>
            </a:r>
          </a:p>
          <a:p>
            <a:pPr eaLnBrk="1" hangingPunct="1"/>
            <a:r>
              <a:rPr lang="en-US" altLang="en-US" sz="3600">
                <a:solidFill>
                  <a:srgbClr val="0E0D02"/>
                </a:solidFill>
              </a:rPr>
              <a:t>biological systems, i.e. enzymes,</a:t>
            </a:r>
          </a:p>
          <a:p>
            <a:pPr eaLnBrk="1" hangingPunct="1"/>
            <a:r>
              <a:rPr lang="en-US" altLang="en-US" sz="3600">
                <a:solidFill>
                  <a:srgbClr val="0E0D02"/>
                </a:solidFill>
              </a:rPr>
              <a:t>messengers, and building blocks.</a:t>
            </a:r>
            <a:endParaRPr lang="en-US" altLang="en-US" sz="3600" b="1">
              <a:solidFill>
                <a:srgbClr val="0E0D02"/>
              </a:solidFill>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DB5DC07-80D1-1D83-1599-302D55CA6F0E}"/>
              </a:ext>
            </a:extLst>
          </p:cNvPr>
          <p:cNvSpPr>
            <a:spLocks noGrp="1" noChangeArrowheads="1"/>
          </p:cNvSpPr>
          <p:nvPr>
            <p:ph type="title"/>
          </p:nvPr>
        </p:nvSpPr>
        <p:spPr>
          <a:xfrm>
            <a:off x="2209800" y="304800"/>
            <a:ext cx="3352800" cy="1371600"/>
          </a:xfrm>
        </p:spPr>
        <p:txBody>
          <a:bodyPr/>
          <a:lstStyle/>
          <a:p>
            <a:pPr eaLnBrk="1" hangingPunct="1"/>
            <a:r>
              <a:rPr lang="en-US" altLang="en-US" sz="4000"/>
              <a:t>A Sad Day on Sesame Street </a:t>
            </a:r>
          </a:p>
        </p:txBody>
      </p:sp>
      <p:sp>
        <p:nvSpPr>
          <p:cNvPr id="13315" name="Rectangle 7">
            <a:extLst>
              <a:ext uri="{FF2B5EF4-FFF2-40B4-BE49-F238E27FC236}">
                <a16:creationId xmlns:a16="http://schemas.microsoft.com/office/drawing/2014/main" id="{8D27E0ED-B3BF-FE4C-F970-D70F80955175}"/>
              </a:ext>
            </a:extLst>
          </p:cNvPr>
          <p:cNvSpPr>
            <a:spLocks noGrp="1" noChangeArrowheads="1"/>
          </p:cNvSpPr>
          <p:nvPr>
            <p:ph type="body" sz="half" idx="1"/>
          </p:nvPr>
        </p:nvSpPr>
        <p:spPr>
          <a:xfrm>
            <a:off x="2209800" y="2286000"/>
            <a:ext cx="3810000" cy="3810000"/>
          </a:xfrm>
        </p:spPr>
        <p:txBody>
          <a:bodyPr/>
          <a:lstStyle/>
          <a:p>
            <a:pPr eaLnBrk="1" hangingPunct="1"/>
            <a:r>
              <a:rPr lang="en-US" altLang="en-US"/>
              <a:t>Citing your images</a:t>
            </a:r>
          </a:p>
          <a:p>
            <a:pPr eaLnBrk="1" hangingPunct="1"/>
            <a:r>
              <a:rPr lang="en-US" altLang="en-US"/>
              <a:t>Use small print</a:t>
            </a:r>
          </a:p>
        </p:txBody>
      </p:sp>
      <p:sp>
        <p:nvSpPr>
          <p:cNvPr id="13316" name="Rectangle 3">
            <a:extLst>
              <a:ext uri="{FF2B5EF4-FFF2-40B4-BE49-F238E27FC236}">
                <a16:creationId xmlns:a16="http://schemas.microsoft.com/office/drawing/2014/main" id="{B9947DCA-0008-4127-1802-99D0429F2B49}"/>
              </a:ext>
            </a:extLst>
          </p:cNvPr>
          <p:cNvSpPr>
            <a:spLocks noChangeArrowheads="1"/>
          </p:cNvSpPr>
          <p:nvPr/>
        </p:nvSpPr>
        <p:spPr bwMode="auto">
          <a:xfrm>
            <a:off x="6096000" y="6324601"/>
            <a:ext cx="434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000"/>
              <a:t>http://www.bilibala.com/veryveryfunny/html/jokedata/sadday.html </a:t>
            </a:r>
            <a:endParaRPr lang="en-US" altLang="en-US"/>
          </a:p>
        </p:txBody>
      </p:sp>
      <p:pic>
        <p:nvPicPr>
          <p:cNvPr id="13317" name="Picture 9" descr="Sad Day">
            <a:extLst>
              <a:ext uri="{FF2B5EF4-FFF2-40B4-BE49-F238E27FC236}">
                <a16:creationId xmlns:a16="http://schemas.microsoft.com/office/drawing/2014/main" id="{D2F5B3BB-88C5-B3CC-2633-C7FBBD4861B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172201" y="304800"/>
            <a:ext cx="4132263" cy="6019800"/>
          </a:xfrm>
          <a:noFill/>
        </p:spPr>
      </p:pic>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263AAF64-3DCE-9162-DE7C-075385EBE289}"/>
              </a:ext>
            </a:extLst>
          </p:cNvPr>
          <p:cNvSpPr>
            <a:spLocks noGrp="1" noChangeArrowheads="1"/>
          </p:cNvSpPr>
          <p:nvPr>
            <p:ph type="title"/>
          </p:nvPr>
        </p:nvSpPr>
        <p:spPr>
          <a:xfrm>
            <a:off x="1981200" y="292100"/>
            <a:ext cx="8229600" cy="871538"/>
          </a:xfrm>
        </p:spPr>
        <p:txBody>
          <a:bodyPr/>
          <a:lstStyle/>
          <a:p>
            <a:pPr eaLnBrk="1" hangingPunct="1">
              <a:defRPr/>
            </a:pPr>
            <a:r>
              <a:rPr lang="en-US" sz="2900" dirty="0"/>
              <a:t>URSIDAE (Bears)</a:t>
            </a:r>
            <a:r>
              <a:rPr lang="en-US" dirty="0"/>
              <a:t> </a:t>
            </a:r>
          </a:p>
        </p:txBody>
      </p:sp>
      <p:sp>
        <p:nvSpPr>
          <p:cNvPr id="323587" name="Rectangle 3">
            <a:extLst>
              <a:ext uri="{FF2B5EF4-FFF2-40B4-BE49-F238E27FC236}">
                <a16:creationId xmlns:a16="http://schemas.microsoft.com/office/drawing/2014/main" id="{61A3195E-7755-CF85-7855-238637329DAE}"/>
              </a:ext>
            </a:extLst>
          </p:cNvPr>
          <p:cNvSpPr>
            <a:spLocks noGrp="1" noChangeArrowheads="1"/>
          </p:cNvSpPr>
          <p:nvPr>
            <p:ph idx="1"/>
          </p:nvPr>
        </p:nvSpPr>
        <p:spPr>
          <a:xfrm>
            <a:off x="1981200" y="1143000"/>
            <a:ext cx="8229600" cy="5410200"/>
          </a:xfrm>
        </p:spPr>
        <p:txBody>
          <a:bodyPr/>
          <a:lstStyle/>
          <a:p>
            <a:pPr eaLnBrk="1" hangingPunct="1">
              <a:lnSpc>
                <a:spcPct val="80000"/>
              </a:lnSpc>
              <a:defRPr/>
            </a:pPr>
            <a:r>
              <a:rPr lang="en-US" sz="1800" b="1" dirty="0"/>
              <a:t>Large Size</a:t>
            </a:r>
            <a:r>
              <a:rPr lang="en-US" sz="1800" dirty="0"/>
              <a:t>: Bears are large-bodied compared to many other carnivores. Most of their diet consists of vegetable matter. Meat is digested quickly but vegetable matter takes much longer. Larger body size brings a decrease in metabolic rate, so large body animals can survive on the small energy from vegetable matter, even though they have to eat a vast amount of food to satisfy their total energy needs.</a:t>
            </a:r>
            <a:endParaRPr lang="en-US" sz="1800" b="1" dirty="0"/>
          </a:p>
          <a:p>
            <a:pPr eaLnBrk="1" hangingPunct="1">
              <a:lnSpc>
                <a:spcPct val="80000"/>
              </a:lnSpc>
              <a:defRPr/>
            </a:pPr>
            <a:r>
              <a:rPr lang="en-US" sz="1800" b="1" dirty="0"/>
              <a:t>Powerful limbs and strong claws: </a:t>
            </a:r>
            <a:r>
              <a:rPr lang="en-US" sz="1800" dirty="0"/>
              <a:t>Bears have long, powerful limbs with strong claws used in climbing trees, digging and grubbing. The scapula has a post-scapular </a:t>
            </a:r>
            <a:r>
              <a:rPr lang="en-US" sz="1800" dirty="0" err="1"/>
              <a:t>fossa</a:t>
            </a:r>
            <a:r>
              <a:rPr lang="en-US" sz="1800" dirty="0"/>
              <a:t> for the attachment of the </a:t>
            </a:r>
            <a:r>
              <a:rPr lang="en-US" sz="1800" dirty="0" err="1"/>
              <a:t>subscapularis</a:t>
            </a:r>
            <a:r>
              <a:rPr lang="en-US" sz="1800" dirty="0"/>
              <a:t> minor muscle which prevents the </a:t>
            </a:r>
            <a:r>
              <a:rPr lang="en-US" sz="1800" dirty="0" err="1"/>
              <a:t>humeri</a:t>
            </a:r>
            <a:r>
              <a:rPr lang="en-US" sz="1800" dirty="0"/>
              <a:t> popping out of their joints as a bear hauls its large body weight up trees.</a:t>
            </a:r>
            <a:endParaRPr lang="en-US" sz="1800" b="1" dirty="0"/>
          </a:p>
          <a:p>
            <a:pPr eaLnBrk="1" hangingPunct="1">
              <a:lnSpc>
                <a:spcPct val="80000"/>
              </a:lnSpc>
              <a:defRPr/>
            </a:pPr>
            <a:r>
              <a:rPr lang="en-US" sz="1800" b="1" dirty="0"/>
              <a:t>Grinding Molars:</a:t>
            </a:r>
            <a:r>
              <a:rPr lang="en-US" sz="1800" dirty="0"/>
              <a:t> The premolars of bears are much smaller than other carnivores and often lost at old age. The molars are broadened and flattened for crushing and grinding up tough vegetable matter.</a:t>
            </a:r>
            <a:endParaRPr lang="en-US" sz="1800" b="1" dirty="0"/>
          </a:p>
          <a:p>
            <a:pPr eaLnBrk="1" hangingPunct="1">
              <a:lnSpc>
                <a:spcPct val="80000"/>
              </a:lnSpc>
              <a:defRPr/>
            </a:pPr>
            <a:r>
              <a:rPr lang="en-US" sz="1800" b="1" dirty="0"/>
              <a:t>Long Muzzle: </a:t>
            </a:r>
            <a:r>
              <a:rPr lang="en-US" sz="1800" dirty="0"/>
              <a:t>The long, powerful muzzle with its mobile snout and protruding lips are important for digging and grubbing. The long muzzle is also a place for olfactory epithelium which accounts for the excellent sense of smell.</a:t>
            </a:r>
            <a:endParaRPr lang="en-US" sz="1800" b="1" dirty="0"/>
          </a:p>
          <a:p>
            <a:pPr eaLnBrk="1" hangingPunct="1">
              <a:lnSpc>
                <a:spcPct val="80000"/>
              </a:lnSpc>
              <a:defRPr/>
            </a:pPr>
            <a:r>
              <a:rPr lang="en-US" sz="1800" b="1" dirty="0"/>
              <a:t>Vestigial Tail:</a:t>
            </a:r>
            <a:r>
              <a:rPr lang="en-US" sz="1800" dirty="0"/>
              <a:t> Unlike many other carnivores bears have a tail with no specialized function.</a:t>
            </a:r>
          </a:p>
        </p:txBody>
      </p:sp>
      <p:pic>
        <p:nvPicPr>
          <p:cNvPr id="31748" name="Picture 4" descr="SL00644_">
            <a:extLst>
              <a:ext uri="{FF2B5EF4-FFF2-40B4-BE49-F238E27FC236}">
                <a16:creationId xmlns:a16="http://schemas.microsoft.com/office/drawing/2014/main" id="{E8EE9397-3934-8F2F-4A0B-87DA46511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237478"/>
            <a:ext cx="13541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323586"/>
                                        </p:tgtEl>
                                        <p:attrNameLst>
                                          <p:attrName>style.visibility</p:attrName>
                                        </p:attrNameLst>
                                      </p:cBhvr>
                                      <p:to>
                                        <p:strVal val="visible"/>
                                      </p:to>
                                    </p:set>
                                    <p:anim calcmode="lin" valueType="num">
                                      <p:cBhvr>
                                        <p:cTn id="7" dur="1000" fill="hold"/>
                                        <p:tgtEl>
                                          <p:spTgt spid="323586"/>
                                        </p:tgtEl>
                                        <p:attrNameLst>
                                          <p:attrName>ppt_x</p:attrName>
                                        </p:attrNameLst>
                                      </p:cBhvr>
                                      <p:tavLst>
                                        <p:tav tm="0">
                                          <p:val>
                                            <p:strVal val="#ppt_x-.2"/>
                                          </p:val>
                                        </p:tav>
                                        <p:tav tm="100000">
                                          <p:val>
                                            <p:strVal val="#ppt_x"/>
                                          </p:val>
                                        </p:tav>
                                      </p:tavLst>
                                    </p:anim>
                                    <p:anim calcmode="lin" valueType="num">
                                      <p:cBhvr>
                                        <p:cTn id="8" dur="1000" fill="hold"/>
                                        <p:tgtEl>
                                          <p:spTgt spid="3235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35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nodeType="clickEffect">
                                  <p:stCondLst>
                                    <p:cond delay="0"/>
                                  </p:stCondLst>
                                  <p:childTnLst>
                                    <p:set>
                                      <p:cBhvr>
                                        <p:cTn id="13" dur="1" fill="hold">
                                          <p:stCondLst>
                                            <p:cond delay="0"/>
                                          </p:stCondLst>
                                        </p:cTn>
                                        <p:tgtEl>
                                          <p:spTgt spid="323587">
                                            <p:txEl>
                                              <p:pRg st="0" end="0"/>
                                            </p:txEl>
                                          </p:spTgt>
                                        </p:tgtEl>
                                        <p:attrNameLst>
                                          <p:attrName>style.visibility</p:attrName>
                                        </p:attrNameLst>
                                      </p:cBhvr>
                                      <p:to>
                                        <p:strVal val="visible"/>
                                      </p:to>
                                    </p:set>
                                    <p:animEffect transition="in" filter="fade">
                                      <p:cBhvr>
                                        <p:cTn id="14" dur="500"/>
                                        <p:tgtEl>
                                          <p:spTgt spid="323587">
                                            <p:txEl>
                                              <p:pRg st="0" end="0"/>
                                            </p:txEl>
                                          </p:spTgt>
                                        </p:tgtEl>
                                      </p:cBhvr>
                                    </p:animEffect>
                                    <p:anim calcmode="lin" valueType="num">
                                      <p:cBhvr>
                                        <p:cTn id="15" dur="500" fill="hold"/>
                                        <p:tgtEl>
                                          <p:spTgt spid="32358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2358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nodeType="clickEffect">
                                  <p:stCondLst>
                                    <p:cond delay="0"/>
                                  </p:stCondLst>
                                  <p:childTnLst>
                                    <p:set>
                                      <p:cBhvr>
                                        <p:cTn id="20" dur="1" fill="hold">
                                          <p:stCondLst>
                                            <p:cond delay="0"/>
                                          </p:stCondLst>
                                        </p:cTn>
                                        <p:tgtEl>
                                          <p:spTgt spid="323587">
                                            <p:txEl>
                                              <p:pRg st="1" end="1"/>
                                            </p:txEl>
                                          </p:spTgt>
                                        </p:tgtEl>
                                        <p:attrNameLst>
                                          <p:attrName>style.visibility</p:attrName>
                                        </p:attrNameLst>
                                      </p:cBhvr>
                                      <p:to>
                                        <p:strVal val="visible"/>
                                      </p:to>
                                    </p:set>
                                    <p:animEffect transition="in" filter="fade">
                                      <p:cBhvr>
                                        <p:cTn id="21" dur="500"/>
                                        <p:tgtEl>
                                          <p:spTgt spid="323587">
                                            <p:txEl>
                                              <p:pRg st="1" end="1"/>
                                            </p:txEl>
                                          </p:spTgt>
                                        </p:tgtEl>
                                      </p:cBhvr>
                                    </p:animEffect>
                                    <p:anim calcmode="lin" valueType="num">
                                      <p:cBhvr>
                                        <p:cTn id="22" dur="500" fill="hold"/>
                                        <p:tgtEl>
                                          <p:spTgt spid="323587">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2358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nodeType="clickEffect">
                                  <p:stCondLst>
                                    <p:cond delay="0"/>
                                  </p:stCondLst>
                                  <p:childTnLst>
                                    <p:set>
                                      <p:cBhvr>
                                        <p:cTn id="27" dur="1" fill="hold">
                                          <p:stCondLst>
                                            <p:cond delay="0"/>
                                          </p:stCondLst>
                                        </p:cTn>
                                        <p:tgtEl>
                                          <p:spTgt spid="323587">
                                            <p:txEl>
                                              <p:pRg st="2" end="2"/>
                                            </p:txEl>
                                          </p:spTgt>
                                        </p:tgtEl>
                                        <p:attrNameLst>
                                          <p:attrName>style.visibility</p:attrName>
                                        </p:attrNameLst>
                                      </p:cBhvr>
                                      <p:to>
                                        <p:strVal val="visible"/>
                                      </p:to>
                                    </p:set>
                                    <p:animEffect transition="in" filter="fade">
                                      <p:cBhvr>
                                        <p:cTn id="28" dur="500"/>
                                        <p:tgtEl>
                                          <p:spTgt spid="323587">
                                            <p:txEl>
                                              <p:pRg st="2" end="2"/>
                                            </p:txEl>
                                          </p:spTgt>
                                        </p:tgtEl>
                                      </p:cBhvr>
                                    </p:animEffect>
                                    <p:anim calcmode="lin" valueType="num">
                                      <p:cBhvr>
                                        <p:cTn id="29" dur="500" fill="hold"/>
                                        <p:tgtEl>
                                          <p:spTgt spid="323587">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23587">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nodeType="clickEffect">
                                  <p:stCondLst>
                                    <p:cond delay="0"/>
                                  </p:stCondLst>
                                  <p:childTnLst>
                                    <p:set>
                                      <p:cBhvr>
                                        <p:cTn id="34" dur="1" fill="hold">
                                          <p:stCondLst>
                                            <p:cond delay="0"/>
                                          </p:stCondLst>
                                        </p:cTn>
                                        <p:tgtEl>
                                          <p:spTgt spid="323587">
                                            <p:txEl>
                                              <p:pRg st="3" end="3"/>
                                            </p:txEl>
                                          </p:spTgt>
                                        </p:tgtEl>
                                        <p:attrNameLst>
                                          <p:attrName>style.visibility</p:attrName>
                                        </p:attrNameLst>
                                      </p:cBhvr>
                                      <p:to>
                                        <p:strVal val="visible"/>
                                      </p:to>
                                    </p:set>
                                    <p:animEffect transition="in" filter="fade">
                                      <p:cBhvr>
                                        <p:cTn id="35" dur="500"/>
                                        <p:tgtEl>
                                          <p:spTgt spid="323587">
                                            <p:txEl>
                                              <p:pRg st="3" end="3"/>
                                            </p:txEl>
                                          </p:spTgt>
                                        </p:tgtEl>
                                      </p:cBhvr>
                                    </p:animEffect>
                                    <p:anim calcmode="lin" valueType="num">
                                      <p:cBhvr>
                                        <p:cTn id="36" dur="500" fill="hold"/>
                                        <p:tgtEl>
                                          <p:spTgt spid="323587">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23587">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nodeType="clickEffect">
                                  <p:stCondLst>
                                    <p:cond delay="0"/>
                                  </p:stCondLst>
                                  <p:childTnLst>
                                    <p:set>
                                      <p:cBhvr>
                                        <p:cTn id="41" dur="1" fill="hold">
                                          <p:stCondLst>
                                            <p:cond delay="0"/>
                                          </p:stCondLst>
                                        </p:cTn>
                                        <p:tgtEl>
                                          <p:spTgt spid="323587">
                                            <p:txEl>
                                              <p:pRg st="4" end="4"/>
                                            </p:txEl>
                                          </p:spTgt>
                                        </p:tgtEl>
                                        <p:attrNameLst>
                                          <p:attrName>style.visibility</p:attrName>
                                        </p:attrNameLst>
                                      </p:cBhvr>
                                      <p:to>
                                        <p:strVal val="visible"/>
                                      </p:to>
                                    </p:set>
                                    <p:animEffect transition="in" filter="fade">
                                      <p:cBhvr>
                                        <p:cTn id="42" dur="500"/>
                                        <p:tgtEl>
                                          <p:spTgt spid="323587">
                                            <p:txEl>
                                              <p:pRg st="4" end="4"/>
                                            </p:txEl>
                                          </p:spTgt>
                                        </p:tgtEl>
                                      </p:cBhvr>
                                    </p:animEffect>
                                    <p:anim calcmode="lin" valueType="num">
                                      <p:cBhvr>
                                        <p:cTn id="43" dur="500" fill="hold"/>
                                        <p:tgtEl>
                                          <p:spTgt spid="323587">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23587">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6" grpId="0"/>
      <p:bldP spid="32358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CC977-FC7A-524F-DBD2-1B373608E28C}"/>
              </a:ext>
            </a:extLst>
          </p:cNvPr>
          <p:cNvSpPr>
            <a:spLocks noGrp="1"/>
          </p:cNvSpPr>
          <p:nvPr>
            <p:ph idx="1"/>
          </p:nvPr>
        </p:nvSpPr>
        <p:spPr>
          <a:xfrm>
            <a:off x="1676400" y="1447800"/>
            <a:ext cx="8540750" cy="685800"/>
          </a:xfrm>
        </p:spPr>
        <p:txBody>
          <a:bodyPr/>
          <a:lstStyle/>
          <a:p>
            <a:pPr>
              <a:defRPr/>
            </a:pPr>
            <a:r>
              <a:rPr lang="en-US" dirty="0"/>
              <a:t>Example of bad animations</a:t>
            </a:r>
          </a:p>
        </p:txBody>
      </p:sp>
      <p:sp>
        <p:nvSpPr>
          <p:cNvPr id="4" name="Content Placeholder 2">
            <a:extLst>
              <a:ext uri="{FF2B5EF4-FFF2-40B4-BE49-F238E27FC236}">
                <a16:creationId xmlns:a16="http://schemas.microsoft.com/office/drawing/2014/main" id="{F86AFD83-0C1F-5CED-CCE3-B0FE0B623015}"/>
              </a:ext>
            </a:extLst>
          </p:cNvPr>
          <p:cNvSpPr txBox="1">
            <a:spLocks/>
          </p:cNvSpPr>
          <p:nvPr/>
        </p:nvSpPr>
        <p:spPr bwMode="auto">
          <a:xfrm>
            <a:off x="1752600" y="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
        <p:nvSpPr>
          <p:cNvPr id="7" name="Content Placeholder 2">
            <a:extLst>
              <a:ext uri="{FF2B5EF4-FFF2-40B4-BE49-F238E27FC236}">
                <a16:creationId xmlns:a16="http://schemas.microsoft.com/office/drawing/2014/main" id="{02F7DA29-8454-D3A0-EFBB-75756B327AB2}"/>
              </a:ext>
            </a:extLst>
          </p:cNvPr>
          <p:cNvSpPr txBox="1">
            <a:spLocks/>
          </p:cNvSpPr>
          <p:nvPr/>
        </p:nvSpPr>
        <p:spPr bwMode="auto">
          <a:xfrm>
            <a:off x="1600200" y="25908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
        <p:nvSpPr>
          <p:cNvPr id="8" name="Content Placeholder 2">
            <a:extLst>
              <a:ext uri="{FF2B5EF4-FFF2-40B4-BE49-F238E27FC236}">
                <a16:creationId xmlns:a16="http://schemas.microsoft.com/office/drawing/2014/main" id="{C17F41E4-35D8-C13B-D5D9-243D7D04A648}"/>
              </a:ext>
            </a:extLst>
          </p:cNvPr>
          <p:cNvSpPr txBox="1">
            <a:spLocks/>
          </p:cNvSpPr>
          <p:nvPr/>
        </p:nvSpPr>
        <p:spPr bwMode="auto">
          <a:xfrm>
            <a:off x="1600200" y="31242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
        <p:nvSpPr>
          <p:cNvPr id="9" name="Content Placeholder 2">
            <a:extLst>
              <a:ext uri="{FF2B5EF4-FFF2-40B4-BE49-F238E27FC236}">
                <a16:creationId xmlns:a16="http://schemas.microsoft.com/office/drawing/2014/main" id="{259C786B-41EB-48FE-AF3A-EE33234B005D}"/>
              </a:ext>
            </a:extLst>
          </p:cNvPr>
          <p:cNvSpPr txBox="1">
            <a:spLocks/>
          </p:cNvSpPr>
          <p:nvPr/>
        </p:nvSpPr>
        <p:spPr bwMode="auto">
          <a:xfrm>
            <a:off x="1600200" y="37338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
        <p:nvSpPr>
          <p:cNvPr id="10" name="Content Placeholder 2">
            <a:extLst>
              <a:ext uri="{FF2B5EF4-FFF2-40B4-BE49-F238E27FC236}">
                <a16:creationId xmlns:a16="http://schemas.microsoft.com/office/drawing/2014/main" id="{D9E51231-574F-AEEE-6D29-6ABF304F4ADE}"/>
              </a:ext>
            </a:extLst>
          </p:cNvPr>
          <p:cNvSpPr txBox="1">
            <a:spLocks/>
          </p:cNvSpPr>
          <p:nvPr/>
        </p:nvSpPr>
        <p:spPr bwMode="auto">
          <a:xfrm>
            <a:off x="1676400" y="43434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
        <p:nvSpPr>
          <p:cNvPr id="11" name="Content Placeholder 2">
            <a:extLst>
              <a:ext uri="{FF2B5EF4-FFF2-40B4-BE49-F238E27FC236}">
                <a16:creationId xmlns:a16="http://schemas.microsoft.com/office/drawing/2014/main" id="{7D069C4D-9D54-369A-E239-520089183825}"/>
              </a:ext>
            </a:extLst>
          </p:cNvPr>
          <p:cNvSpPr txBox="1">
            <a:spLocks/>
          </p:cNvSpPr>
          <p:nvPr/>
        </p:nvSpPr>
        <p:spPr bwMode="auto">
          <a:xfrm>
            <a:off x="1676400" y="48768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
        <p:nvSpPr>
          <p:cNvPr id="12" name="Content Placeholder 2">
            <a:extLst>
              <a:ext uri="{FF2B5EF4-FFF2-40B4-BE49-F238E27FC236}">
                <a16:creationId xmlns:a16="http://schemas.microsoft.com/office/drawing/2014/main" id="{373CDE1F-881F-5FEC-DFE7-CBF19A237820}"/>
              </a:ext>
            </a:extLst>
          </p:cNvPr>
          <p:cNvSpPr txBox="1">
            <a:spLocks/>
          </p:cNvSpPr>
          <p:nvPr/>
        </p:nvSpPr>
        <p:spPr bwMode="auto">
          <a:xfrm>
            <a:off x="1752600" y="54864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
        <p:nvSpPr>
          <p:cNvPr id="13" name="Content Placeholder 2">
            <a:extLst>
              <a:ext uri="{FF2B5EF4-FFF2-40B4-BE49-F238E27FC236}">
                <a16:creationId xmlns:a16="http://schemas.microsoft.com/office/drawing/2014/main" id="{A4E6107F-C149-E647-D365-B554D3C89F9C}"/>
              </a:ext>
            </a:extLst>
          </p:cNvPr>
          <p:cNvSpPr txBox="1">
            <a:spLocks/>
          </p:cNvSpPr>
          <p:nvPr/>
        </p:nvSpPr>
        <p:spPr bwMode="auto">
          <a:xfrm>
            <a:off x="1676400" y="61722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
        <p:nvSpPr>
          <p:cNvPr id="14" name="Content Placeholder 2">
            <a:extLst>
              <a:ext uri="{FF2B5EF4-FFF2-40B4-BE49-F238E27FC236}">
                <a16:creationId xmlns:a16="http://schemas.microsoft.com/office/drawing/2014/main" id="{C7064E9F-AD69-A726-0995-1E018CCB0282}"/>
              </a:ext>
            </a:extLst>
          </p:cNvPr>
          <p:cNvSpPr txBox="1">
            <a:spLocks/>
          </p:cNvSpPr>
          <p:nvPr/>
        </p:nvSpPr>
        <p:spPr bwMode="auto">
          <a:xfrm>
            <a:off x="1676400" y="19812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
        <p:nvSpPr>
          <p:cNvPr id="15" name="Content Placeholder 2">
            <a:extLst>
              <a:ext uri="{FF2B5EF4-FFF2-40B4-BE49-F238E27FC236}">
                <a16:creationId xmlns:a16="http://schemas.microsoft.com/office/drawing/2014/main" id="{A40D069C-1B59-FAA4-1BBE-84656DA07119}"/>
              </a:ext>
            </a:extLst>
          </p:cNvPr>
          <p:cNvSpPr txBox="1">
            <a:spLocks/>
          </p:cNvSpPr>
          <p:nvPr/>
        </p:nvSpPr>
        <p:spPr bwMode="auto">
          <a:xfrm>
            <a:off x="1752600" y="4572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
        <p:nvSpPr>
          <p:cNvPr id="16" name="Content Placeholder 2">
            <a:extLst>
              <a:ext uri="{FF2B5EF4-FFF2-40B4-BE49-F238E27FC236}">
                <a16:creationId xmlns:a16="http://schemas.microsoft.com/office/drawing/2014/main" id="{12C57AF7-EBC1-5499-99DA-0BCD0D36183B}"/>
              </a:ext>
            </a:extLst>
          </p:cNvPr>
          <p:cNvSpPr txBox="1">
            <a:spLocks/>
          </p:cNvSpPr>
          <p:nvPr/>
        </p:nvSpPr>
        <p:spPr bwMode="auto">
          <a:xfrm>
            <a:off x="1676400" y="990600"/>
            <a:ext cx="8540750" cy="685800"/>
          </a:xfrm>
          <a:prstGeom prst="rect">
            <a:avLst/>
          </a:prstGeom>
          <a:noFill/>
          <a:ln w="9525">
            <a:noFill/>
            <a:miter lim="800000"/>
            <a:headEnd/>
            <a:tailEnd/>
          </a:ln>
          <a:effectLst/>
        </p:spPr>
        <p:txBody>
          <a:bodyPr/>
          <a:lstStyle/>
          <a:p>
            <a:pPr marL="342900" indent="-342900" eaLnBrk="0" hangingPunct="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rPr>
              <a:t>Example of bad animations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770" decel="100000"/>
                                        <p:tgtEl>
                                          <p:spTgt spid="15"/>
                                        </p:tgtEl>
                                      </p:cBhvr>
                                    </p:animEffect>
                                    <p:animScale>
                                      <p:cBhvr>
                                        <p:cTn id="16" dur="770" decel="100000"/>
                                        <p:tgtEl>
                                          <p:spTgt spid="15"/>
                                        </p:tgtEl>
                                      </p:cBhvr>
                                      <p:from x="10000" y="10000"/>
                                      <p:to x="200000" y="450000"/>
                                    </p:animScale>
                                    <p:animScale>
                                      <p:cBhvr>
                                        <p:cTn id="17" dur="1230" accel="100000" fill="hold">
                                          <p:stCondLst>
                                            <p:cond delay="770"/>
                                          </p:stCondLst>
                                        </p:cTn>
                                        <p:tgtEl>
                                          <p:spTgt spid="15"/>
                                        </p:tgtEl>
                                      </p:cBhvr>
                                      <p:from x="200000" y="450000"/>
                                      <p:to x="100000" y="100000"/>
                                    </p:animScale>
                                    <p:set>
                                      <p:cBhvr>
                                        <p:cTn id="18" dur="770" fill="hold"/>
                                        <p:tgtEl>
                                          <p:spTgt spid="15"/>
                                        </p:tgtEl>
                                        <p:attrNameLst>
                                          <p:attrName>ppt_x</p:attrName>
                                        </p:attrNameLst>
                                      </p:cBhvr>
                                      <p:to>
                                        <p:strVal val="(0.5)"/>
                                      </p:to>
                                    </p:set>
                                    <p:anim from="(0.5)" to="(#ppt_x)" calcmode="lin" valueType="num">
                                      <p:cBhvr>
                                        <p:cTn id="19" dur="1230" accel="100000" fill="hold">
                                          <p:stCondLst>
                                            <p:cond delay="770"/>
                                          </p:stCondLst>
                                        </p:cTn>
                                        <p:tgtEl>
                                          <p:spTgt spid="15"/>
                                        </p:tgtEl>
                                        <p:attrNameLst>
                                          <p:attrName>ppt_x</p:attrName>
                                        </p:attrNameLst>
                                      </p:cBhvr>
                                    </p:anim>
                                    <p:set>
                                      <p:cBhvr>
                                        <p:cTn id="20" dur="770" fill="hold"/>
                                        <p:tgtEl>
                                          <p:spTgt spid="15"/>
                                        </p:tgtEl>
                                        <p:attrNameLst>
                                          <p:attrName>ppt_y</p:attrName>
                                        </p:attrNameLst>
                                      </p:cBhvr>
                                      <p:to>
                                        <p:strVal val="(#ppt_y+0.4)"/>
                                      </p:to>
                                    </p:set>
                                    <p:anim from="(#ppt_y+0.4)" to="(#ppt_y)" calcmode="lin" valueType="num">
                                      <p:cBhvr>
                                        <p:cTn id="21" dur="1230" accel="100000" fill="hold">
                                          <p:stCondLst>
                                            <p:cond delay="770"/>
                                          </p:stCondLst>
                                        </p:cTn>
                                        <p:tgtEl>
                                          <p:spTgt spid="15"/>
                                        </p:tgtEl>
                                        <p:attrNameLst>
                                          <p:attrName>ppt_y</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6"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80">
                                          <p:stCondLst>
                                            <p:cond delay="0"/>
                                          </p:stCondLst>
                                        </p:cTn>
                                        <p:tgtEl>
                                          <p:spTgt spid="16"/>
                                        </p:tgtEl>
                                      </p:cBhvr>
                                    </p:animEffect>
                                    <p:anim calcmode="lin" valueType="num">
                                      <p:cBhvr>
                                        <p:cTn id="27"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2" dur="26">
                                          <p:stCondLst>
                                            <p:cond delay="650"/>
                                          </p:stCondLst>
                                        </p:cTn>
                                        <p:tgtEl>
                                          <p:spTgt spid="16"/>
                                        </p:tgtEl>
                                      </p:cBhvr>
                                      <p:to x="100000" y="60000"/>
                                    </p:animScale>
                                    <p:animScale>
                                      <p:cBhvr>
                                        <p:cTn id="33" dur="166" decel="50000">
                                          <p:stCondLst>
                                            <p:cond delay="676"/>
                                          </p:stCondLst>
                                        </p:cTn>
                                        <p:tgtEl>
                                          <p:spTgt spid="16"/>
                                        </p:tgtEl>
                                      </p:cBhvr>
                                      <p:to x="100000" y="100000"/>
                                    </p:animScale>
                                    <p:animScale>
                                      <p:cBhvr>
                                        <p:cTn id="34" dur="26">
                                          <p:stCondLst>
                                            <p:cond delay="1312"/>
                                          </p:stCondLst>
                                        </p:cTn>
                                        <p:tgtEl>
                                          <p:spTgt spid="16"/>
                                        </p:tgtEl>
                                      </p:cBhvr>
                                      <p:to x="100000" y="80000"/>
                                    </p:animScale>
                                    <p:animScale>
                                      <p:cBhvr>
                                        <p:cTn id="35" dur="166" decel="50000">
                                          <p:stCondLst>
                                            <p:cond delay="1338"/>
                                          </p:stCondLst>
                                        </p:cTn>
                                        <p:tgtEl>
                                          <p:spTgt spid="16"/>
                                        </p:tgtEl>
                                      </p:cBhvr>
                                      <p:to x="100000" y="100000"/>
                                    </p:animScale>
                                    <p:animScale>
                                      <p:cBhvr>
                                        <p:cTn id="36" dur="26">
                                          <p:stCondLst>
                                            <p:cond delay="1642"/>
                                          </p:stCondLst>
                                        </p:cTn>
                                        <p:tgtEl>
                                          <p:spTgt spid="16"/>
                                        </p:tgtEl>
                                      </p:cBhvr>
                                      <p:to x="100000" y="90000"/>
                                    </p:animScale>
                                    <p:animScale>
                                      <p:cBhvr>
                                        <p:cTn id="37" dur="166" decel="50000">
                                          <p:stCondLst>
                                            <p:cond delay="1668"/>
                                          </p:stCondLst>
                                        </p:cTn>
                                        <p:tgtEl>
                                          <p:spTgt spid="16"/>
                                        </p:tgtEl>
                                      </p:cBhvr>
                                      <p:to x="100000" y="100000"/>
                                    </p:animScale>
                                    <p:animScale>
                                      <p:cBhvr>
                                        <p:cTn id="38" dur="26">
                                          <p:stCondLst>
                                            <p:cond delay="1808"/>
                                          </p:stCondLst>
                                        </p:cTn>
                                        <p:tgtEl>
                                          <p:spTgt spid="16"/>
                                        </p:tgtEl>
                                      </p:cBhvr>
                                      <p:to x="100000" y="95000"/>
                                    </p:animScale>
                                    <p:animScale>
                                      <p:cBhvr>
                                        <p:cTn id="39" dur="166" decel="50000">
                                          <p:stCondLst>
                                            <p:cond delay="1834"/>
                                          </p:stCondLst>
                                        </p:cTn>
                                        <p:tgtEl>
                                          <p:spTgt spid="16"/>
                                        </p:tgtEl>
                                      </p:cBhvr>
                                      <p:to x="100000" y="100000"/>
                                    </p:animScale>
                                  </p:childTnLst>
                                </p:cTn>
                              </p:par>
                            </p:childTnLst>
                          </p:cTn>
                        </p:par>
                      </p:childTnLst>
                    </p:cTn>
                  </p:par>
                  <p:par>
                    <p:cTn id="40" fill="hold" nodeType="clickPar">
                      <p:stCondLst>
                        <p:cond delay="indefinite"/>
                      </p:stCondLst>
                      <p:childTnLst>
                        <p:par>
                          <p:cTn id="41" fill="hold" nodeType="withGroup">
                            <p:stCondLst>
                              <p:cond delay="0"/>
                            </p:stCondLst>
                            <p:childTnLst>
                              <p:par>
                                <p:cTn id="42" presetID="28" presetClass="entr" presetSubtype="0" fill="hold" nodeType="clickEffect">
                                  <p:stCondLst>
                                    <p:cond delay="0"/>
                                  </p:stCondLst>
                                  <p:childTnLst>
                                    <p:set>
                                      <p:cBhvr>
                                        <p:cTn id="43" dur="1" fill="hold">
                                          <p:stCondLst>
                                            <p:cond delay="0"/>
                                          </p:stCondLst>
                                        </p:cTn>
                                        <p:tgtEl>
                                          <p:spTgt spid="3">
                                            <p:txEl>
                                              <p:pRg st="0" end="0"/>
                                            </p:txEl>
                                          </p:spTgt>
                                        </p:tgtEl>
                                        <p:attrNameLst>
                                          <p:attrName>style.visibility</p:attrName>
                                        </p:attrNameLst>
                                      </p:cBhvr>
                                      <p:to>
                                        <p:strVal val="visible"/>
                                      </p:to>
                                    </p:set>
                                    <p:anim calcmode="lin" valueType="num">
                                      <p:cBhvr>
                                        <p:cTn id="44" dur="15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15000" fill="hold"/>
                                        <p:tgtEl>
                                          <p:spTgt spid="3">
                                            <p:txEl>
                                              <p:pRg st="0" end="0"/>
                                            </p:txEl>
                                          </p:spTgt>
                                        </p:tgtEl>
                                        <p:attrNameLst>
                                          <p:attrName>ppt_y</p:attrName>
                                        </p:attrNameLst>
                                      </p:cBhvr>
                                      <p:tavLst>
                                        <p:tav tm="0">
                                          <p:val>
                                            <p:strVal val="#ppt_y+1"/>
                                          </p:val>
                                        </p:tav>
                                        <p:tav tm="100000">
                                          <p:val>
                                            <p:strVal val="#ppt_y-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9" presetClass="entr" presetSubtype="1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0" fill="hold"/>
                                        <p:tgtEl>
                                          <p:spTgt spid="14"/>
                                        </p:tgtEl>
                                        <p:attrNameLst>
                                          <p:attrName>ppt_w</p:attrName>
                                        </p:attrNameLst>
                                      </p:cBhvr>
                                      <p:tavLst>
                                        <p:tav tm="0" fmla="#ppt_w*sin(2.5*pi*$)">
                                          <p:val>
                                            <p:fltVal val="0"/>
                                          </p:val>
                                        </p:tav>
                                        <p:tav tm="100000">
                                          <p:val>
                                            <p:fltVal val="1"/>
                                          </p:val>
                                        </p:tav>
                                      </p:tavLst>
                                    </p:anim>
                                    <p:anim calcmode="lin" valueType="num">
                                      <p:cBhvr>
                                        <p:cTn id="51" dur="5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9" presetClass="entr" presetSubtype="0" decel="10000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 calcmode="lin" valueType="num">
                                      <p:cBhvr>
                                        <p:cTn id="58" dur="500" fill="hold"/>
                                        <p:tgtEl>
                                          <p:spTgt spid="7"/>
                                        </p:tgtEl>
                                        <p:attrNameLst>
                                          <p:attrName>style.rotation</p:attrName>
                                        </p:attrNameLst>
                                      </p:cBhvr>
                                      <p:tavLst>
                                        <p:tav tm="0">
                                          <p:val>
                                            <p:fltVal val="360"/>
                                          </p:val>
                                        </p:tav>
                                        <p:tav tm="100000">
                                          <p:val>
                                            <p:fltVal val="0"/>
                                          </p:val>
                                        </p:tav>
                                      </p:tavLst>
                                    </p:anim>
                                    <p:animEffect transition="in" filter="fade">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0" presetClass="entr" presetSubtype="0" fill="hold" nodeType="clickEffect">
                                  <p:stCondLst>
                                    <p:cond delay="0"/>
                                  </p:stCondLst>
                                  <p:iterate type="lt">
                                    <p:tmPct val="10000"/>
                                  </p:iterate>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1"/>
                                          </p:val>
                                        </p:tav>
                                        <p:tav tm="100000">
                                          <p:val>
                                            <p:strVal val="#ppt_x"/>
                                          </p:val>
                                        </p:tav>
                                      </p:tavLst>
                                    </p:anim>
                                    <p:anim calcmode="lin" valueType="num">
                                      <p:cBhvr>
                                        <p:cTn id="66"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8" presetClass="entr" presetSubtype="0" accel="50000" fill="hold" nodeType="clickEffect">
                                  <p:stCondLst>
                                    <p:cond delay="0"/>
                                  </p:stCondLst>
                                  <p:iterate type="lt">
                                    <p:tmPct val="50000"/>
                                  </p:iterate>
                                  <p:childTnLst>
                                    <p:set>
                                      <p:cBhvr>
                                        <p:cTn id="70" dur="1" fill="hold">
                                          <p:stCondLst>
                                            <p:cond delay="0"/>
                                          </p:stCondLst>
                                        </p:cTn>
                                        <p:tgtEl>
                                          <p:spTgt spid="9"/>
                                        </p:tgtEl>
                                        <p:attrNameLst>
                                          <p:attrName>style.visibility</p:attrName>
                                        </p:attrNameLst>
                                      </p:cBhvr>
                                      <p:to>
                                        <p:strVal val="visible"/>
                                      </p:to>
                                    </p:set>
                                    <p:set>
                                      <p:cBhvr>
                                        <p:cTn id="71" dur="455" fill="hold">
                                          <p:stCondLst>
                                            <p:cond delay="0"/>
                                          </p:stCondLst>
                                        </p:cTn>
                                        <p:tgtEl>
                                          <p:spTgt spid="9"/>
                                        </p:tgtEl>
                                        <p:attrNameLst>
                                          <p:attrName>style.rotation</p:attrName>
                                        </p:attrNameLst>
                                      </p:cBhvr>
                                      <p:to>
                                        <p:strVal val="-45.0"/>
                                      </p:to>
                                    </p:set>
                                    <p:anim calcmode="lin" valueType="num">
                                      <p:cBhvr>
                                        <p:cTn id="72" dur="455" fill="hold">
                                          <p:stCondLst>
                                            <p:cond delay="455"/>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73" dur="455"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74" dur="156" decel="50000" autoRev="1" fill="hold">
                                          <p:stCondLst>
                                            <p:cond delay="455"/>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75" dur="136" fill="hold">
                                          <p:stCondLst>
                                            <p:cond delay="864"/>
                                          </p:stCondLst>
                                        </p:cTn>
                                        <p:tgtEl>
                                          <p:spTgt spid="9"/>
                                        </p:tgtEl>
                                        <p:attrNameLst>
                                          <p:attrName>ppt_y</p:attrName>
                                        </p:attrNameLst>
                                      </p:cBhvr>
                                      <p:tavLst>
                                        <p:tav tm="0">
                                          <p:val>
                                            <p:strVal val="#ppt_y-(0.354*#ppt_w-0.172*#ppt_h)"/>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7" presetClass="entr" presetSubtype="4"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0" fill="hold"/>
                                        <p:tgtEl>
                                          <p:spTgt spid="10"/>
                                        </p:tgtEl>
                                        <p:attrNameLst>
                                          <p:attrName>ppt_x</p:attrName>
                                        </p:attrNameLst>
                                      </p:cBhvr>
                                      <p:tavLst>
                                        <p:tav tm="0">
                                          <p:val>
                                            <p:strVal val="#ppt_x"/>
                                          </p:val>
                                        </p:tav>
                                        <p:tav tm="100000">
                                          <p:val>
                                            <p:strVal val="#ppt_x"/>
                                          </p:val>
                                        </p:tav>
                                      </p:tavLst>
                                    </p:anim>
                                    <p:anim calcmode="lin" valueType="num">
                                      <p:cBhvr additive="base">
                                        <p:cTn id="81" dur="5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8" presetClass="emph" presetSubtype="0" fill="hold" nodeType="clickEffect">
                                  <p:stCondLst>
                                    <p:cond delay="0"/>
                                  </p:stCondLst>
                                  <p:iterate type="lt">
                                    <p:tmPct val="10000"/>
                                  </p:iterate>
                                  <p:childTnLst>
                                    <p:animClr clrSpc="rgb" dir="cw">
                                      <p:cBhvr override="childStyle">
                                        <p:cTn id="85" dur="500" fill="hold"/>
                                        <p:tgtEl>
                                          <p:spTgt spid="11"/>
                                        </p:tgtEl>
                                        <p:attrNameLst>
                                          <p:attrName>style.color</p:attrName>
                                        </p:attrNameLst>
                                      </p:cBhvr>
                                      <p:to>
                                        <a:schemeClr val="accent2"/>
                                      </p:to>
                                    </p:animClr>
                                    <p:animClr clrSpc="rgb" dir="cw">
                                      <p:cBhvr>
                                        <p:cTn id="86" dur="500" fill="hold"/>
                                        <p:tgtEl>
                                          <p:spTgt spid="11"/>
                                        </p:tgtEl>
                                        <p:attrNameLst>
                                          <p:attrName>fillcolor</p:attrName>
                                        </p:attrNameLst>
                                      </p:cBhvr>
                                      <p:to>
                                        <a:schemeClr val="accent2"/>
                                      </p:to>
                                    </p:animClr>
                                    <p:set>
                                      <p:cBhvr>
                                        <p:cTn id="87" dur="500" fill="hold"/>
                                        <p:tgtEl>
                                          <p:spTgt spid="11"/>
                                        </p:tgtEl>
                                        <p:attrNameLst>
                                          <p:attrName>fill.type</p:attrName>
                                        </p:attrNameLst>
                                      </p:cBhvr>
                                      <p:to>
                                        <p:strVal val="solid"/>
                                      </p:to>
                                    </p:set>
                                    <p:anim to="1.5" calcmode="lin" valueType="num">
                                      <p:cBhvr override="childStyle">
                                        <p:cTn id="88" dur="500" fill="hold"/>
                                        <p:tgtEl>
                                          <p:spTgt spid="11"/>
                                        </p:tgtEl>
                                        <p:attrNameLst>
                                          <p:attrName>style.fontSize</p:attrName>
                                        </p:attrNameLst>
                                      </p:cBhvr>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34" presetClass="emph" presetSubtype="0" fill="hold" nodeType="clickEffect">
                                  <p:stCondLst>
                                    <p:cond delay="0"/>
                                  </p:stCondLst>
                                  <p:iterate type="lt">
                                    <p:tmPct val="10000"/>
                                  </p:iterate>
                                  <p:childTnLst>
                                    <p:animMotion origin="layout" path="M 0.0 0.0 L 0.0 -0.07213" pathEditMode="relative" ptsTypes="">
                                      <p:cBhvr>
                                        <p:cTn id="92" dur="250" accel="50000" decel="50000" autoRev="1" fill="hold">
                                          <p:stCondLst>
                                            <p:cond delay="0"/>
                                          </p:stCondLst>
                                        </p:cTn>
                                        <p:tgtEl>
                                          <p:spTgt spid="12"/>
                                        </p:tgtEl>
                                        <p:attrNameLst>
                                          <p:attrName>ppt_x</p:attrName>
                                          <p:attrName>ppt_y</p:attrName>
                                        </p:attrNameLst>
                                      </p:cBhvr>
                                    </p:animMotion>
                                    <p:animRot by="1500000">
                                      <p:cBhvr>
                                        <p:cTn id="93" dur="125" fill="hold">
                                          <p:stCondLst>
                                            <p:cond delay="0"/>
                                          </p:stCondLst>
                                        </p:cTn>
                                        <p:tgtEl>
                                          <p:spTgt spid="12"/>
                                        </p:tgtEl>
                                        <p:attrNameLst>
                                          <p:attrName>r</p:attrName>
                                        </p:attrNameLst>
                                      </p:cBhvr>
                                    </p:animRot>
                                    <p:animRot by="-1500000">
                                      <p:cBhvr>
                                        <p:cTn id="94" dur="125" fill="hold">
                                          <p:stCondLst>
                                            <p:cond delay="125"/>
                                          </p:stCondLst>
                                        </p:cTn>
                                        <p:tgtEl>
                                          <p:spTgt spid="12"/>
                                        </p:tgtEl>
                                        <p:attrNameLst>
                                          <p:attrName>r</p:attrName>
                                        </p:attrNameLst>
                                      </p:cBhvr>
                                    </p:animRot>
                                    <p:animRot by="-1500000">
                                      <p:cBhvr>
                                        <p:cTn id="95" dur="125" fill="hold">
                                          <p:stCondLst>
                                            <p:cond delay="250"/>
                                          </p:stCondLst>
                                        </p:cTn>
                                        <p:tgtEl>
                                          <p:spTgt spid="12"/>
                                        </p:tgtEl>
                                        <p:attrNameLst>
                                          <p:attrName>r</p:attrName>
                                        </p:attrNameLst>
                                      </p:cBhvr>
                                    </p:animRot>
                                    <p:animRot by="1500000">
                                      <p:cBhvr>
                                        <p:cTn id="96" dur="125" fill="hold">
                                          <p:stCondLst>
                                            <p:cond delay="375"/>
                                          </p:stCondLst>
                                        </p:cTn>
                                        <p:tgtEl>
                                          <p:spTgt spid="12"/>
                                        </p:tgtEl>
                                        <p:attrNameLst>
                                          <p:attrName>r</p:attrName>
                                        </p:attrNameLst>
                                      </p:cBhvr>
                                    </p:animRot>
                                  </p:childTnLst>
                                </p:cTn>
                              </p:par>
                            </p:childTnLst>
                          </p:cTn>
                        </p:par>
                      </p:childTnLst>
                    </p:cTn>
                  </p:par>
                  <p:par>
                    <p:cTn id="97" fill="hold" nodeType="clickPar">
                      <p:stCondLst>
                        <p:cond delay="indefinite"/>
                      </p:stCondLst>
                      <p:childTnLst>
                        <p:par>
                          <p:cTn id="98" fill="hold" nodeType="withGroup">
                            <p:stCondLst>
                              <p:cond delay="0"/>
                            </p:stCondLst>
                            <p:childTnLst>
                              <p:par>
                                <p:cTn id="99" presetID="35" presetClass="emph" presetSubtype="0" fill="hold" nodeType="clickEffect">
                                  <p:stCondLst>
                                    <p:cond delay="0"/>
                                  </p:stCondLst>
                                  <p:childTnLst>
                                    <p:anim calcmode="discrete" valueType="str">
                                      <p:cBhvr>
                                        <p:cTn id="100"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P spid="7" grpId="0"/>
      <p:bldP spid="8" grpId="0"/>
      <p:bldP spid="9" grpId="0"/>
      <p:bldP spid="10" grpId="0"/>
      <p:bldP spid="11" grpId="0"/>
      <p:bldP spid="12" grpId="0"/>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7C35D53-BA1C-73F9-F026-2E6B7CE9B928}"/>
              </a:ext>
            </a:extLst>
          </p:cNvPr>
          <p:cNvSpPr>
            <a:spLocks noGrp="1" noRot="1" noChangeArrowheads="1"/>
          </p:cNvSpPr>
          <p:nvPr>
            <p:ph type="title"/>
          </p:nvPr>
        </p:nvSpPr>
        <p:spPr/>
        <p:txBody>
          <a:bodyPr/>
          <a:lstStyle/>
          <a:p>
            <a:pPr eaLnBrk="1" hangingPunct="1">
              <a:defRPr/>
            </a:pPr>
            <a:r>
              <a:rPr lang="en-US"/>
              <a:t>BLUNT END VS. STICKY END</a:t>
            </a:r>
          </a:p>
        </p:txBody>
      </p:sp>
      <p:sp>
        <p:nvSpPr>
          <p:cNvPr id="220163" name="Rectangle 3">
            <a:extLst>
              <a:ext uri="{FF2B5EF4-FFF2-40B4-BE49-F238E27FC236}">
                <a16:creationId xmlns:a16="http://schemas.microsoft.com/office/drawing/2014/main" id="{DE2445A3-7FA9-9D96-96A1-CD786FB45576}"/>
              </a:ext>
            </a:extLst>
          </p:cNvPr>
          <p:cNvSpPr>
            <a:spLocks noGrp="1" noRot="1" noChangeArrowheads="1"/>
          </p:cNvSpPr>
          <p:nvPr>
            <p:ph type="body" idx="1"/>
          </p:nvPr>
        </p:nvSpPr>
        <p:spPr/>
        <p:txBody>
          <a:bodyPr/>
          <a:lstStyle/>
          <a:p>
            <a:pPr eaLnBrk="1" hangingPunct="1">
              <a:defRPr/>
            </a:pPr>
            <a:r>
              <a:rPr lang="en-US"/>
              <a:t>HaeIII and AluI cut straight across the double helix producing "blunt" ends. However, many restriction enzymes cut in an offset fashion. </a:t>
            </a:r>
          </a:p>
          <a:p>
            <a:pPr eaLnBrk="1" hangingPunct="1">
              <a:defRPr/>
            </a:pPr>
            <a:r>
              <a:rPr lang="en-US"/>
              <a:t>The ends of the cut have an overhanging piece of single-stranded DNA. These are called </a:t>
            </a:r>
            <a:r>
              <a:rPr lang="en-US" b="1"/>
              <a:t>"sticky ends" </a:t>
            </a:r>
            <a:r>
              <a:rPr lang="en-US"/>
              <a:t>because they are able to form with any base pair DNA molecule that contains the complementary sticky end. Any other source of DNA treated with the same enzyme will produce such molecules.</a:t>
            </a:r>
          </a:p>
          <a:p>
            <a:pPr eaLnBrk="1" hangingPunct="1">
              <a:buFont typeface="Wingdings" panose="05000000000000000000" pitchFamily="2" charset="2"/>
              <a:buNone/>
              <a:defRPr/>
            </a:pPr>
            <a:endParaRPr lang="en-US"/>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973CF12-B1BA-86F9-D53C-7D6D93EC3214}"/>
              </a:ext>
            </a:extLst>
          </p:cNvPr>
          <p:cNvSpPr>
            <a:spLocks noGrp="1" noRot="1" noChangeArrowheads="1"/>
          </p:cNvSpPr>
          <p:nvPr>
            <p:ph type="title" idx="4294967295"/>
          </p:nvPr>
        </p:nvSpPr>
        <p:spPr/>
        <p:txBody>
          <a:bodyPr/>
          <a:lstStyle/>
          <a:p>
            <a:pPr eaLnBrk="1" hangingPunct="1">
              <a:defRPr/>
            </a:pPr>
            <a:r>
              <a:rPr lang="en-US">
                <a:effectLst>
                  <a:outerShdw blurRad="38100" dist="38100" dir="2700000" algn="tl">
                    <a:srgbClr val="000000"/>
                  </a:outerShdw>
                </a:effectLst>
              </a:rPr>
              <a:t>Miotics</a:t>
            </a:r>
          </a:p>
        </p:txBody>
      </p:sp>
      <p:sp>
        <p:nvSpPr>
          <p:cNvPr id="44035" name="Rectangle 3">
            <a:extLst>
              <a:ext uri="{FF2B5EF4-FFF2-40B4-BE49-F238E27FC236}">
                <a16:creationId xmlns:a16="http://schemas.microsoft.com/office/drawing/2014/main" id="{0DB239E6-476A-E59F-D799-3CEDDB16C7D0}"/>
              </a:ext>
            </a:extLst>
          </p:cNvPr>
          <p:cNvSpPr>
            <a:spLocks noGrp="1" noRot="1" noChangeArrowheads="1"/>
          </p:cNvSpPr>
          <p:nvPr>
            <p:ph type="body" sz="half" idx="4294967295"/>
          </p:nvPr>
        </p:nvSpPr>
        <p:spPr>
          <a:xfrm>
            <a:off x="1825625" y="1676401"/>
            <a:ext cx="4191000" cy="4422775"/>
          </a:xfrm>
        </p:spPr>
        <p:txBody>
          <a:bodyPr>
            <a:normAutofit lnSpcReduction="10000"/>
          </a:bodyPr>
          <a:lstStyle/>
          <a:p>
            <a:pPr marL="533400" indent="-533400">
              <a:lnSpc>
                <a:spcPct val="80000"/>
              </a:lnSpc>
              <a:buNone/>
              <a:defRPr/>
            </a:pPr>
            <a:endParaRPr lang="en-US" sz="1400">
              <a:effectLst>
                <a:outerShdw blurRad="38100" dist="38100" dir="2700000" algn="tl">
                  <a:srgbClr val="000000"/>
                </a:outerShdw>
              </a:effectLst>
            </a:endParaRPr>
          </a:p>
          <a:p>
            <a:pPr marL="533400" indent="-533400">
              <a:lnSpc>
                <a:spcPct val="80000"/>
              </a:lnSpc>
              <a:buNone/>
              <a:defRPr/>
            </a:pPr>
            <a:r>
              <a:rPr lang="en-US" sz="1400">
                <a:effectLst>
                  <a:outerShdw blurRad="38100" dist="38100" dir="2700000" algn="tl">
                    <a:srgbClr val="000000"/>
                  </a:outerShdw>
                </a:effectLst>
              </a:rPr>
              <a:t>-</a:t>
            </a:r>
            <a:r>
              <a:rPr lang="en-US" sz="1400" b="1">
                <a:effectLst>
                  <a:outerShdw blurRad="38100" dist="38100" dir="2700000" algn="tl">
                    <a:srgbClr val="000000"/>
                  </a:outerShdw>
                </a:effectLst>
              </a:rPr>
              <a:t>Pilocarpine</a:t>
            </a:r>
          </a:p>
          <a:p>
            <a:pPr marL="533400" indent="-533400">
              <a:lnSpc>
                <a:spcPct val="80000"/>
              </a:lnSpc>
              <a:buNone/>
              <a:defRPr/>
            </a:pPr>
            <a:r>
              <a:rPr lang="en-US" sz="1000">
                <a:effectLst>
                  <a:outerShdw blurRad="38100" dist="38100" dir="2700000" algn="tl">
                    <a:srgbClr val="000000"/>
                  </a:outerShdw>
                </a:effectLst>
              </a:rPr>
              <a:t>a choline ester miotic and a positively charged quaternary ammonium compound.Increase secretion by the exocrine glands. </a:t>
            </a:r>
            <a:r>
              <a:rPr lang="en-US" sz="1200">
                <a:effectLst>
                  <a:outerShdw blurRad="38100" dist="38100" dir="2700000" algn="tl">
                    <a:srgbClr val="000000"/>
                  </a:outerShdw>
                </a:effectLst>
              </a:rPr>
              <a:t>increase secretion by the exocrine glands, and produces contraction of the iris sphincter muscle and ciliary muscle by mainly stimulating muscarinic receptors. </a:t>
            </a:r>
          </a:p>
          <a:p>
            <a:pPr marL="533400" indent="-533400">
              <a:lnSpc>
                <a:spcPct val="80000"/>
              </a:lnSpc>
              <a:defRPr/>
            </a:pPr>
            <a:r>
              <a:rPr lang="en-US" sz="1200">
                <a:effectLst>
                  <a:outerShdw blurRad="38100" dist="38100" dir="2700000" algn="tl">
                    <a:srgbClr val="000000"/>
                  </a:outerShdw>
                </a:effectLst>
              </a:rPr>
              <a:t>3times a day</a:t>
            </a:r>
          </a:p>
          <a:p>
            <a:pPr marL="533400" indent="-533400">
              <a:lnSpc>
                <a:spcPct val="80000"/>
              </a:lnSpc>
              <a:buNone/>
              <a:defRPr/>
            </a:pPr>
            <a:r>
              <a:rPr lang="en-US" sz="1400" b="1">
                <a:effectLst>
                  <a:outerShdw blurRad="38100" dist="38100" dir="2700000" algn="tl">
                    <a:srgbClr val="000000"/>
                  </a:outerShdw>
                </a:effectLst>
              </a:rPr>
              <a:t>-Carbachol</a:t>
            </a:r>
          </a:p>
          <a:p>
            <a:pPr marL="533400" indent="-533400">
              <a:lnSpc>
                <a:spcPct val="80000"/>
              </a:lnSpc>
              <a:buNone/>
              <a:defRPr/>
            </a:pPr>
            <a:r>
              <a:rPr lang="en-US" sz="1400">
                <a:effectLst>
                  <a:outerShdw blurRad="38100" dist="38100" dir="2700000" algn="tl">
                    <a:srgbClr val="000000"/>
                  </a:outerShdw>
                </a:effectLst>
              </a:rPr>
              <a:t>-produces constriction of the iris and ciliary body resulting in reduction in intraocular pressure</a:t>
            </a:r>
          </a:p>
          <a:p>
            <a:pPr marL="533400" indent="-533400">
              <a:lnSpc>
                <a:spcPct val="80000"/>
              </a:lnSpc>
              <a:buNone/>
              <a:defRPr/>
            </a:pPr>
            <a:endParaRPr lang="en-US" sz="1400">
              <a:effectLst>
                <a:outerShdw blurRad="38100" dist="38100" dir="2700000" algn="tl">
                  <a:srgbClr val="000000"/>
                </a:outerShdw>
              </a:effectLst>
            </a:endParaRPr>
          </a:p>
          <a:p>
            <a:pPr marL="533400" indent="-533400">
              <a:lnSpc>
                <a:spcPct val="80000"/>
              </a:lnSpc>
              <a:buNone/>
              <a:defRPr/>
            </a:pPr>
            <a:endParaRPr lang="en-US" sz="1400">
              <a:effectLst>
                <a:outerShdw blurRad="38100" dist="38100" dir="2700000" algn="tl">
                  <a:srgbClr val="000000"/>
                </a:outerShdw>
              </a:effectLst>
            </a:endParaRPr>
          </a:p>
          <a:p>
            <a:pPr marL="533400" indent="-533400">
              <a:lnSpc>
                <a:spcPct val="80000"/>
              </a:lnSpc>
              <a:buNone/>
              <a:defRPr/>
            </a:pPr>
            <a:r>
              <a:rPr lang="en-US" sz="1000" b="1">
                <a:effectLst>
                  <a:outerShdw blurRad="38100" dist="38100" dir="2700000" algn="tl">
                    <a:srgbClr val="000000"/>
                  </a:outerShdw>
                </a:effectLst>
              </a:rPr>
              <a:t>-</a:t>
            </a:r>
            <a:r>
              <a:rPr lang="en-US" sz="1400" b="1">
                <a:effectLst>
                  <a:outerShdw blurRad="38100" dist="38100" dir="2700000" algn="tl">
                    <a:srgbClr val="000000"/>
                  </a:outerShdw>
                </a:effectLst>
              </a:rPr>
              <a:t>Echothiophate </a:t>
            </a:r>
            <a:br>
              <a:rPr lang="en-US" sz="1400" b="1">
                <a:effectLst>
                  <a:outerShdw blurRad="38100" dist="38100" dir="2700000" algn="tl">
                    <a:srgbClr val="000000"/>
                  </a:outerShdw>
                </a:effectLst>
              </a:rPr>
            </a:br>
            <a:r>
              <a:rPr lang="en-US" sz="1400">
                <a:effectLst>
                  <a:outerShdw blurRad="38100" dist="38100" dir="2700000" algn="tl">
                    <a:srgbClr val="000000"/>
                  </a:outerShdw>
                </a:effectLst>
              </a:rPr>
              <a:t>long-acting cholinesterase inhibitor  which enhances the effect acetylcholine in iris, ciliary muscle.It  causes miosis, increase in facility of outflow of aqueous humor, and fall in intraocular pressure</a:t>
            </a:r>
          </a:p>
          <a:p>
            <a:pPr marL="533400" indent="-533400">
              <a:lnSpc>
                <a:spcPct val="80000"/>
              </a:lnSpc>
              <a:buNone/>
              <a:defRPr/>
            </a:pPr>
            <a:endParaRPr lang="en-US" sz="1000">
              <a:effectLst>
                <a:outerShdw blurRad="38100" dist="38100" dir="2700000" algn="tl">
                  <a:srgbClr val="000000"/>
                </a:outerShdw>
              </a:effectLst>
            </a:endParaRPr>
          </a:p>
          <a:p>
            <a:pPr marL="533400" indent="-533400">
              <a:lnSpc>
                <a:spcPct val="80000"/>
              </a:lnSpc>
              <a:buNone/>
              <a:defRPr/>
            </a:pPr>
            <a:r>
              <a:rPr lang="en-US" sz="1000">
                <a:effectLst>
                  <a:outerShdw blurRad="38100" dist="38100" dir="2700000" algn="tl">
                    <a:srgbClr val="000000"/>
                  </a:outerShdw>
                </a:effectLst>
              </a:rPr>
              <a:t> </a:t>
            </a:r>
          </a:p>
        </p:txBody>
      </p:sp>
      <p:sp>
        <p:nvSpPr>
          <p:cNvPr id="44036" name="Rectangle 4">
            <a:extLst>
              <a:ext uri="{FF2B5EF4-FFF2-40B4-BE49-F238E27FC236}">
                <a16:creationId xmlns:a16="http://schemas.microsoft.com/office/drawing/2014/main" id="{1835B8C1-B2FA-378B-AB67-FD2685D6CD54}"/>
              </a:ext>
            </a:extLst>
          </p:cNvPr>
          <p:cNvSpPr>
            <a:spLocks noGrp="1" noRot="1" noChangeArrowheads="1"/>
          </p:cNvSpPr>
          <p:nvPr>
            <p:ph type="body" sz="half" idx="4294967295"/>
          </p:nvPr>
        </p:nvSpPr>
        <p:spPr>
          <a:xfrm>
            <a:off x="6175375" y="1676401"/>
            <a:ext cx="4191000" cy="4422775"/>
          </a:xfrm>
        </p:spPr>
        <p:txBody>
          <a:bodyPr/>
          <a:lstStyle/>
          <a:p>
            <a:pPr marL="381000" indent="-381000">
              <a:lnSpc>
                <a:spcPct val="80000"/>
              </a:lnSpc>
              <a:defRPr/>
            </a:pPr>
            <a:r>
              <a:rPr lang="en-US" sz="1400" b="1">
                <a:effectLst>
                  <a:outerShdw blurRad="38100" dist="38100" dir="2700000" algn="tl">
                    <a:srgbClr val="000000"/>
                  </a:outerShdw>
                </a:effectLst>
              </a:rPr>
              <a:t>Side effects:</a:t>
            </a:r>
          </a:p>
          <a:p>
            <a:pPr marL="381000" indent="-381000">
              <a:lnSpc>
                <a:spcPct val="80000"/>
              </a:lnSpc>
              <a:buFontTx/>
              <a:buAutoNum type="arabicPeriod"/>
              <a:defRPr/>
            </a:pPr>
            <a:r>
              <a:rPr lang="en-US" sz="1400">
                <a:effectLst>
                  <a:outerShdw blurRad="38100" dist="38100" dir="2700000" algn="tl">
                    <a:srgbClr val="000000"/>
                  </a:outerShdw>
                </a:effectLst>
              </a:rPr>
              <a:t>pain inside the eye first few days </a:t>
            </a:r>
          </a:p>
          <a:p>
            <a:pPr marL="381000" indent="-381000">
              <a:lnSpc>
                <a:spcPct val="80000"/>
              </a:lnSpc>
              <a:buFontTx/>
              <a:buAutoNum type="arabicPeriod"/>
              <a:defRPr/>
            </a:pPr>
            <a:r>
              <a:rPr lang="en-US" sz="1400">
                <a:effectLst>
                  <a:outerShdw blurRad="38100" dist="38100" dir="2700000" algn="tl">
                    <a:srgbClr val="000000"/>
                  </a:outerShdw>
                </a:effectLst>
              </a:rPr>
              <a:t>Blurred vision </a:t>
            </a:r>
          </a:p>
          <a:p>
            <a:pPr marL="381000" indent="-381000">
              <a:lnSpc>
                <a:spcPct val="80000"/>
              </a:lnSpc>
              <a:buFontTx/>
              <a:buAutoNum type="arabicPeriod"/>
              <a:defRPr/>
            </a:pPr>
            <a:r>
              <a:rPr lang="en-US" sz="1400">
                <a:effectLst>
                  <a:outerShdw blurRad="38100" dist="38100" dir="2700000" algn="tl">
                    <a:srgbClr val="000000"/>
                  </a:outerShdw>
                </a:effectLst>
              </a:rPr>
              <a:t>extreme nearsightedness (younger age)</a:t>
            </a:r>
          </a:p>
          <a:p>
            <a:pPr marL="381000" indent="-381000">
              <a:lnSpc>
                <a:spcPct val="80000"/>
              </a:lnSpc>
              <a:buFontTx/>
              <a:buAutoNum type="arabicPeriod"/>
              <a:defRPr/>
            </a:pPr>
            <a:r>
              <a:rPr lang="en-US" sz="1400">
                <a:effectLst>
                  <a:outerShdw blurRad="38100" dist="38100" dir="2700000" algn="tl">
                    <a:srgbClr val="000000"/>
                  </a:outerShdw>
                </a:effectLst>
              </a:rPr>
              <a:t>reduce pupil size and prevent normal dilation, dim vision, especially at night or in dark rooms</a:t>
            </a:r>
          </a:p>
          <a:p>
            <a:pPr marL="381000" indent="-381000">
              <a:lnSpc>
                <a:spcPct val="80000"/>
              </a:lnSpc>
              <a:buFontTx/>
              <a:buAutoNum type="arabicPeriod"/>
              <a:defRPr/>
            </a:pPr>
            <a:r>
              <a:rPr lang="en-US" sz="1400">
                <a:effectLst>
                  <a:outerShdw blurRad="38100" dist="38100" dir="2700000" algn="tl">
                    <a:srgbClr val="000000"/>
                  </a:outerShdw>
                </a:effectLst>
              </a:rPr>
              <a:t>Stuffy nose, sweating, increased salivation</a:t>
            </a:r>
          </a:p>
          <a:p>
            <a:pPr marL="381000" indent="-381000">
              <a:lnSpc>
                <a:spcPct val="80000"/>
              </a:lnSpc>
              <a:buFontTx/>
              <a:buAutoNum type="arabicPeriod"/>
              <a:defRPr/>
            </a:pPr>
            <a:r>
              <a:rPr lang="en-US" sz="1400">
                <a:effectLst>
                  <a:outerShdw blurRad="38100" dist="38100" dir="2700000" algn="tl">
                    <a:srgbClr val="000000"/>
                  </a:outerShdw>
                </a:effectLst>
              </a:rPr>
              <a:t>occasional gastrointestinal (stronger miotics)</a:t>
            </a:r>
          </a:p>
        </p:txBody>
      </p:sp>
      <p:pic>
        <p:nvPicPr>
          <p:cNvPr id="34821" name="Picture 5" descr="APRD00382_ZOOM">
            <a:extLst>
              <a:ext uri="{FF2B5EF4-FFF2-40B4-BE49-F238E27FC236}">
                <a16:creationId xmlns:a16="http://schemas.microsoft.com/office/drawing/2014/main" id="{78162213-C75C-6682-BB82-14561AC9C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410200"/>
            <a:ext cx="2133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descr="APRD00845_ZOOM">
            <a:extLst>
              <a:ext uri="{FF2B5EF4-FFF2-40B4-BE49-F238E27FC236}">
                <a16:creationId xmlns:a16="http://schemas.microsoft.com/office/drawing/2014/main" id="{48191550-9FEC-B95A-4BD0-F03F2945F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5715000"/>
            <a:ext cx="190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APRD00942_ZOOM">
            <a:extLst>
              <a:ext uri="{FF2B5EF4-FFF2-40B4-BE49-F238E27FC236}">
                <a16:creationId xmlns:a16="http://schemas.microsoft.com/office/drawing/2014/main" id="{71F6AE4E-68F9-8D13-65EB-4587E25B8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5334000"/>
            <a:ext cx="350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CC55246D-2905-2014-A866-CB987A1E0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28600"/>
            <a:ext cx="6464300" cy="64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F393198-D5FC-8889-67D0-28459BD3555F}"/>
              </a:ext>
            </a:extLst>
          </p:cNvPr>
          <p:cNvSpPr>
            <a:spLocks noGrp="1" noChangeArrowheads="1"/>
          </p:cNvSpPr>
          <p:nvPr>
            <p:ph type="title"/>
          </p:nvPr>
        </p:nvSpPr>
        <p:spPr/>
        <p:txBody>
          <a:bodyPr>
            <a:normAutofit fontScale="90000"/>
          </a:bodyPr>
          <a:lstStyle/>
          <a:p>
            <a:pPr>
              <a:defRPr/>
            </a:pPr>
            <a:r>
              <a:rPr lang="en-US"/>
              <a:t>Energy Changes Associated with Changes of State</a:t>
            </a:r>
          </a:p>
        </p:txBody>
      </p:sp>
      <p:sp>
        <p:nvSpPr>
          <p:cNvPr id="2052" name="Rectangle 4">
            <a:extLst>
              <a:ext uri="{FF2B5EF4-FFF2-40B4-BE49-F238E27FC236}">
                <a16:creationId xmlns:a16="http://schemas.microsoft.com/office/drawing/2014/main" id="{CE8B60D7-F7FB-3080-48AA-0CB460F15AAC}"/>
              </a:ext>
            </a:extLst>
          </p:cNvPr>
          <p:cNvSpPr>
            <a:spLocks noGrp="1" noChangeArrowheads="1"/>
          </p:cNvSpPr>
          <p:nvPr>
            <p:ph type="body" sz="half" idx="2"/>
          </p:nvPr>
        </p:nvSpPr>
        <p:spPr>
          <a:xfrm>
            <a:off x="5943600" y="1600200"/>
            <a:ext cx="4495800" cy="4572000"/>
          </a:xfrm>
        </p:spPr>
        <p:txBody>
          <a:bodyPr/>
          <a:lstStyle/>
          <a:p>
            <a:pPr eaLnBrk="1" hangingPunct="1">
              <a:defRPr/>
            </a:pPr>
            <a:r>
              <a:rPr lang="en-US"/>
              <a:t>The heat added to the system at the melting and boiling points goes into pulling the molecules farther apart from each other.</a:t>
            </a:r>
          </a:p>
          <a:p>
            <a:pPr eaLnBrk="1" hangingPunct="1">
              <a:defRPr/>
            </a:pPr>
            <a:r>
              <a:rPr lang="en-US"/>
              <a:t>The temperature of the substance does not rise during a phase change.</a:t>
            </a:r>
          </a:p>
        </p:txBody>
      </p:sp>
      <p:sp>
        <p:nvSpPr>
          <p:cNvPr id="6" name="Footer Placeholder 6">
            <a:extLst>
              <a:ext uri="{FF2B5EF4-FFF2-40B4-BE49-F238E27FC236}">
                <a16:creationId xmlns:a16="http://schemas.microsoft.com/office/drawing/2014/main" id="{7D56D29C-425D-DA7E-6D91-7BFC882BBE33}"/>
              </a:ext>
            </a:extLst>
          </p:cNvPr>
          <p:cNvSpPr>
            <a:spLocks noGrp="1"/>
          </p:cNvSpPr>
          <p:nvPr>
            <p:ph type="ftr" sz="quarter" idx="12"/>
          </p:nvPr>
        </p:nvSpPr>
        <p:spPr/>
        <p:txBody>
          <a:bodyPr/>
          <a:lstStyle/>
          <a:p>
            <a:pPr>
              <a:defRPr/>
            </a:pPr>
            <a:r>
              <a:rPr lang="en-US"/>
              <a:t>© 2009, Prentice-Hall, Inc.</a:t>
            </a:r>
          </a:p>
        </p:txBody>
      </p:sp>
    </p:spTree>
    <p:controls>
      <mc:AlternateContent xmlns:mc="http://schemas.openxmlformats.org/markup-compatibility/2006">
        <mc:Choice xmlns:v="urn:schemas-microsoft-com:vml" Requires="v">
          <p:control r:id="rId1" imgW="4191120" imgH="2819520"/>
        </mc:Choice>
        <mc:Fallback>
          <p:control r:id="rId1" imgW="4191120" imgH="2819520">
            <p:pic>
              <p:nvPicPr>
                <p:cNvPr id="1026" name="ShockwaveFlash1">
                  <a:extLst>
                    <a:ext uri="{FF2B5EF4-FFF2-40B4-BE49-F238E27FC236}">
                      <a16:creationId xmlns:a16="http://schemas.microsoft.com/office/drawing/2014/main" id="{C0825725-27DB-E617-8753-791767EC1761}"/>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0"/>
                  <a:ext cx="4191000" cy="2819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a:extLst>
              <a:ext uri="{FF2B5EF4-FFF2-40B4-BE49-F238E27FC236}">
                <a16:creationId xmlns:a16="http://schemas.microsoft.com/office/drawing/2014/main" id="{1A729962-7B29-0DE8-8977-29DA44879218}"/>
              </a:ext>
            </a:extLst>
          </p:cNvPr>
          <p:cNvSpPr>
            <a:spLocks noChangeShapeType="1"/>
          </p:cNvSpPr>
          <p:nvPr/>
        </p:nvSpPr>
        <p:spPr bwMode="auto">
          <a:xfrm>
            <a:off x="2667000" y="1295400"/>
            <a:ext cx="0" cy="510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7" name="Line 3">
            <a:extLst>
              <a:ext uri="{FF2B5EF4-FFF2-40B4-BE49-F238E27FC236}">
                <a16:creationId xmlns:a16="http://schemas.microsoft.com/office/drawing/2014/main" id="{B61AA5BF-6646-A339-DEA2-52A0B8EC103A}"/>
              </a:ext>
            </a:extLst>
          </p:cNvPr>
          <p:cNvSpPr>
            <a:spLocks noChangeShapeType="1"/>
          </p:cNvSpPr>
          <p:nvPr/>
        </p:nvSpPr>
        <p:spPr bwMode="auto">
          <a:xfrm>
            <a:off x="2667001" y="12954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a:extLst>
              <a:ext uri="{FF2B5EF4-FFF2-40B4-BE49-F238E27FC236}">
                <a16:creationId xmlns:a16="http://schemas.microsoft.com/office/drawing/2014/main" id="{7BC9F7B1-5EC3-6E4F-E88E-40A34C986C8E}"/>
              </a:ext>
            </a:extLst>
          </p:cNvPr>
          <p:cNvSpPr>
            <a:spLocks noChangeShapeType="1"/>
          </p:cNvSpPr>
          <p:nvPr/>
        </p:nvSpPr>
        <p:spPr bwMode="auto">
          <a:xfrm>
            <a:off x="2667001" y="19050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Line 5">
            <a:extLst>
              <a:ext uri="{FF2B5EF4-FFF2-40B4-BE49-F238E27FC236}">
                <a16:creationId xmlns:a16="http://schemas.microsoft.com/office/drawing/2014/main" id="{32649984-67B0-FB84-5DD4-5639A6927799}"/>
              </a:ext>
            </a:extLst>
          </p:cNvPr>
          <p:cNvSpPr>
            <a:spLocks noChangeShapeType="1"/>
          </p:cNvSpPr>
          <p:nvPr/>
        </p:nvSpPr>
        <p:spPr bwMode="auto">
          <a:xfrm>
            <a:off x="2667001" y="25146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6">
            <a:extLst>
              <a:ext uri="{FF2B5EF4-FFF2-40B4-BE49-F238E27FC236}">
                <a16:creationId xmlns:a16="http://schemas.microsoft.com/office/drawing/2014/main" id="{EB7D4051-3501-5B4A-63B3-9A4036783FB9}"/>
              </a:ext>
            </a:extLst>
          </p:cNvPr>
          <p:cNvSpPr>
            <a:spLocks noChangeShapeType="1"/>
          </p:cNvSpPr>
          <p:nvPr/>
        </p:nvSpPr>
        <p:spPr bwMode="auto">
          <a:xfrm>
            <a:off x="2667001" y="31242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
            <a:extLst>
              <a:ext uri="{FF2B5EF4-FFF2-40B4-BE49-F238E27FC236}">
                <a16:creationId xmlns:a16="http://schemas.microsoft.com/office/drawing/2014/main" id="{31971A14-41FD-FF9C-75C8-85B0B3FB0398}"/>
              </a:ext>
            </a:extLst>
          </p:cNvPr>
          <p:cNvSpPr>
            <a:spLocks noChangeShapeType="1"/>
          </p:cNvSpPr>
          <p:nvPr/>
        </p:nvSpPr>
        <p:spPr bwMode="auto">
          <a:xfrm>
            <a:off x="2667001" y="37338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8">
            <a:extLst>
              <a:ext uri="{FF2B5EF4-FFF2-40B4-BE49-F238E27FC236}">
                <a16:creationId xmlns:a16="http://schemas.microsoft.com/office/drawing/2014/main" id="{0AFAF94D-5C23-EEB4-0111-5A810BA8947B}"/>
              </a:ext>
            </a:extLst>
          </p:cNvPr>
          <p:cNvSpPr>
            <a:spLocks noChangeShapeType="1"/>
          </p:cNvSpPr>
          <p:nvPr/>
        </p:nvSpPr>
        <p:spPr bwMode="auto">
          <a:xfrm>
            <a:off x="2667001" y="43434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9">
            <a:extLst>
              <a:ext uri="{FF2B5EF4-FFF2-40B4-BE49-F238E27FC236}">
                <a16:creationId xmlns:a16="http://schemas.microsoft.com/office/drawing/2014/main" id="{B2F287AB-5561-8F23-3A06-8F62AAF247F6}"/>
              </a:ext>
            </a:extLst>
          </p:cNvPr>
          <p:cNvSpPr>
            <a:spLocks noChangeShapeType="1"/>
          </p:cNvSpPr>
          <p:nvPr/>
        </p:nvSpPr>
        <p:spPr bwMode="auto">
          <a:xfrm>
            <a:off x="2667001" y="49530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Text Box 10">
            <a:extLst>
              <a:ext uri="{FF2B5EF4-FFF2-40B4-BE49-F238E27FC236}">
                <a16:creationId xmlns:a16="http://schemas.microsoft.com/office/drawing/2014/main" id="{D21156A9-9DE8-C0D0-CE76-481F1D38BC67}"/>
              </a:ext>
            </a:extLst>
          </p:cNvPr>
          <p:cNvSpPr txBox="1">
            <a:spLocks noChangeArrowheads="1"/>
          </p:cNvSpPr>
          <p:nvPr/>
        </p:nvSpPr>
        <p:spPr bwMode="auto">
          <a:xfrm>
            <a:off x="2667000" y="838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Outgroup Monotremata</a:t>
            </a:r>
          </a:p>
        </p:txBody>
      </p:sp>
      <p:sp>
        <p:nvSpPr>
          <p:cNvPr id="36875" name="Line 11">
            <a:extLst>
              <a:ext uri="{FF2B5EF4-FFF2-40B4-BE49-F238E27FC236}">
                <a16:creationId xmlns:a16="http://schemas.microsoft.com/office/drawing/2014/main" id="{DBAA8362-DCC4-CEF6-E6B1-43A286F38458}"/>
              </a:ext>
            </a:extLst>
          </p:cNvPr>
          <p:cNvSpPr>
            <a:spLocks noChangeShapeType="1"/>
          </p:cNvSpPr>
          <p:nvPr/>
        </p:nvSpPr>
        <p:spPr bwMode="auto">
          <a:xfrm>
            <a:off x="2514600" y="16002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2">
            <a:extLst>
              <a:ext uri="{FF2B5EF4-FFF2-40B4-BE49-F238E27FC236}">
                <a16:creationId xmlns:a16="http://schemas.microsoft.com/office/drawing/2014/main" id="{9F79DCC1-6476-0669-7BE2-2B34CBE043BA}"/>
              </a:ext>
            </a:extLst>
          </p:cNvPr>
          <p:cNvSpPr>
            <a:spLocks noChangeShapeType="1"/>
          </p:cNvSpPr>
          <p:nvPr/>
        </p:nvSpPr>
        <p:spPr bwMode="auto">
          <a:xfrm>
            <a:off x="2514600" y="22098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3">
            <a:extLst>
              <a:ext uri="{FF2B5EF4-FFF2-40B4-BE49-F238E27FC236}">
                <a16:creationId xmlns:a16="http://schemas.microsoft.com/office/drawing/2014/main" id="{076391E6-75BF-CE88-D6BE-8AFC87DEBE2B}"/>
              </a:ext>
            </a:extLst>
          </p:cNvPr>
          <p:cNvSpPr>
            <a:spLocks noChangeShapeType="1"/>
          </p:cNvSpPr>
          <p:nvPr/>
        </p:nvSpPr>
        <p:spPr bwMode="auto">
          <a:xfrm>
            <a:off x="2514600" y="28194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14">
            <a:extLst>
              <a:ext uri="{FF2B5EF4-FFF2-40B4-BE49-F238E27FC236}">
                <a16:creationId xmlns:a16="http://schemas.microsoft.com/office/drawing/2014/main" id="{B3482B78-7447-C6CA-E712-E40AF569B0B7}"/>
              </a:ext>
            </a:extLst>
          </p:cNvPr>
          <p:cNvSpPr>
            <a:spLocks noChangeShapeType="1"/>
          </p:cNvSpPr>
          <p:nvPr/>
        </p:nvSpPr>
        <p:spPr bwMode="auto">
          <a:xfrm>
            <a:off x="2514600" y="40386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15">
            <a:extLst>
              <a:ext uri="{FF2B5EF4-FFF2-40B4-BE49-F238E27FC236}">
                <a16:creationId xmlns:a16="http://schemas.microsoft.com/office/drawing/2014/main" id="{22D26F2C-EAA8-096F-C6EB-3E9A72E8B4AB}"/>
              </a:ext>
            </a:extLst>
          </p:cNvPr>
          <p:cNvSpPr>
            <a:spLocks noChangeShapeType="1"/>
          </p:cNvSpPr>
          <p:nvPr/>
        </p:nvSpPr>
        <p:spPr bwMode="auto">
          <a:xfrm>
            <a:off x="2514600" y="52578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16">
            <a:extLst>
              <a:ext uri="{FF2B5EF4-FFF2-40B4-BE49-F238E27FC236}">
                <a16:creationId xmlns:a16="http://schemas.microsoft.com/office/drawing/2014/main" id="{D15A0C3E-6442-61A3-8397-9061A46A07A5}"/>
              </a:ext>
            </a:extLst>
          </p:cNvPr>
          <p:cNvSpPr>
            <a:spLocks noChangeShapeType="1"/>
          </p:cNvSpPr>
          <p:nvPr/>
        </p:nvSpPr>
        <p:spPr bwMode="auto">
          <a:xfrm>
            <a:off x="2971800" y="2971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17">
            <a:extLst>
              <a:ext uri="{FF2B5EF4-FFF2-40B4-BE49-F238E27FC236}">
                <a16:creationId xmlns:a16="http://schemas.microsoft.com/office/drawing/2014/main" id="{5DB5F815-87AD-5055-0263-E67619DE6498}"/>
              </a:ext>
            </a:extLst>
          </p:cNvPr>
          <p:cNvSpPr>
            <a:spLocks noChangeShapeType="1"/>
          </p:cNvSpPr>
          <p:nvPr/>
        </p:nvSpPr>
        <p:spPr bwMode="auto">
          <a:xfrm>
            <a:off x="2971800" y="4800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Text Box 18">
            <a:extLst>
              <a:ext uri="{FF2B5EF4-FFF2-40B4-BE49-F238E27FC236}">
                <a16:creationId xmlns:a16="http://schemas.microsoft.com/office/drawing/2014/main" id="{C848AAB0-7273-81D9-FB7B-7E9D9A06FCEA}"/>
              </a:ext>
            </a:extLst>
          </p:cNvPr>
          <p:cNvSpPr txBox="1">
            <a:spLocks noChangeArrowheads="1"/>
          </p:cNvSpPr>
          <p:nvPr/>
        </p:nvSpPr>
        <p:spPr bwMode="auto">
          <a:xfrm>
            <a:off x="3048000" y="4419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Notorcytemorphia</a:t>
            </a:r>
          </a:p>
        </p:txBody>
      </p:sp>
      <p:sp>
        <p:nvSpPr>
          <p:cNvPr id="36883" name="Text Box 19">
            <a:extLst>
              <a:ext uri="{FF2B5EF4-FFF2-40B4-BE49-F238E27FC236}">
                <a16:creationId xmlns:a16="http://schemas.microsoft.com/office/drawing/2014/main" id="{456CB24B-B941-8C68-711C-D905C3EC224A}"/>
              </a:ext>
            </a:extLst>
          </p:cNvPr>
          <p:cNvSpPr txBox="1">
            <a:spLocks noChangeArrowheads="1"/>
          </p:cNvSpPr>
          <p:nvPr/>
        </p:nvSpPr>
        <p:spPr bwMode="auto">
          <a:xfrm>
            <a:off x="2971800" y="38100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Peramelemorphia</a:t>
            </a:r>
          </a:p>
        </p:txBody>
      </p:sp>
      <p:sp>
        <p:nvSpPr>
          <p:cNvPr id="36884" name="Text Box 20">
            <a:extLst>
              <a:ext uri="{FF2B5EF4-FFF2-40B4-BE49-F238E27FC236}">
                <a16:creationId xmlns:a16="http://schemas.microsoft.com/office/drawing/2014/main" id="{DB66F84A-1512-4B36-1D42-D825DC029630}"/>
              </a:ext>
            </a:extLst>
          </p:cNvPr>
          <p:cNvSpPr txBox="1">
            <a:spLocks noChangeArrowheads="1"/>
          </p:cNvSpPr>
          <p:nvPr/>
        </p:nvSpPr>
        <p:spPr bwMode="auto">
          <a:xfrm>
            <a:off x="2971800" y="32004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Dasyuromorphia</a:t>
            </a:r>
          </a:p>
        </p:txBody>
      </p:sp>
      <p:sp>
        <p:nvSpPr>
          <p:cNvPr id="36885" name="Text Box 21">
            <a:extLst>
              <a:ext uri="{FF2B5EF4-FFF2-40B4-BE49-F238E27FC236}">
                <a16:creationId xmlns:a16="http://schemas.microsoft.com/office/drawing/2014/main" id="{221EC547-B5D4-24B8-8DEC-0245A8ECBDAC}"/>
              </a:ext>
            </a:extLst>
          </p:cNvPr>
          <p:cNvSpPr txBox="1">
            <a:spLocks noChangeArrowheads="1"/>
          </p:cNvSpPr>
          <p:nvPr/>
        </p:nvSpPr>
        <p:spPr bwMode="auto">
          <a:xfrm>
            <a:off x="2971800" y="2590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Microbiotheria</a:t>
            </a:r>
          </a:p>
        </p:txBody>
      </p:sp>
      <p:sp>
        <p:nvSpPr>
          <p:cNvPr id="36886" name="Text Box 22">
            <a:extLst>
              <a:ext uri="{FF2B5EF4-FFF2-40B4-BE49-F238E27FC236}">
                <a16:creationId xmlns:a16="http://schemas.microsoft.com/office/drawing/2014/main" id="{D026DC35-C326-F551-619B-27FA6C850B14}"/>
              </a:ext>
            </a:extLst>
          </p:cNvPr>
          <p:cNvSpPr txBox="1">
            <a:spLocks noChangeArrowheads="1"/>
          </p:cNvSpPr>
          <p:nvPr/>
        </p:nvSpPr>
        <p:spPr bwMode="auto">
          <a:xfrm>
            <a:off x="2971800" y="1981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Paucituberculata</a:t>
            </a:r>
          </a:p>
        </p:txBody>
      </p:sp>
      <p:sp>
        <p:nvSpPr>
          <p:cNvPr id="36887" name="Text Box 23">
            <a:extLst>
              <a:ext uri="{FF2B5EF4-FFF2-40B4-BE49-F238E27FC236}">
                <a16:creationId xmlns:a16="http://schemas.microsoft.com/office/drawing/2014/main" id="{48E50628-AC91-FF98-B192-A4134A20504E}"/>
              </a:ext>
            </a:extLst>
          </p:cNvPr>
          <p:cNvSpPr txBox="1">
            <a:spLocks noChangeArrowheads="1"/>
          </p:cNvSpPr>
          <p:nvPr/>
        </p:nvSpPr>
        <p:spPr bwMode="auto">
          <a:xfrm>
            <a:off x="2971800" y="1371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Didelphimorphia</a:t>
            </a:r>
          </a:p>
        </p:txBody>
      </p:sp>
      <p:sp>
        <p:nvSpPr>
          <p:cNvPr id="36888" name="Text Box 24">
            <a:extLst>
              <a:ext uri="{FF2B5EF4-FFF2-40B4-BE49-F238E27FC236}">
                <a16:creationId xmlns:a16="http://schemas.microsoft.com/office/drawing/2014/main" id="{992EE5B2-6E0B-7736-1F8D-A087BFB9332E}"/>
              </a:ext>
            </a:extLst>
          </p:cNvPr>
          <p:cNvSpPr txBox="1">
            <a:spLocks noChangeArrowheads="1"/>
          </p:cNvSpPr>
          <p:nvPr/>
        </p:nvSpPr>
        <p:spPr bwMode="auto">
          <a:xfrm>
            <a:off x="2667000" y="5791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Diprotodontia</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78D59CA-BC5E-33E7-0EF0-63A9838D2A20}"/>
              </a:ext>
            </a:extLst>
          </p:cNvPr>
          <p:cNvSpPr>
            <a:spLocks noGrp="1" noChangeArrowheads="1"/>
          </p:cNvSpPr>
          <p:nvPr>
            <p:ph type="title"/>
          </p:nvPr>
        </p:nvSpPr>
        <p:spPr>
          <a:xfrm>
            <a:off x="2209800" y="6350"/>
            <a:ext cx="7772400" cy="4108450"/>
          </a:xfrm>
        </p:spPr>
        <p:txBody>
          <a:bodyPr/>
          <a:lstStyle/>
          <a:p>
            <a:pPr marL="838200" indent="-838200"/>
            <a:r>
              <a:rPr lang="en-US" altLang="en-US" sz="2400"/>
              <a:t>The strands are held in position, binding easily to DNA polymerase, which catalyzes the elongation of the leading and lagging strands. </a:t>
            </a:r>
            <a:br>
              <a:rPr lang="en-US" altLang="en-US" sz="2400"/>
            </a:br>
            <a:r>
              <a:rPr lang="en-US" altLang="en-US" sz="2400"/>
              <a:t>While the DNA polymerase on the leading strand can operate in a continuous fashion, RNA primer is needed repeatedly on the lagging strand to facilitate synthesis of Okazaki fragments. </a:t>
            </a:r>
            <a:br>
              <a:rPr lang="en-US" altLang="en-US" sz="2400"/>
            </a:br>
            <a:endParaRPr lang="en-US" altLang="en-US" sz="240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49CE0EE-5923-40EE-35AC-D58213E68B1E}"/>
              </a:ext>
            </a:extLst>
          </p:cNvPr>
          <p:cNvSpPr>
            <a:spLocks noGrp="1" noChangeArrowheads="1"/>
          </p:cNvSpPr>
          <p:nvPr>
            <p:ph type="title"/>
          </p:nvPr>
        </p:nvSpPr>
        <p:spPr/>
        <p:txBody>
          <a:bodyPr/>
          <a:lstStyle/>
          <a:p>
            <a:pPr eaLnBrk="1" hangingPunct="1"/>
            <a:r>
              <a:rPr lang="en-US" altLang="en-US"/>
              <a:t>Hydrophobic and Hydrophilic</a:t>
            </a:r>
          </a:p>
        </p:txBody>
      </p:sp>
      <p:sp>
        <p:nvSpPr>
          <p:cNvPr id="38915" name="Rectangle 3">
            <a:extLst>
              <a:ext uri="{FF2B5EF4-FFF2-40B4-BE49-F238E27FC236}">
                <a16:creationId xmlns:a16="http://schemas.microsoft.com/office/drawing/2014/main" id="{FFA346FD-93D5-156E-6E7A-90D56AC388AB}"/>
              </a:ext>
            </a:extLst>
          </p:cNvPr>
          <p:cNvSpPr>
            <a:spLocks noGrp="1" noChangeArrowheads="1"/>
          </p:cNvSpPr>
          <p:nvPr>
            <p:ph type="body" idx="1"/>
          </p:nvPr>
        </p:nvSpPr>
        <p:spPr/>
        <p:txBody>
          <a:bodyPr/>
          <a:lstStyle/>
          <a:p>
            <a:pPr eaLnBrk="1" hangingPunct="1"/>
            <a:r>
              <a:rPr lang="en-US" altLang="en-US">
                <a:solidFill>
                  <a:schemeClr val="folHlink"/>
                </a:solidFill>
              </a:rPr>
              <a:t>Hydrophilic-- water loving or a molecule that is capable of forming a hydrogen bond with water.</a:t>
            </a:r>
          </a:p>
          <a:p>
            <a:pPr eaLnBrk="1" hangingPunct="1"/>
            <a:r>
              <a:rPr lang="en-US" altLang="en-US">
                <a:solidFill>
                  <a:schemeClr val="folHlink"/>
                </a:solidFill>
              </a:rPr>
              <a:t>Hydrophobic-- water hating or a molecule that repels water. </a:t>
            </a:r>
          </a:p>
          <a:p>
            <a:pPr eaLnBrk="1" hangingPunct="1"/>
            <a:r>
              <a:rPr lang="en-US" altLang="en-US">
                <a:solidFill>
                  <a:schemeClr val="folHlink"/>
                </a:solidFill>
              </a:rPr>
              <a:t>Important function in cell’s membrane structure. </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B2CC16E-A01E-2C2A-5491-94BFF67C321D}"/>
              </a:ext>
            </a:extLst>
          </p:cNvPr>
          <p:cNvSpPr>
            <a:spLocks noGrp="1" noChangeArrowheads="1"/>
          </p:cNvSpPr>
          <p:nvPr>
            <p:ph type="title"/>
          </p:nvPr>
        </p:nvSpPr>
        <p:spPr>
          <a:xfrm>
            <a:off x="3200400" y="457200"/>
            <a:ext cx="7467600" cy="1295400"/>
          </a:xfrm>
        </p:spPr>
        <p:txBody>
          <a:bodyPr/>
          <a:lstStyle/>
          <a:p>
            <a:pPr eaLnBrk="1" hangingPunct="1">
              <a:defRPr/>
            </a:pPr>
            <a:r>
              <a:rPr lang="en-US"/>
              <a:t>Hydrophobic versus Hydrophilic </a:t>
            </a:r>
          </a:p>
        </p:txBody>
      </p:sp>
      <p:pic>
        <p:nvPicPr>
          <p:cNvPr id="39939" name="Picture 5" descr="hydro">
            <a:extLst>
              <a:ext uri="{FF2B5EF4-FFF2-40B4-BE49-F238E27FC236}">
                <a16:creationId xmlns:a16="http://schemas.microsoft.com/office/drawing/2014/main" id="{1584C326-DFB9-6430-559B-C1358FC1F6B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2286000"/>
            <a:ext cx="31623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7" descr="hydrophilic">
            <a:extLst>
              <a:ext uri="{FF2B5EF4-FFF2-40B4-BE49-F238E27FC236}">
                <a16:creationId xmlns:a16="http://schemas.microsoft.com/office/drawing/2014/main" id="{3AB26D2B-2777-44FF-88F7-0A5BEE2B61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743201"/>
            <a:ext cx="27051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8">
            <a:extLst>
              <a:ext uri="{FF2B5EF4-FFF2-40B4-BE49-F238E27FC236}">
                <a16:creationId xmlns:a16="http://schemas.microsoft.com/office/drawing/2014/main" id="{5848190F-48D2-D31F-974F-7CD6F28467BB}"/>
              </a:ext>
            </a:extLst>
          </p:cNvPr>
          <p:cNvSpPr>
            <a:spLocks noChangeArrowheads="1"/>
          </p:cNvSpPr>
          <p:nvPr/>
        </p:nvSpPr>
        <p:spPr bwMode="auto">
          <a:xfrm>
            <a:off x="6629400" y="4572001"/>
            <a:ext cx="3568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t>http://www.uic.edu/classes/bios/bios100/lecturesf04am/lect02.htm</a:t>
            </a:r>
          </a:p>
        </p:txBody>
      </p:sp>
      <p:sp>
        <p:nvSpPr>
          <p:cNvPr id="39942" name="Rectangle 9">
            <a:extLst>
              <a:ext uri="{FF2B5EF4-FFF2-40B4-BE49-F238E27FC236}">
                <a16:creationId xmlns:a16="http://schemas.microsoft.com/office/drawing/2014/main" id="{9AE704C5-F453-7DD1-A445-F2AE04A8E553}"/>
              </a:ext>
            </a:extLst>
          </p:cNvPr>
          <p:cNvSpPr>
            <a:spLocks noChangeArrowheads="1"/>
          </p:cNvSpPr>
          <p:nvPr/>
        </p:nvSpPr>
        <p:spPr bwMode="auto">
          <a:xfrm>
            <a:off x="2495550" y="5486401"/>
            <a:ext cx="3524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t>http://academic.brooklyn.cuny.edu/biology/bio4fv/page/hydro.gif</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01C3EBC-CC88-FB89-882F-B11DB16FB00C}"/>
              </a:ext>
            </a:extLst>
          </p:cNvPr>
          <p:cNvSpPr>
            <a:spLocks noGrp="1" noChangeArrowheads="1"/>
          </p:cNvSpPr>
          <p:nvPr>
            <p:ph type="title"/>
          </p:nvPr>
        </p:nvSpPr>
        <p:spPr/>
        <p:txBody>
          <a:bodyPr/>
          <a:lstStyle/>
          <a:p>
            <a:pPr eaLnBrk="1" hangingPunct="1"/>
            <a:r>
              <a:rPr lang="en-US" altLang="en-US"/>
              <a:t>Example of a Bad Color Scheme</a:t>
            </a:r>
          </a:p>
        </p:txBody>
      </p:sp>
      <p:sp>
        <p:nvSpPr>
          <p:cNvPr id="14339" name="Rectangle 3">
            <a:extLst>
              <a:ext uri="{FF2B5EF4-FFF2-40B4-BE49-F238E27FC236}">
                <a16:creationId xmlns:a16="http://schemas.microsoft.com/office/drawing/2014/main" id="{1881F2AF-E649-2AFA-79C7-3ACC06D50F9A}"/>
              </a:ext>
            </a:extLst>
          </p:cNvPr>
          <p:cNvSpPr>
            <a:spLocks noGrp="1" noChangeArrowheads="1"/>
          </p:cNvSpPr>
          <p:nvPr>
            <p:ph type="body" idx="1"/>
          </p:nvPr>
        </p:nvSpPr>
        <p:spPr/>
        <p:txBody>
          <a:bodyPr/>
          <a:lstStyle/>
          <a:p>
            <a:pPr eaLnBrk="1" hangingPunct="1">
              <a:lnSpc>
                <a:spcPct val="90000"/>
              </a:lnSpc>
            </a:pPr>
            <a:r>
              <a:rPr lang="en-US" altLang="en-US"/>
              <a:t>Fonts in the same color family as the background do not show up well.</a:t>
            </a:r>
          </a:p>
          <a:p>
            <a:pPr eaLnBrk="1" hangingPunct="1">
              <a:lnSpc>
                <a:spcPct val="90000"/>
              </a:lnSpc>
            </a:pPr>
            <a:r>
              <a:rPr lang="en-US" altLang="en-US"/>
              <a:t>Here are some tips for good color combinations</a:t>
            </a:r>
          </a:p>
          <a:p>
            <a:pPr lvl="1" eaLnBrk="1" hangingPunct="1">
              <a:lnSpc>
                <a:spcPct val="90000"/>
              </a:lnSpc>
            </a:pPr>
            <a:r>
              <a:rPr lang="en-US" altLang="en-US"/>
              <a:t>Use the Design Templates</a:t>
            </a:r>
          </a:p>
          <a:p>
            <a:pPr lvl="2" eaLnBrk="1" hangingPunct="1">
              <a:lnSpc>
                <a:spcPct val="90000"/>
              </a:lnSpc>
            </a:pPr>
            <a:r>
              <a:rPr lang="en-US" altLang="en-US"/>
              <a:t>Go under the format menu and select Slide Design</a:t>
            </a:r>
          </a:p>
          <a:p>
            <a:pPr lvl="1" eaLnBrk="1" hangingPunct="1">
              <a:lnSpc>
                <a:spcPct val="90000"/>
              </a:lnSpc>
            </a:pPr>
            <a:r>
              <a:rPr lang="en-US" altLang="en-US"/>
              <a:t>Use the Standard Color schemes</a:t>
            </a:r>
          </a:p>
          <a:p>
            <a:pPr lvl="2" eaLnBrk="1" hangingPunct="1">
              <a:lnSpc>
                <a:spcPct val="90000"/>
              </a:lnSpc>
            </a:pPr>
            <a:r>
              <a:rPr lang="en-US" altLang="en-US"/>
              <a:t>You can’t go wrong with the dark blue background and yellow or white text</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B35923BE-3638-8534-F26E-4C39079EAC2F}"/>
              </a:ext>
            </a:extLst>
          </p:cNvPr>
          <p:cNvPicPr>
            <a:picLocks noChangeAspect="1" noChangeArrowheads="1"/>
          </p:cNvPicPr>
          <p:nvPr/>
        </p:nvPicPr>
        <p:blipFill>
          <a:blip r:embed="rId3">
            <a:clrChange>
              <a:clrFrom>
                <a:srgbClr val="000080"/>
              </a:clrFrom>
              <a:clrTo>
                <a:srgbClr val="000080">
                  <a:alpha val="0"/>
                </a:srgbClr>
              </a:clrTo>
            </a:clrChange>
            <a:extLst>
              <a:ext uri="{28A0092B-C50C-407E-A947-70E740481C1C}">
                <a14:useLocalDpi xmlns:a14="http://schemas.microsoft.com/office/drawing/2010/main" val="0"/>
              </a:ext>
            </a:extLst>
          </a:blip>
          <a:srcRect/>
          <a:stretch>
            <a:fillRect/>
          </a:stretch>
        </p:blipFill>
        <p:spPr bwMode="auto">
          <a:xfrm>
            <a:off x="3048000" y="914401"/>
            <a:ext cx="5943600" cy="591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25635" name="Rectangle 3">
            <a:extLst>
              <a:ext uri="{FF2B5EF4-FFF2-40B4-BE49-F238E27FC236}">
                <a16:creationId xmlns:a16="http://schemas.microsoft.com/office/drawing/2014/main" id="{ECC1C47F-633D-4D62-D9FD-132E6D6E713A}"/>
              </a:ext>
            </a:extLst>
          </p:cNvPr>
          <p:cNvSpPr>
            <a:spLocks noGrp="1" noChangeArrowheads="1"/>
          </p:cNvSpPr>
          <p:nvPr>
            <p:ph type="title"/>
          </p:nvPr>
        </p:nvSpPr>
        <p:spPr>
          <a:xfrm>
            <a:off x="1524000" y="76200"/>
            <a:ext cx="9144000" cy="1143000"/>
          </a:xfrm>
        </p:spPr>
        <p:txBody>
          <a:bodyPr/>
          <a:lstStyle/>
          <a:p>
            <a:pPr eaLnBrk="1" hangingPunct="1">
              <a:defRPr/>
            </a:pPr>
            <a:r>
              <a:rPr lang="en-US">
                <a:effectLst>
                  <a:outerShdw blurRad="38100" dist="38100" dir="2700000" algn="tl">
                    <a:srgbClr val="010199"/>
                  </a:outerShdw>
                </a:effectLst>
              </a:rPr>
              <a:t>DFA – Results</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63E5DD99-B4A0-1835-4699-485CF858B606}"/>
              </a:ext>
            </a:extLst>
          </p:cNvPr>
          <p:cNvSpPr>
            <a:spLocks noGrp="1" noChangeArrowheads="1"/>
          </p:cNvSpPr>
          <p:nvPr>
            <p:ph type="title"/>
          </p:nvPr>
        </p:nvSpPr>
        <p:spPr>
          <a:xfrm>
            <a:off x="1524000" y="228600"/>
            <a:ext cx="9144000" cy="1143000"/>
          </a:xfrm>
        </p:spPr>
        <p:txBody>
          <a:bodyPr/>
          <a:lstStyle/>
          <a:p>
            <a:pPr eaLnBrk="1" hangingPunct="1">
              <a:defRPr/>
            </a:pPr>
            <a:r>
              <a:rPr lang="en-US" sz="3600">
                <a:effectLst>
                  <a:outerShdw blurRad="38100" dist="38100" dir="2700000" algn="tl">
                    <a:srgbClr val="010199"/>
                  </a:outerShdw>
                </a:effectLst>
              </a:rPr>
              <a:t>How Do Neural Networks Compute?</a:t>
            </a:r>
          </a:p>
        </p:txBody>
      </p:sp>
      <p:sp>
        <p:nvSpPr>
          <p:cNvPr id="328707" name="Rectangle 3">
            <a:extLst>
              <a:ext uri="{FF2B5EF4-FFF2-40B4-BE49-F238E27FC236}">
                <a16:creationId xmlns:a16="http://schemas.microsoft.com/office/drawing/2014/main" id="{C8E0F324-3598-BE81-F259-7FD811C4BC97}"/>
              </a:ext>
            </a:extLst>
          </p:cNvPr>
          <p:cNvSpPr>
            <a:spLocks noGrp="1" noChangeArrowheads="1"/>
          </p:cNvSpPr>
          <p:nvPr>
            <p:ph idx="1"/>
          </p:nvPr>
        </p:nvSpPr>
        <p:spPr>
          <a:xfrm>
            <a:off x="2201863" y="1447800"/>
            <a:ext cx="7772400" cy="2971800"/>
          </a:xfrm>
        </p:spPr>
        <p:txBody>
          <a:bodyPr/>
          <a:lstStyle/>
          <a:p>
            <a:pPr eaLnBrk="1" hangingPunct="1">
              <a:defRPr/>
            </a:pPr>
            <a:r>
              <a:rPr lang="en-US" sz="3000">
                <a:effectLst>
                  <a:outerShdw blurRad="38100" dist="38100" dir="2700000" algn="tl">
                    <a:srgbClr val="010199"/>
                  </a:outerShdw>
                </a:effectLst>
              </a:rPr>
              <a:t>Activation = the final value of a particular unit.</a:t>
            </a:r>
          </a:p>
          <a:p>
            <a:pPr eaLnBrk="1" hangingPunct="1">
              <a:defRPr/>
            </a:pPr>
            <a:endParaRPr lang="en-US" sz="3000">
              <a:effectLst>
                <a:outerShdw blurRad="38100" dist="38100" dir="2700000" algn="tl">
                  <a:srgbClr val="010199"/>
                </a:outerShdw>
              </a:effectLst>
            </a:endParaRPr>
          </a:p>
          <a:p>
            <a:pPr eaLnBrk="1" hangingPunct="1">
              <a:defRPr/>
            </a:pPr>
            <a:r>
              <a:rPr lang="en-US" sz="3000">
                <a:effectLst>
                  <a:outerShdw blurRad="38100" dist="38100" dir="2700000" algn="tl">
                    <a:srgbClr val="010199"/>
                  </a:outerShdw>
                </a:effectLst>
              </a:rPr>
              <a:t>Calculated by adding inputs and bias</a:t>
            </a:r>
          </a:p>
          <a:p>
            <a:pPr eaLnBrk="1" hangingPunct="1">
              <a:defRPr/>
            </a:pPr>
            <a:endParaRPr lang="en-US" sz="3000">
              <a:effectLst>
                <a:outerShdw blurRad="38100" dist="38100" dir="2700000" algn="tl">
                  <a:srgbClr val="010199"/>
                </a:outerShdw>
              </a:effectLst>
            </a:endParaRPr>
          </a:p>
          <a:p>
            <a:pPr eaLnBrk="1" hangingPunct="1">
              <a:defRPr/>
            </a:pPr>
            <a:r>
              <a:rPr lang="en-US" sz="3000">
                <a:effectLst>
                  <a:outerShdw blurRad="38100" dist="38100" dir="2700000" algn="tl">
                    <a:srgbClr val="010199"/>
                  </a:outerShdw>
                </a:effectLst>
              </a:rPr>
              <a:t>Activation function</a:t>
            </a:r>
          </a:p>
        </p:txBody>
      </p:sp>
      <p:grpSp>
        <p:nvGrpSpPr>
          <p:cNvPr id="41988" name="Group 4">
            <a:extLst>
              <a:ext uri="{FF2B5EF4-FFF2-40B4-BE49-F238E27FC236}">
                <a16:creationId xmlns:a16="http://schemas.microsoft.com/office/drawing/2014/main" id="{43332C4B-4304-AEEA-F5C3-E5D413A4BCB1}"/>
              </a:ext>
            </a:extLst>
          </p:cNvPr>
          <p:cNvGrpSpPr>
            <a:grpSpLocks/>
          </p:cNvGrpSpPr>
          <p:nvPr/>
        </p:nvGrpSpPr>
        <p:grpSpPr bwMode="auto">
          <a:xfrm>
            <a:off x="2263776" y="4572001"/>
            <a:ext cx="8023225" cy="2225675"/>
            <a:chOff x="466" y="2880"/>
            <a:chExt cx="5054" cy="1402"/>
          </a:xfrm>
        </p:grpSpPr>
        <p:sp>
          <p:nvSpPr>
            <p:cNvPr id="41989" name="Text Box 5">
              <a:extLst>
                <a:ext uri="{FF2B5EF4-FFF2-40B4-BE49-F238E27FC236}">
                  <a16:creationId xmlns:a16="http://schemas.microsoft.com/office/drawing/2014/main" id="{A7ABAB5D-5904-C397-54C9-DDA331512366}"/>
                </a:ext>
              </a:extLst>
            </p:cNvPr>
            <p:cNvSpPr txBox="1">
              <a:spLocks noChangeArrowheads="1"/>
            </p:cNvSpPr>
            <p:nvPr/>
          </p:nvSpPr>
          <p:spPr bwMode="auto">
            <a:xfrm>
              <a:off x="1579" y="2880"/>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Bias</a:t>
              </a:r>
            </a:p>
          </p:txBody>
        </p:sp>
        <p:grpSp>
          <p:nvGrpSpPr>
            <p:cNvPr id="41990" name="Group 6">
              <a:extLst>
                <a:ext uri="{FF2B5EF4-FFF2-40B4-BE49-F238E27FC236}">
                  <a16:creationId xmlns:a16="http://schemas.microsoft.com/office/drawing/2014/main" id="{A83819E9-83AB-F0C4-50D6-2ABD9B4BBC8D}"/>
                </a:ext>
              </a:extLst>
            </p:cNvPr>
            <p:cNvGrpSpPr>
              <a:grpSpLocks/>
            </p:cNvGrpSpPr>
            <p:nvPr/>
          </p:nvGrpSpPr>
          <p:grpSpPr bwMode="auto">
            <a:xfrm>
              <a:off x="466" y="2942"/>
              <a:ext cx="5054" cy="1340"/>
              <a:chOff x="466" y="2942"/>
              <a:chExt cx="5054" cy="1340"/>
            </a:xfrm>
          </p:grpSpPr>
          <p:sp>
            <p:nvSpPr>
              <p:cNvPr id="41991" name="Text Box 7">
                <a:extLst>
                  <a:ext uri="{FF2B5EF4-FFF2-40B4-BE49-F238E27FC236}">
                    <a16:creationId xmlns:a16="http://schemas.microsoft.com/office/drawing/2014/main" id="{C282BB6C-4D6F-6E1C-9124-39AC39F21F2C}"/>
                  </a:ext>
                </a:extLst>
              </p:cNvPr>
              <p:cNvSpPr txBox="1">
                <a:spLocks noChangeArrowheads="1"/>
              </p:cNvSpPr>
              <p:nvPr/>
            </p:nvSpPr>
            <p:spPr bwMode="auto">
              <a:xfrm>
                <a:off x="2736" y="2985"/>
                <a:ext cx="27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sz="1800"/>
              </a:p>
            </p:txBody>
          </p:sp>
          <p:sp>
            <p:nvSpPr>
              <p:cNvPr id="41992" name="Text Box 8">
                <a:extLst>
                  <a:ext uri="{FF2B5EF4-FFF2-40B4-BE49-F238E27FC236}">
                    <a16:creationId xmlns:a16="http://schemas.microsoft.com/office/drawing/2014/main" id="{2188940C-B350-8AA5-6827-62FA1A24B743}"/>
                  </a:ext>
                </a:extLst>
              </p:cNvPr>
              <p:cNvSpPr txBox="1">
                <a:spLocks noChangeArrowheads="1"/>
              </p:cNvSpPr>
              <p:nvPr/>
            </p:nvSpPr>
            <p:spPr bwMode="auto">
              <a:xfrm>
                <a:off x="2731" y="3840"/>
                <a:ext cx="132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Activation Function</a:t>
                </a:r>
              </a:p>
            </p:txBody>
          </p:sp>
          <p:sp>
            <p:nvSpPr>
              <p:cNvPr id="41993" name="Rectangle 9">
                <a:extLst>
                  <a:ext uri="{FF2B5EF4-FFF2-40B4-BE49-F238E27FC236}">
                    <a16:creationId xmlns:a16="http://schemas.microsoft.com/office/drawing/2014/main" id="{20AC2239-6A14-3D55-4DC2-4F01AFAA4688}"/>
                  </a:ext>
                </a:extLst>
              </p:cNvPr>
              <p:cNvSpPr>
                <a:spLocks noChangeArrowheads="1"/>
              </p:cNvSpPr>
              <p:nvPr/>
            </p:nvSpPr>
            <p:spPr bwMode="auto">
              <a:xfrm>
                <a:off x="1664" y="3312"/>
                <a:ext cx="299" cy="384"/>
              </a:xfrm>
              <a:prstGeom prst="rect">
                <a:avLst/>
              </a:prstGeom>
              <a:solidFill>
                <a:schemeClr val="folHlink"/>
              </a:solidFill>
              <a:ln w="12700">
                <a:solidFill>
                  <a:schemeClr val="accent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994" name="Oval 10">
                <a:extLst>
                  <a:ext uri="{FF2B5EF4-FFF2-40B4-BE49-F238E27FC236}">
                    <a16:creationId xmlns:a16="http://schemas.microsoft.com/office/drawing/2014/main" id="{802EECA5-E3FA-E1E7-E696-4031022FB488}"/>
                  </a:ext>
                </a:extLst>
              </p:cNvPr>
              <p:cNvSpPr>
                <a:spLocks noChangeArrowheads="1"/>
              </p:cNvSpPr>
              <p:nvPr/>
            </p:nvSpPr>
            <p:spPr bwMode="auto">
              <a:xfrm>
                <a:off x="2939" y="3168"/>
                <a:ext cx="816" cy="720"/>
              </a:xfrm>
              <a:prstGeom prst="ellipse">
                <a:avLst/>
              </a:prstGeom>
              <a:solidFill>
                <a:schemeClr val="bg2"/>
              </a:solidFill>
              <a:ln w="12700">
                <a:solidFill>
                  <a:schemeClr val="accent2"/>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solidFill>
                    <a:schemeClr val="folHlink"/>
                  </a:solidFill>
                </a:endParaRPr>
              </a:p>
            </p:txBody>
          </p:sp>
          <p:sp>
            <p:nvSpPr>
              <p:cNvPr id="41995" name="Line 11">
                <a:extLst>
                  <a:ext uri="{FF2B5EF4-FFF2-40B4-BE49-F238E27FC236}">
                    <a16:creationId xmlns:a16="http://schemas.microsoft.com/office/drawing/2014/main" id="{2D68D944-FB10-40F2-3CA7-31870D7FF477}"/>
                  </a:ext>
                </a:extLst>
              </p:cNvPr>
              <p:cNvSpPr>
                <a:spLocks noChangeShapeType="1"/>
              </p:cNvSpPr>
              <p:nvPr/>
            </p:nvSpPr>
            <p:spPr bwMode="auto">
              <a:xfrm>
                <a:off x="768" y="3072"/>
                <a:ext cx="896" cy="288"/>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996" name="Line 12">
                <a:extLst>
                  <a:ext uri="{FF2B5EF4-FFF2-40B4-BE49-F238E27FC236}">
                    <a16:creationId xmlns:a16="http://schemas.microsoft.com/office/drawing/2014/main" id="{45613410-6422-70B0-8575-F9497650F49E}"/>
                  </a:ext>
                </a:extLst>
              </p:cNvPr>
              <p:cNvSpPr>
                <a:spLocks noChangeShapeType="1"/>
              </p:cNvSpPr>
              <p:nvPr/>
            </p:nvSpPr>
            <p:spPr bwMode="auto">
              <a:xfrm flipV="1">
                <a:off x="768" y="3504"/>
                <a:ext cx="896" cy="0"/>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997" name="Line 13">
                <a:extLst>
                  <a:ext uri="{FF2B5EF4-FFF2-40B4-BE49-F238E27FC236}">
                    <a16:creationId xmlns:a16="http://schemas.microsoft.com/office/drawing/2014/main" id="{E90ACC66-ACBE-9F8D-3174-7106F855A47A}"/>
                  </a:ext>
                </a:extLst>
              </p:cNvPr>
              <p:cNvSpPr>
                <a:spLocks noChangeShapeType="1"/>
              </p:cNvSpPr>
              <p:nvPr/>
            </p:nvSpPr>
            <p:spPr bwMode="auto">
              <a:xfrm flipV="1">
                <a:off x="768" y="3648"/>
                <a:ext cx="896" cy="192"/>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998" name="Text Box 14">
                <a:extLst>
                  <a:ext uri="{FF2B5EF4-FFF2-40B4-BE49-F238E27FC236}">
                    <a16:creationId xmlns:a16="http://schemas.microsoft.com/office/drawing/2014/main" id="{FB8B8DDF-54DB-E80F-4440-53F65E69AFEB}"/>
                  </a:ext>
                </a:extLst>
              </p:cNvPr>
              <p:cNvSpPr txBox="1">
                <a:spLocks noChangeArrowheads="1"/>
              </p:cNvSpPr>
              <p:nvPr/>
            </p:nvSpPr>
            <p:spPr bwMode="auto">
              <a:xfrm>
                <a:off x="4608" y="3312"/>
                <a:ext cx="864" cy="450"/>
              </a:xfrm>
              <a:prstGeom prst="rect">
                <a:avLst/>
              </a:prstGeom>
              <a:noFill/>
              <a:ln w="127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t>Final Activation</a:t>
                </a:r>
                <a:endParaRPr lang="en-US" altLang="en-US"/>
              </a:p>
            </p:txBody>
          </p:sp>
          <p:sp>
            <p:nvSpPr>
              <p:cNvPr id="41999" name="Text Box 15">
                <a:extLst>
                  <a:ext uri="{FF2B5EF4-FFF2-40B4-BE49-F238E27FC236}">
                    <a16:creationId xmlns:a16="http://schemas.microsoft.com/office/drawing/2014/main" id="{CDC4FF21-4AE8-9DD3-4A3C-B1648245BC4D}"/>
                  </a:ext>
                </a:extLst>
              </p:cNvPr>
              <p:cNvSpPr txBox="1">
                <a:spLocks noChangeArrowheads="1"/>
              </p:cNvSpPr>
              <p:nvPr/>
            </p:nvSpPr>
            <p:spPr bwMode="auto">
              <a:xfrm>
                <a:off x="1664" y="3312"/>
                <a:ext cx="3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b="1">
                    <a:solidFill>
                      <a:schemeClr val="hlink"/>
                    </a:solidFill>
                    <a:latin typeface="Symbol" panose="05050102010706020507" pitchFamily="18" charset="2"/>
                  </a:rPr>
                  <a:t>S</a:t>
                </a:r>
                <a:endParaRPr lang="en-US" altLang="en-US" sz="3200">
                  <a:latin typeface="Symbol" panose="05050102010706020507" pitchFamily="18" charset="2"/>
                </a:endParaRPr>
              </a:p>
            </p:txBody>
          </p:sp>
          <p:sp>
            <p:nvSpPr>
              <p:cNvPr id="42000" name="AutoShape 16">
                <a:extLst>
                  <a:ext uri="{FF2B5EF4-FFF2-40B4-BE49-F238E27FC236}">
                    <a16:creationId xmlns:a16="http://schemas.microsoft.com/office/drawing/2014/main" id="{44F159EC-85B6-4E0F-411F-60A4248333A2}"/>
                  </a:ext>
                </a:extLst>
              </p:cNvPr>
              <p:cNvSpPr>
                <a:spLocks noChangeArrowheads="1"/>
              </p:cNvSpPr>
              <p:nvPr/>
            </p:nvSpPr>
            <p:spPr bwMode="auto">
              <a:xfrm>
                <a:off x="2005" y="3408"/>
                <a:ext cx="886" cy="240"/>
              </a:xfrm>
              <a:prstGeom prst="rightArrow">
                <a:avLst>
                  <a:gd name="adj1" fmla="val 50000"/>
                  <a:gd name="adj2" fmla="val 92292"/>
                </a:avLst>
              </a:prstGeom>
              <a:solidFill>
                <a:schemeClr val="accent1"/>
              </a:solidFill>
              <a:ln w="12700">
                <a:solidFill>
                  <a:schemeClr val="accent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2001" name="AutoShape 17">
                <a:extLst>
                  <a:ext uri="{FF2B5EF4-FFF2-40B4-BE49-F238E27FC236}">
                    <a16:creationId xmlns:a16="http://schemas.microsoft.com/office/drawing/2014/main" id="{3C0D8550-7083-B3B8-193B-B96465AF8101}"/>
                  </a:ext>
                </a:extLst>
              </p:cNvPr>
              <p:cNvSpPr>
                <a:spLocks noChangeArrowheads="1"/>
              </p:cNvSpPr>
              <p:nvPr/>
            </p:nvSpPr>
            <p:spPr bwMode="auto">
              <a:xfrm>
                <a:off x="3803" y="3408"/>
                <a:ext cx="768" cy="240"/>
              </a:xfrm>
              <a:prstGeom prst="rightArrow">
                <a:avLst>
                  <a:gd name="adj1" fmla="val 50000"/>
                  <a:gd name="adj2" fmla="val 80000"/>
                </a:avLst>
              </a:prstGeom>
              <a:solidFill>
                <a:schemeClr val="accent1"/>
              </a:solidFill>
              <a:ln w="12700">
                <a:solidFill>
                  <a:schemeClr val="accent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2002" name="Text Box 18">
                <a:extLst>
                  <a:ext uri="{FF2B5EF4-FFF2-40B4-BE49-F238E27FC236}">
                    <a16:creationId xmlns:a16="http://schemas.microsoft.com/office/drawing/2014/main" id="{18B7F504-1193-14C9-AFE4-0DB798B0A221}"/>
                  </a:ext>
                </a:extLst>
              </p:cNvPr>
              <p:cNvSpPr txBox="1">
                <a:spLocks noChangeArrowheads="1"/>
              </p:cNvSpPr>
              <p:nvPr/>
            </p:nvSpPr>
            <p:spPr bwMode="auto">
              <a:xfrm>
                <a:off x="1493" y="374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Net Input</a:t>
                </a:r>
              </a:p>
            </p:txBody>
          </p:sp>
          <p:sp>
            <p:nvSpPr>
              <p:cNvPr id="42003" name="Text Box 19">
                <a:extLst>
                  <a:ext uri="{FF2B5EF4-FFF2-40B4-BE49-F238E27FC236}">
                    <a16:creationId xmlns:a16="http://schemas.microsoft.com/office/drawing/2014/main" id="{2B61F608-1F94-89B4-2AB0-6C171036CC4C}"/>
                  </a:ext>
                </a:extLst>
              </p:cNvPr>
              <p:cNvSpPr txBox="1">
                <a:spLocks noChangeArrowheads="1"/>
              </p:cNvSpPr>
              <p:nvPr/>
            </p:nvSpPr>
            <p:spPr bwMode="auto">
              <a:xfrm>
                <a:off x="477" y="294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W1</a:t>
                </a:r>
                <a:endParaRPr lang="en-US" altLang="en-US"/>
              </a:p>
            </p:txBody>
          </p:sp>
          <p:sp>
            <p:nvSpPr>
              <p:cNvPr id="42004" name="Text Box 20">
                <a:extLst>
                  <a:ext uri="{FF2B5EF4-FFF2-40B4-BE49-F238E27FC236}">
                    <a16:creationId xmlns:a16="http://schemas.microsoft.com/office/drawing/2014/main" id="{6C45F93E-DA5E-34B9-768D-9BE0869DF266}"/>
                  </a:ext>
                </a:extLst>
              </p:cNvPr>
              <p:cNvSpPr txBox="1">
                <a:spLocks noChangeArrowheads="1"/>
              </p:cNvSpPr>
              <p:nvPr/>
            </p:nvSpPr>
            <p:spPr bwMode="auto">
              <a:xfrm>
                <a:off x="466" y="3374"/>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W2</a:t>
                </a:r>
                <a:endParaRPr lang="en-US" altLang="en-US"/>
              </a:p>
            </p:txBody>
          </p:sp>
          <p:sp>
            <p:nvSpPr>
              <p:cNvPr id="42005" name="Text Box 21">
                <a:extLst>
                  <a:ext uri="{FF2B5EF4-FFF2-40B4-BE49-F238E27FC236}">
                    <a16:creationId xmlns:a16="http://schemas.microsoft.com/office/drawing/2014/main" id="{532BDBF4-3897-48C7-4A84-DEC88C8E78A8}"/>
                  </a:ext>
                </a:extLst>
              </p:cNvPr>
              <p:cNvSpPr txBox="1">
                <a:spLocks noChangeArrowheads="1"/>
              </p:cNvSpPr>
              <p:nvPr/>
            </p:nvSpPr>
            <p:spPr bwMode="auto">
              <a:xfrm>
                <a:off x="470" y="373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W3</a:t>
                </a:r>
                <a:endParaRPr lang="en-US" altLang="en-US"/>
              </a:p>
            </p:txBody>
          </p:sp>
          <p:pic>
            <p:nvPicPr>
              <p:cNvPr id="42006" name="Picture 22">
                <a:extLst>
                  <a:ext uri="{FF2B5EF4-FFF2-40B4-BE49-F238E27FC236}">
                    <a16:creationId xmlns:a16="http://schemas.microsoft.com/office/drawing/2014/main" id="{AFE4691F-C44E-CD31-A590-80E67DECA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 y="32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2007" name="Line 23">
                <a:extLst>
                  <a:ext uri="{FF2B5EF4-FFF2-40B4-BE49-F238E27FC236}">
                    <a16:creationId xmlns:a16="http://schemas.microsoft.com/office/drawing/2014/main" id="{C9E9F1F5-5998-EBF2-2A84-9914374404B5}"/>
                  </a:ext>
                </a:extLst>
              </p:cNvPr>
              <p:cNvSpPr>
                <a:spLocks noChangeShapeType="1"/>
              </p:cNvSpPr>
              <p:nvPr/>
            </p:nvSpPr>
            <p:spPr bwMode="auto">
              <a:xfrm>
                <a:off x="1792" y="3072"/>
                <a:ext cx="0" cy="240"/>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8707">
                                            <p:txEl>
                                              <p:pRg st="2" end="2"/>
                                            </p:txEl>
                                          </p:spTgt>
                                        </p:tgtEl>
                                        <p:attrNameLst>
                                          <p:attrName>style.visibility</p:attrName>
                                        </p:attrNameLst>
                                      </p:cBhvr>
                                      <p:to>
                                        <p:strVal val="visible"/>
                                      </p:to>
                                    </p:set>
                                    <p:anim calcmode="lin" valueType="num">
                                      <p:cBhvr additive="base">
                                        <p:cTn id="13" dur="500" fill="hold"/>
                                        <p:tgtEl>
                                          <p:spTgt spid="3287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8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8707">
                                            <p:txEl>
                                              <p:pRg st="4" end="4"/>
                                            </p:txEl>
                                          </p:spTgt>
                                        </p:tgtEl>
                                        <p:attrNameLst>
                                          <p:attrName>style.visibility</p:attrName>
                                        </p:attrNameLst>
                                      </p:cBhvr>
                                      <p:to>
                                        <p:strVal val="visible"/>
                                      </p:to>
                                    </p:set>
                                    <p:anim calcmode="lin" valueType="num">
                                      <p:cBhvr additive="base">
                                        <p:cTn id="19" dur="500" fill="hold"/>
                                        <p:tgtEl>
                                          <p:spTgt spid="3287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87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7670F6-FC65-803E-C3F6-2EF84E6D3FD1}"/>
              </a:ext>
            </a:extLst>
          </p:cNvPr>
          <p:cNvSpPr>
            <a:spLocks noGrp="1" noChangeArrowheads="1"/>
          </p:cNvSpPr>
          <p:nvPr>
            <p:ph type="title"/>
          </p:nvPr>
        </p:nvSpPr>
        <p:spPr/>
        <p:txBody>
          <a:bodyPr/>
          <a:lstStyle/>
          <a:p>
            <a:pPr eaLnBrk="1" hangingPunct="1"/>
            <a:r>
              <a:rPr lang="en-US" altLang="en-US">
                <a:solidFill>
                  <a:srgbClr val="000000"/>
                </a:solidFill>
              </a:rPr>
              <a:t>Another Bad Color Scheme</a:t>
            </a:r>
          </a:p>
        </p:txBody>
      </p:sp>
      <p:sp>
        <p:nvSpPr>
          <p:cNvPr id="15363" name="Rectangle 3">
            <a:extLst>
              <a:ext uri="{FF2B5EF4-FFF2-40B4-BE49-F238E27FC236}">
                <a16:creationId xmlns:a16="http://schemas.microsoft.com/office/drawing/2014/main" id="{48AABB2D-D380-E45E-1346-1BBCA6A8FD1A}"/>
              </a:ext>
            </a:extLst>
          </p:cNvPr>
          <p:cNvSpPr>
            <a:spLocks noGrp="1" noChangeArrowheads="1"/>
          </p:cNvSpPr>
          <p:nvPr>
            <p:ph type="body" idx="1"/>
          </p:nvPr>
        </p:nvSpPr>
        <p:spPr>
          <a:xfrm>
            <a:off x="1981200" y="1600200"/>
            <a:ext cx="8229600" cy="4876800"/>
          </a:xfrm>
        </p:spPr>
        <p:txBody>
          <a:bodyPr/>
          <a:lstStyle/>
          <a:p>
            <a:pPr eaLnBrk="1" hangingPunct="1">
              <a:lnSpc>
                <a:spcPct val="90000"/>
              </a:lnSpc>
            </a:pPr>
            <a:r>
              <a:rPr lang="en-US" altLang="en-US">
                <a:solidFill>
                  <a:srgbClr val="000000"/>
                </a:solidFill>
              </a:rPr>
              <a:t>Dark text on dark background</a:t>
            </a:r>
          </a:p>
          <a:p>
            <a:pPr eaLnBrk="1" hangingPunct="1">
              <a:lnSpc>
                <a:spcPct val="90000"/>
              </a:lnSpc>
            </a:pPr>
            <a:r>
              <a:rPr lang="en-US" altLang="en-US">
                <a:solidFill>
                  <a:srgbClr val="000000"/>
                </a:solidFill>
              </a:rPr>
              <a:t>Beware of shaded backgrounds</a:t>
            </a:r>
          </a:p>
          <a:p>
            <a:pPr eaLnBrk="1" hangingPunct="1">
              <a:lnSpc>
                <a:spcPct val="90000"/>
              </a:lnSpc>
            </a:pPr>
            <a:endParaRPr lang="en-US" altLang="en-US">
              <a:solidFill>
                <a:srgbClr val="000000"/>
              </a:solidFill>
            </a:endParaRPr>
          </a:p>
          <a:p>
            <a:pPr eaLnBrk="1" hangingPunct="1">
              <a:lnSpc>
                <a:spcPct val="90000"/>
              </a:lnSpc>
            </a:pPr>
            <a:endParaRPr lang="en-US" altLang="en-US">
              <a:solidFill>
                <a:srgbClr val="000000"/>
              </a:solidFill>
            </a:endParaRPr>
          </a:p>
          <a:p>
            <a:pPr eaLnBrk="1" hangingPunct="1">
              <a:lnSpc>
                <a:spcPct val="90000"/>
              </a:lnSpc>
            </a:pPr>
            <a:endParaRPr lang="en-US" altLang="en-US">
              <a:solidFill>
                <a:srgbClr val="000000"/>
              </a:solidFill>
            </a:endParaRPr>
          </a:p>
          <a:p>
            <a:pPr eaLnBrk="1" hangingPunct="1">
              <a:lnSpc>
                <a:spcPct val="90000"/>
              </a:lnSpc>
            </a:pPr>
            <a:endParaRPr lang="en-US" altLang="en-US">
              <a:solidFill>
                <a:srgbClr val="000000"/>
              </a:solidFill>
            </a:endParaRPr>
          </a:p>
          <a:p>
            <a:pPr eaLnBrk="1" hangingPunct="1">
              <a:lnSpc>
                <a:spcPct val="90000"/>
              </a:lnSpc>
            </a:pPr>
            <a:endParaRPr lang="en-US" altLang="en-US">
              <a:solidFill>
                <a:srgbClr val="000000"/>
              </a:solidFill>
            </a:endParaRPr>
          </a:p>
          <a:p>
            <a:pPr eaLnBrk="1" hangingPunct="1">
              <a:lnSpc>
                <a:spcPct val="90000"/>
              </a:lnSpc>
            </a:pPr>
            <a:endParaRPr lang="en-US" altLang="en-US">
              <a:solidFill>
                <a:srgbClr val="000000"/>
              </a:solidFill>
            </a:endParaRPr>
          </a:p>
          <a:p>
            <a:pPr eaLnBrk="1" hangingPunct="1">
              <a:lnSpc>
                <a:spcPct val="90000"/>
              </a:lnSpc>
            </a:pPr>
            <a:r>
              <a:rPr lang="en-US" altLang="en-US">
                <a:solidFill>
                  <a:srgbClr val="000000"/>
                </a:solidFill>
              </a:rPr>
              <a:t>The dark text is harder to read down here</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2671EF6-299B-B6CA-3D2E-FA96E465C033}"/>
              </a:ext>
            </a:extLst>
          </p:cNvPr>
          <p:cNvSpPr>
            <a:spLocks noGrp="1" noChangeArrowheads="1"/>
          </p:cNvSpPr>
          <p:nvPr>
            <p:ph type="title"/>
          </p:nvPr>
        </p:nvSpPr>
        <p:spPr/>
        <p:txBody>
          <a:bodyPr/>
          <a:lstStyle/>
          <a:p>
            <a:pPr eaLnBrk="1" hangingPunct="1"/>
            <a:r>
              <a:rPr lang="en-US" altLang="en-US">
                <a:solidFill>
                  <a:srgbClr val="FFFF00"/>
                </a:solidFill>
              </a:rPr>
              <a:t>Distracting Backgrounds</a:t>
            </a:r>
          </a:p>
        </p:txBody>
      </p:sp>
      <p:sp>
        <p:nvSpPr>
          <p:cNvPr id="16387" name="Rectangle 3">
            <a:extLst>
              <a:ext uri="{FF2B5EF4-FFF2-40B4-BE49-F238E27FC236}">
                <a16:creationId xmlns:a16="http://schemas.microsoft.com/office/drawing/2014/main" id="{E628B2A2-D6AE-BEBF-469B-7A7E1A512E45}"/>
              </a:ext>
            </a:extLst>
          </p:cNvPr>
          <p:cNvSpPr>
            <a:spLocks noGrp="1" noChangeArrowheads="1"/>
          </p:cNvSpPr>
          <p:nvPr>
            <p:ph type="body" idx="1"/>
          </p:nvPr>
        </p:nvSpPr>
        <p:spPr/>
        <p:txBody>
          <a:bodyPr/>
          <a:lstStyle/>
          <a:p>
            <a:pPr eaLnBrk="1" hangingPunct="1"/>
            <a:r>
              <a:rPr lang="en-US" altLang="en-US">
                <a:solidFill>
                  <a:schemeClr val="bg1"/>
                </a:solidFill>
              </a:rPr>
              <a:t>Color</a:t>
            </a:r>
          </a:p>
          <a:p>
            <a:pPr lvl="1" eaLnBrk="1" hangingPunct="1"/>
            <a:r>
              <a:rPr lang="en-US" altLang="en-US">
                <a:solidFill>
                  <a:schemeClr val="bg1"/>
                </a:solidFill>
              </a:rPr>
              <a:t>Too bright</a:t>
            </a:r>
          </a:p>
          <a:p>
            <a:pPr lvl="1" eaLnBrk="1" hangingPunct="1"/>
            <a:r>
              <a:rPr lang="en-US" altLang="en-US">
                <a:solidFill>
                  <a:schemeClr val="bg1"/>
                </a:solidFill>
              </a:rPr>
              <a:t>Not enough contrast</a:t>
            </a:r>
          </a:p>
          <a:p>
            <a:pPr lvl="1" eaLnBrk="1" hangingPunct="1"/>
            <a:r>
              <a:rPr lang="en-US" altLang="en-US">
                <a:solidFill>
                  <a:schemeClr val="bg1"/>
                </a:solidFill>
              </a:rPr>
              <a:t>Some colors will look different when projected</a:t>
            </a:r>
          </a:p>
          <a:p>
            <a:pPr eaLnBrk="1" hangingPunct="1"/>
            <a:r>
              <a:rPr lang="en-US" altLang="en-US">
                <a:solidFill>
                  <a:schemeClr val="bg1"/>
                </a:solidFill>
              </a:rPr>
              <a:t>Distracting designs</a:t>
            </a:r>
          </a:p>
          <a:p>
            <a:pPr eaLnBrk="1" hangingPunct="1"/>
            <a:endParaRPr lang="en-US" altLang="en-US">
              <a:solidFill>
                <a:schemeClr val="bg1"/>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hammo49-ledit">
            <a:extLst>
              <a:ext uri="{FF2B5EF4-FFF2-40B4-BE49-F238E27FC236}">
                <a16:creationId xmlns:a16="http://schemas.microsoft.com/office/drawing/2014/main" id="{D74B0753-956D-B332-1214-553DA354C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33400"/>
            <a:ext cx="44005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descr="chammo49-ledit">
            <a:extLst>
              <a:ext uri="{FF2B5EF4-FFF2-40B4-BE49-F238E27FC236}">
                <a16:creationId xmlns:a16="http://schemas.microsoft.com/office/drawing/2014/main" id="{38C41F96-4DBE-EF90-AB4A-77B8D55A0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33400"/>
            <a:ext cx="44005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Rectangle 4">
            <a:extLst>
              <a:ext uri="{FF2B5EF4-FFF2-40B4-BE49-F238E27FC236}">
                <a16:creationId xmlns:a16="http://schemas.microsoft.com/office/drawing/2014/main" id="{4EEF6B31-43E4-A973-FBDE-F8FF2560CD50}"/>
              </a:ext>
            </a:extLst>
          </p:cNvPr>
          <p:cNvSpPr>
            <a:spLocks noGrp="1" noChangeArrowheads="1"/>
          </p:cNvSpPr>
          <p:nvPr>
            <p:ph type="title"/>
          </p:nvPr>
        </p:nvSpPr>
        <p:spPr/>
        <p:txBody>
          <a:bodyPr/>
          <a:lstStyle/>
          <a:p>
            <a:pPr algn="l" eaLnBrk="1" hangingPunct="1">
              <a:defRPr/>
            </a:pPr>
            <a:r>
              <a:rPr lang="en-US">
                <a:solidFill>
                  <a:srgbClr val="58764E"/>
                </a:solidFill>
                <a:effectLst>
                  <a:outerShdw blurRad="38100" dist="38100" dir="2700000" algn="tl">
                    <a:srgbClr val="000000"/>
                  </a:outerShdw>
                </a:effectLst>
                <a:latin typeface="Book Antiqua" pitchFamily="18" charset="0"/>
              </a:rPr>
              <a:t>Regulation of Herbs and Drugs</a:t>
            </a:r>
          </a:p>
        </p:txBody>
      </p:sp>
      <p:sp>
        <p:nvSpPr>
          <p:cNvPr id="121861" name="Rectangle 5">
            <a:extLst>
              <a:ext uri="{FF2B5EF4-FFF2-40B4-BE49-F238E27FC236}">
                <a16:creationId xmlns:a16="http://schemas.microsoft.com/office/drawing/2014/main" id="{B77B4F0B-9F72-F66A-049E-49AEF6C5898E}"/>
              </a:ext>
            </a:extLst>
          </p:cNvPr>
          <p:cNvSpPr>
            <a:spLocks noGrp="1" noChangeArrowheads="1"/>
          </p:cNvSpPr>
          <p:nvPr>
            <p:ph type="body" idx="1"/>
          </p:nvPr>
        </p:nvSpPr>
        <p:spPr/>
        <p:txBody>
          <a:bodyPr/>
          <a:lstStyle/>
          <a:p>
            <a:pPr eaLnBrk="1" hangingPunct="1">
              <a:lnSpc>
                <a:spcPct val="80000"/>
              </a:lnSpc>
              <a:defRPr/>
            </a:pPr>
            <a:r>
              <a:rPr lang="en-US">
                <a:solidFill>
                  <a:srgbClr val="58764E"/>
                </a:solidFill>
                <a:effectLst>
                  <a:outerShdw blurRad="38100" dist="38100" dir="2700000" algn="tl">
                    <a:srgbClr val="000000"/>
                  </a:outerShdw>
                </a:effectLst>
                <a:latin typeface="Book Antiqua" pitchFamily="18" charset="0"/>
              </a:rPr>
              <a:t>Regulation varies from country to country </a:t>
            </a:r>
          </a:p>
          <a:p>
            <a:pPr eaLnBrk="1" hangingPunct="1">
              <a:lnSpc>
                <a:spcPct val="80000"/>
              </a:lnSpc>
              <a:defRPr/>
            </a:pPr>
            <a:r>
              <a:rPr lang="en-US">
                <a:solidFill>
                  <a:srgbClr val="58764E"/>
                </a:solidFill>
                <a:effectLst>
                  <a:outerShdw blurRad="38100" dist="38100" dir="2700000" algn="tl">
                    <a:srgbClr val="000000"/>
                  </a:outerShdw>
                </a:effectLst>
                <a:latin typeface="Book Antiqua" pitchFamily="18" charset="0"/>
              </a:rPr>
              <a:t>Herbs are classified as dietary supplements in United States</a:t>
            </a:r>
          </a:p>
          <a:p>
            <a:pPr lvl="1" eaLnBrk="1" hangingPunct="1">
              <a:lnSpc>
                <a:spcPct val="80000"/>
              </a:lnSpc>
              <a:defRPr/>
            </a:pPr>
            <a:r>
              <a:rPr lang="en-US">
                <a:solidFill>
                  <a:srgbClr val="58764E"/>
                </a:solidFill>
                <a:effectLst>
                  <a:outerShdw blurRad="38100" dist="38100" dir="2700000" algn="tl">
                    <a:srgbClr val="000000"/>
                  </a:outerShdw>
                </a:effectLst>
                <a:latin typeface="Book Antiqua" pitchFamily="18" charset="0"/>
              </a:rPr>
              <a:t>Manufacturers are limited in claims they can make</a:t>
            </a:r>
          </a:p>
          <a:p>
            <a:pPr eaLnBrk="1" hangingPunct="1">
              <a:lnSpc>
                <a:spcPct val="80000"/>
              </a:lnSpc>
              <a:defRPr/>
            </a:pPr>
            <a:r>
              <a:rPr lang="en-US">
                <a:solidFill>
                  <a:srgbClr val="58764E"/>
                </a:solidFill>
                <a:effectLst>
                  <a:outerShdw blurRad="38100" dist="38100" dir="2700000" algn="tl">
                    <a:srgbClr val="000000"/>
                  </a:outerShdw>
                </a:effectLst>
                <a:latin typeface="Book Antiqua" pitchFamily="18" charset="0"/>
              </a:rPr>
              <a:t>US Regulating Agencies</a:t>
            </a:r>
          </a:p>
          <a:p>
            <a:pPr lvl="1" eaLnBrk="1" hangingPunct="1">
              <a:lnSpc>
                <a:spcPct val="80000"/>
              </a:lnSpc>
              <a:defRPr/>
            </a:pPr>
            <a:r>
              <a:rPr lang="en-US">
                <a:solidFill>
                  <a:srgbClr val="58764E"/>
                </a:solidFill>
                <a:effectLst>
                  <a:outerShdw blurRad="38100" dist="38100" dir="2700000" algn="tl">
                    <a:srgbClr val="000000"/>
                  </a:outerShdw>
                </a:effectLst>
                <a:latin typeface="Book Antiqua" pitchFamily="18" charset="0"/>
              </a:rPr>
              <a:t>American Herbal Products Association</a:t>
            </a:r>
          </a:p>
          <a:p>
            <a:pPr lvl="1" eaLnBrk="1" hangingPunct="1">
              <a:lnSpc>
                <a:spcPct val="80000"/>
              </a:lnSpc>
              <a:defRPr/>
            </a:pPr>
            <a:r>
              <a:rPr lang="en-US">
                <a:solidFill>
                  <a:srgbClr val="58764E"/>
                </a:solidFill>
                <a:effectLst>
                  <a:outerShdw blurRad="38100" dist="38100" dir="2700000" algn="tl">
                    <a:srgbClr val="000000"/>
                  </a:outerShdw>
                </a:effectLst>
                <a:latin typeface="Book Antiqua" pitchFamily="18" charset="0"/>
              </a:rPr>
              <a:t>Natural Nutritional Foods Association</a:t>
            </a:r>
          </a:p>
          <a:p>
            <a:pPr eaLnBrk="1" hangingPunct="1">
              <a:lnSpc>
                <a:spcPct val="80000"/>
              </a:lnSpc>
              <a:defRPr/>
            </a:pPr>
            <a:r>
              <a:rPr lang="en-US">
                <a:solidFill>
                  <a:srgbClr val="58764E"/>
                </a:solidFill>
                <a:effectLst>
                  <a:outerShdw blurRad="38100" dist="38100" dir="2700000" algn="tl">
                    <a:srgbClr val="000000"/>
                  </a:outerShdw>
                </a:effectLst>
                <a:latin typeface="Book Antiqua" pitchFamily="18" charset="0"/>
              </a:rPr>
              <a:t>Safety with herbs</a:t>
            </a:r>
          </a:p>
          <a:p>
            <a:pPr lvl="1" eaLnBrk="1" hangingPunct="1">
              <a:lnSpc>
                <a:spcPct val="80000"/>
              </a:lnSpc>
              <a:defRPr/>
            </a:pPr>
            <a:r>
              <a:rPr lang="en-US">
                <a:solidFill>
                  <a:srgbClr val="58764E"/>
                </a:solidFill>
                <a:effectLst>
                  <a:outerShdw blurRad="38100" dist="38100" dir="2700000" algn="tl">
                    <a:srgbClr val="000000"/>
                  </a:outerShdw>
                </a:effectLst>
                <a:latin typeface="Book Antiqua" pitchFamily="18" charset="0"/>
              </a:rPr>
              <a:t>Be informed</a:t>
            </a:r>
          </a:p>
          <a:p>
            <a:pPr lvl="1" eaLnBrk="1" hangingPunct="1">
              <a:lnSpc>
                <a:spcPct val="80000"/>
              </a:lnSpc>
              <a:defRPr/>
            </a:pPr>
            <a:r>
              <a:rPr lang="en-US">
                <a:solidFill>
                  <a:srgbClr val="58764E"/>
                </a:solidFill>
                <a:effectLst>
                  <a:outerShdw blurRad="38100" dist="38100" dir="2700000" algn="tl">
                    <a:srgbClr val="000000"/>
                  </a:outerShdw>
                </a:effectLst>
                <a:latin typeface="Book Antiqua" pitchFamily="18" charset="0"/>
              </a:rPr>
              <a:t>Dosage</a:t>
            </a:r>
          </a:p>
          <a:p>
            <a:pPr lvl="1" eaLnBrk="1" hangingPunct="1">
              <a:lnSpc>
                <a:spcPct val="80000"/>
              </a:lnSpc>
              <a:defRPr/>
            </a:pPr>
            <a:r>
              <a:rPr lang="en-US">
                <a:solidFill>
                  <a:srgbClr val="58764E"/>
                </a:solidFill>
                <a:effectLst>
                  <a:outerShdw blurRad="38100" dist="38100" dir="2700000" algn="tl">
                    <a:srgbClr val="000000"/>
                  </a:outerShdw>
                </a:effectLst>
                <a:latin typeface="Book Antiqua" pitchFamily="18" charset="0"/>
              </a:rPr>
              <a:t>Side effects</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8FE2846-A2DB-958B-7A82-2B5A06687C84}"/>
              </a:ext>
            </a:extLst>
          </p:cNvPr>
          <p:cNvSpPr>
            <a:spLocks noGrp="1" noChangeArrowheads="1"/>
          </p:cNvSpPr>
          <p:nvPr>
            <p:ph type="title"/>
          </p:nvPr>
        </p:nvSpPr>
        <p:spPr>
          <a:xfrm>
            <a:off x="1828800" y="609600"/>
            <a:ext cx="8534400" cy="1143000"/>
          </a:xfrm>
        </p:spPr>
        <p:txBody>
          <a:bodyPr/>
          <a:lstStyle/>
          <a:p>
            <a:pPr eaLnBrk="1" hangingPunct="1"/>
            <a:r>
              <a:rPr lang="en-US" altLang="en-US"/>
              <a:t>Text on Slides</a:t>
            </a:r>
          </a:p>
        </p:txBody>
      </p:sp>
      <p:sp>
        <p:nvSpPr>
          <p:cNvPr id="18435" name="Rectangle 3">
            <a:extLst>
              <a:ext uri="{FF2B5EF4-FFF2-40B4-BE49-F238E27FC236}">
                <a16:creationId xmlns:a16="http://schemas.microsoft.com/office/drawing/2014/main" id="{B30A0F24-CE27-718B-04C8-8290C1126751}"/>
              </a:ext>
            </a:extLst>
          </p:cNvPr>
          <p:cNvSpPr>
            <a:spLocks noGrp="1" noChangeArrowheads="1"/>
          </p:cNvSpPr>
          <p:nvPr>
            <p:ph type="body" idx="1"/>
          </p:nvPr>
        </p:nvSpPr>
        <p:spPr/>
        <p:txBody>
          <a:bodyPr/>
          <a:lstStyle/>
          <a:p>
            <a:pPr eaLnBrk="1" hangingPunct="1"/>
            <a:r>
              <a:rPr lang="en-US" altLang="en-US"/>
              <a:t>How much text should be on a slide?</a:t>
            </a:r>
          </a:p>
          <a:p>
            <a:pPr eaLnBrk="1" hangingPunct="1"/>
            <a:r>
              <a:rPr lang="en-US" altLang="en-US"/>
              <a:t>Presentation vs. lecture</a:t>
            </a:r>
          </a:p>
          <a:p>
            <a:pPr eaLnBrk="1" hangingPunct="1"/>
            <a:r>
              <a:rPr lang="en-US" altLang="en-US"/>
              <a:t>Bullet points</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D16523B-4FC1-DA8F-DF8A-0F84998A63F8}"/>
              </a:ext>
            </a:extLst>
          </p:cNvPr>
          <p:cNvSpPr>
            <a:spLocks noGrp="1" noChangeArrowheads="1"/>
          </p:cNvSpPr>
          <p:nvPr>
            <p:ph type="title"/>
          </p:nvPr>
        </p:nvSpPr>
        <p:spPr>
          <a:xfrm>
            <a:off x="2971800" y="304800"/>
            <a:ext cx="6096000" cy="1524000"/>
          </a:xfrm>
        </p:spPr>
        <p:txBody>
          <a:bodyPr/>
          <a:lstStyle/>
          <a:p>
            <a:pPr eaLnBrk="1" hangingPunct="1"/>
            <a:r>
              <a:rPr lang="en-US" altLang="en-US"/>
              <a:t>Decorating Your House for Halloween</a:t>
            </a:r>
          </a:p>
        </p:txBody>
      </p:sp>
      <p:sp>
        <p:nvSpPr>
          <p:cNvPr id="19459" name="Rectangle 3">
            <a:extLst>
              <a:ext uri="{FF2B5EF4-FFF2-40B4-BE49-F238E27FC236}">
                <a16:creationId xmlns:a16="http://schemas.microsoft.com/office/drawing/2014/main" id="{8B1B8E2A-D2E9-D85C-A127-ABA46671B2D5}"/>
              </a:ext>
            </a:extLst>
          </p:cNvPr>
          <p:cNvSpPr>
            <a:spLocks noGrp="1" noChangeArrowheads="1"/>
          </p:cNvSpPr>
          <p:nvPr>
            <p:ph type="body" idx="1"/>
          </p:nvPr>
        </p:nvSpPr>
        <p:spPr/>
        <p:txBody>
          <a:bodyPr/>
          <a:lstStyle/>
          <a:p>
            <a:pPr eaLnBrk="1" hangingPunct="1"/>
            <a:r>
              <a:rPr lang="en-US" altLang="en-US" sz="2000"/>
              <a:t>It is important to decorate your house for Halloween so that children can find who is giving out candy.  If your house isn’t decorated then kids won’t come to your house.</a:t>
            </a:r>
          </a:p>
          <a:p>
            <a:pPr eaLnBrk="1" hangingPunct="1"/>
            <a:r>
              <a:rPr lang="en-US" altLang="en-US" sz="2000"/>
              <a:t>Spooky decorations are fun, but they may scare the smaller kids away.</a:t>
            </a:r>
          </a:p>
          <a:p>
            <a:pPr eaLnBrk="1" hangingPunct="1"/>
            <a:r>
              <a:rPr lang="en-US" altLang="en-US" sz="2000"/>
              <a:t>Cheesy decorations can be found EVERYWHERE  and most people love them.  </a:t>
            </a:r>
          </a:p>
          <a:p>
            <a:pPr eaLnBrk="1" hangingPunct="1"/>
            <a:r>
              <a:rPr lang="en-US" altLang="en-US" sz="2000"/>
              <a:t>Funny decorations can be offensive to some so be careful.  Make sure they are politically correct and clean.</a:t>
            </a:r>
          </a:p>
          <a:p>
            <a:pPr eaLnBrk="1" hangingPunct="1"/>
            <a:r>
              <a:rPr lang="en-US" altLang="en-US" sz="2000"/>
              <a:t>Homemade decorations are the cheapest and they are fun to make.  You can make spooky, cheesy and funny decorations for ½ the cost of buying them.</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48996B2-8030-0439-3948-8945581FE3B2}"/>
              </a:ext>
            </a:extLst>
          </p:cNvPr>
          <p:cNvSpPr>
            <a:spLocks noGrp="1" noChangeArrowheads="1"/>
          </p:cNvSpPr>
          <p:nvPr>
            <p:ph type="title"/>
          </p:nvPr>
        </p:nvSpPr>
        <p:spPr>
          <a:xfrm>
            <a:off x="1524000" y="152400"/>
            <a:ext cx="9144000" cy="1143000"/>
          </a:xfrm>
        </p:spPr>
        <p:txBody>
          <a:bodyPr/>
          <a:lstStyle/>
          <a:p>
            <a:pPr eaLnBrk="1" hangingPunct="1"/>
            <a:r>
              <a:rPr lang="en-US" altLang="en-US"/>
              <a:t>Halloween Decorations</a:t>
            </a:r>
          </a:p>
        </p:txBody>
      </p:sp>
      <p:sp>
        <p:nvSpPr>
          <p:cNvPr id="8195" name="Rectangle 3">
            <a:extLst>
              <a:ext uri="{FF2B5EF4-FFF2-40B4-BE49-F238E27FC236}">
                <a16:creationId xmlns:a16="http://schemas.microsoft.com/office/drawing/2014/main" id="{8E11A600-854C-9885-FA27-73F774C34E32}"/>
              </a:ext>
            </a:extLst>
          </p:cNvPr>
          <p:cNvSpPr>
            <a:spLocks noGrp="1" noChangeArrowheads="1"/>
          </p:cNvSpPr>
          <p:nvPr>
            <p:ph type="body" idx="1"/>
          </p:nvPr>
        </p:nvSpPr>
        <p:spPr>
          <a:xfrm>
            <a:off x="2209800" y="1447800"/>
            <a:ext cx="3505200" cy="5105400"/>
          </a:xfrm>
        </p:spPr>
        <p:txBody>
          <a:bodyPr>
            <a:normAutofit lnSpcReduction="10000"/>
          </a:bodyPr>
          <a:lstStyle/>
          <a:p>
            <a:pPr eaLnBrk="1" hangingPunct="1">
              <a:lnSpc>
                <a:spcPct val="80000"/>
              </a:lnSpc>
            </a:pPr>
            <a:r>
              <a:rPr lang="en-US" altLang="en-US" sz="2400"/>
              <a:t>Importance</a:t>
            </a:r>
          </a:p>
          <a:p>
            <a:pPr lvl="1" eaLnBrk="1" hangingPunct="1">
              <a:lnSpc>
                <a:spcPct val="80000"/>
              </a:lnSpc>
            </a:pPr>
            <a:r>
              <a:rPr lang="en-US" altLang="en-US" sz="2000"/>
              <a:t>Spirit</a:t>
            </a:r>
          </a:p>
          <a:p>
            <a:pPr lvl="1" eaLnBrk="1" hangingPunct="1">
              <a:lnSpc>
                <a:spcPct val="80000"/>
              </a:lnSpc>
            </a:pPr>
            <a:r>
              <a:rPr lang="en-US" altLang="en-US" sz="2000"/>
              <a:t>Marking your house</a:t>
            </a:r>
          </a:p>
          <a:p>
            <a:pPr eaLnBrk="1" hangingPunct="1">
              <a:lnSpc>
                <a:spcPct val="80000"/>
              </a:lnSpc>
            </a:pPr>
            <a:r>
              <a:rPr lang="en-US" altLang="en-US" sz="2400"/>
              <a:t>Types of Decorations</a:t>
            </a:r>
          </a:p>
          <a:p>
            <a:pPr lvl="1" eaLnBrk="1" hangingPunct="1">
              <a:lnSpc>
                <a:spcPct val="80000"/>
              </a:lnSpc>
            </a:pPr>
            <a:r>
              <a:rPr lang="en-US" altLang="en-US" sz="2000"/>
              <a:t>Spooky</a:t>
            </a:r>
          </a:p>
          <a:p>
            <a:pPr lvl="2" eaLnBrk="1" hangingPunct="1">
              <a:lnSpc>
                <a:spcPct val="80000"/>
              </a:lnSpc>
            </a:pPr>
            <a:r>
              <a:rPr lang="en-US" altLang="en-US" sz="1800"/>
              <a:t>Frightening</a:t>
            </a:r>
          </a:p>
          <a:p>
            <a:pPr lvl="2" eaLnBrk="1" hangingPunct="1">
              <a:lnSpc>
                <a:spcPct val="80000"/>
              </a:lnSpc>
            </a:pPr>
            <a:r>
              <a:rPr lang="en-US" altLang="en-US" sz="1800"/>
              <a:t>Hard to find</a:t>
            </a:r>
          </a:p>
          <a:p>
            <a:pPr lvl="1" eaLnBrk="1" hangingPunct="1">
              <a:lnSpc>
                <a:spcPct val="80000"/>
              </a:lnSpc>
            </a:pPr>
            <a:r>
              <a:rPr lang="en-US" altLang="en-US" sz="2000"/>
              <a:t>Cheesy</a:t>
            </a:r>
          </a:p>
          <a:p>
            <a:pPr lvl="2" eaLnBrk="1" hangingPunct="1">
              <a:lnSpc>
                <a:spcPct val="80000"/>
              </a:lnSpc>
            </a:pPr>
            <a:r>
              <a:rPr lang="en-US" altLang="en-US" sz="1800"/>
              <a:t>Cheap</a:t>
            </a:r>
          </a:p>
          <a:p>
            <a:pPr lvl="2" eaLnBrk="1" hangingPunct="1">
              <a:lnSpc>
                <a:spcPct val="80000"/>
              </a:lnSpc>
            </a:pPr>
            <a:r>
              <a:rPr lang="en-US" altLang="en-US" sz="1800"/>
              <a:t>Easy to find</a:t>
            </a:r>
          </a:p>
          <a:p>
            <a:pPr lvl="2" eaLnBrk="1" hangingPunct="1">
              <a:lnSpc>
                <a:spcPct val="80000"/>
              </a:lnSpc>
            </a:pPr>
            <a:r>
              <a:rPr lang="en-US" altLang="en-US" sz="1800"/>
              <a:t>Loved by all	</a:t>
            </a:r>
          </a:p>
          <a:p>
            <a:pPr lvl="1" eaLnBrk="1" hangingPunct="1">
              <a:lnSpc>
                <a:spcPct val="80000"/>
              </a:lnSpc>
            </a:pPr>
            <a:r>
              <a:rPr lang="en-US" altLang="en-US" sz="2000"/>
              <a:t>Funny </a:t>
            </a:r>
          </a:p>
          <a:p>
            <a:pPr lvl="2" eaLnBrk="1" hangingPunct="1">
              <a:lnSpc>
                <a:spcPct val="80000"/>
              </a:lnSpc>
            </a:pPr>
            <a:r>
              <a:rPr lang="en-US" altLang="en-US" sz="1800"/>
              <a:t>Can be offensive</a:t>
            </a:r>
          </a:p>
          <a:p>
            <a:pPr lvl="1" eaLnBrk="1" hangingPunct="1">
              <a:lnSpc>
                <a:spcPct val="80000"/>
              </a:lnSpc>
            </a:pPr>
            <a:r>
              <a:rPr lang="en-US" altLang="en-US" sz="2000"/>
              <a:t>Homemade </a:t>
            </a:r>
          </a:p>
          <a:p>
            <a:pPr lvl="2" eaLnBrk="1" hangingPunct="1">
              <a:lnSpc>
                <a:spcPct val="80000"/>
              </a:lnSpc>
            </a:pPr>
            <a:r>
              <a:rPr lang="en-US" altLang="en-US" sz="1800"/>
              <a:t>Cheap</a:t>
            </a:r>
          </a:p>
          <a:p>
            <a:pPr lvl="2" eaLnBrk="1" hangingPunct="1">
              <a:lnSpc>
                <a:spcPct val="80000"/>
              </a:lnSpc>
            </a:pPr>
            <a:r>
              <a:rPr lang="en-US" altLang="en-US" sz="1800"/>
              <a:t>Fun to make</a:t>
            </a:r>
          </a:p>
          <a:p>
            <a:pPr lvl="2" eaLnBrk="1" hangingPunct="1">
              <a:lnSpc>
                <a:spcPct val="80000"/>
              </a:lnSpc>
            </a:pPr>
            <a:r>
              <a:rPr lang="en-US" altLang="en-US" sz="1800"/>
              <a:t>Variety</a:t>
            </a:r>
          </a:p>
        </p:txBody>
      </p:sp>
      <p:pic>
        <p:nvPicPr>
          <p:cNvPr id="20484" name="Picture 4" descr="Pumpkin1">
            <a:extLst>
              <a:ext uri="{FF2B5EF4-FFF2-40B4-BE49-F238E27FC236}">
                <a16:creationId xmlns:a16="http://schemas.microsoft.com/office/drawing/2014/main" id="{0F2FED9C-D0EF-B334-0C0F-CF4DED08C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1" y="2057401"/>
            <a:ext cx="4206875"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a:extLst>
              <a:ext uri="{FF2B5EF4-FFF2-40B4-BE49-F238E27FC236}">
                <a16:creationId xmlns:a16="http://schemas.microsoft.com/office/drawing/2014/main" id="{2AE39146-73A2-C501-CCB0-168CA15AFB7F}"/>
              </a:ext>
            </a:extLst>
          </p:cNvPr>
          <p:cNvSpPr txBox="1">
            <a:spLocks noChangeArrowheads="1"/>
          </p:cNvSpPr>
          <p:nvPr/>
        </p:nvSpPr>
        <p:spPr bwMode="auto">
          <a:xfrm>
            <a:off x="8223250" y="5181600"/>
            <a:ext cx="1911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900"/>
              <a:t>Photo courtesy of Dr. Nickie Cauthen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9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9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19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195">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19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9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19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1673</Words>
  <Application>Microsoft Office PowerPoint</Application>
  <PresentationFormat>Widescreen</PresentationFormat>
  <Paragraphs>242</Paragraphs>
  <Slides>31</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Book Antiqua</vt:lpstr>
      <vt:lpstr>Calibri</vt:lpstr>
      <vt:lpstr>Calibri Light</vt:lpstr>
      <vt:lpstr>Symbol</vt:lpstr>
      <vt:lpstr>Times New Roman</vt:lpstr>
      <vt:lpstr>Wingdings</vt:lpstr>
      <vt:lpstr>Office Theme</vt:lpstr>
      <vt:lpstr>Presentation Suggestions</vt:lpstr>
      <vt:lpstr>A Sad Day on Sesame Street </vt:lpstr>
      <vt:lpstr>Example of a Bad Color Scheme</vt:lpstr>
      <vt:lpstr>Another Bad Color Scheme</vt:lpstr>
      <vt:lpstr>Distracting Backgrounds</vt:lpstr>
      <vt:lpstr>Regulation of Herbs and Drugs</vt:lpstr>
      <vt:lpstr>Text on Slides</vt:lpstr>
      <vt:lpstr>Decorating Your House for Halloween</vt:lpstr>
      <vt:lpstr>Halloween Decorations</vt:lpstr>
      <vt:lpstr>Plasmodium Life Cycle</vt:lpstr>
      <vt:lpstr>Plasmodium Life Cycle</vt:lpstr>
      <vt:lpstr>Summary of Helpful Points</vt:lpstr>
      <vt:lpstr>Summary of Helpful Points</vt:lpstr>
      <vt:lpstr>What is wrong with the following slides?</vt:lpstr>
      <vt:lpstr>THE CENTRAL DOGMA OF MOLECULAR BIOLOGY</vt:lpstr>
      <vt:lpstr>PowerPoint Presentation</vt:lpstr>
      <vt:lpstr>More Practice</vt:lpstr>
      <vt:lpstr>SOM Output</vt:lpstr>
      <vt:lpstr>PowerPoint Presentation</vt:lpstr>
      <vt:lpstr>URSIDAE (Bears) </vt:lpstr>
      <vt:lpstr>PowerPoint Presentation</vt:lpstr>
      <vt:lpstr>BLUNT END VS. STICKY END</vt:lpstr>
      <vt:lpstr>Miotics</vt:lpstr>
      <vt:lpstr>PowerPoint Presentation</vt:lpstr>
      <vt:lpstr>Energy Changes Associated with Changes of State</vt:lpstr>
      <vt:lpstr>PowerPoint Presentation</vt:lpstr>
      <vt:lpstr>The strands are held in position, binding easily to DNA polymerase, which catalyzes the elongation of the leading and lagging strands.  While the DNA polymerase on the leading strand can operate in a continuous fashion, RNA primer is needed repeatedly on the lagging strand to facilitate synthesis of Okazaki fragments.  </vt:lpstr>
      <vt:lpstr>Hydrophobic and Hydrophilic</vt:lpstr>
      <vt:lpstr>Hydrophobic versus Hydrophilic </vt:lpstr>
      <vt:lpstr>DFA – Results</vt:lpstr>
      <vt:lpstr>How Do Neural Networks Compute?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Suggestions</dc:title>
  <dc:creator>Lakshan Costa</dc:creator>
  <cp:lastModifiedBy>Lakshan Costa</cp:lastModifiedBy>
  <cp:revision>2</cp:revision>
  <dcterms:created xsi:type="dcterms:W3CDTF">2022-12-18T03:09:27Z</dcterms:created>
  <dcterms:modified xsi:type="dcterms:W3CDTF">2022-12-18T03:14:12Z</dcterms:modified>
</cp:coreProperties>
</file>