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1" r:id="rId4"/>
    <p:sldId id="259" r:id="rId5"/>
    <p:sldId id="260" r:id="rId6"/>
    <p:sldId id="272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is Roubert" initials="FR" lastIdx="1" clrIdx="0">
    <p:extLst>
      <p:ext uri="{19B8F6BF-5375-455C-9EA6-DF929625EA0E}">
        <p15:presenceInfo xmlns:p15="http://schemas.microsoft.com/office/powerpoint/2012/main" userId="57e31b90abc97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00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681" autoAdjust="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20/11/2022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xslt/index.htm" TargetMode="External"/><Relationship Id="rId2" Type="http://schemas.openxmlformats.org/officeDocument/2006/relationships/hyperlink" Target="https://www.tutorialspoint.com/xpath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xml/xsl_intro.asp" TargetMode="External"/><Relationship Id="rId4" Type="http://schemas.openxmlformats.org/officeDocument/2006/relationships/hyperlink" Target="https://www.w3schools.com/xml/xpath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XPath </a:t>
            </a:r>
            <a:r>
              <a:rPr lang="en-GB" dirty="0"/>
              <a:t>and XSLT – Navigating through &amp; transforming XML 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A6C-0C9D-41EA-B025-D45B3F81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Main Expressions (recap)</a:t>
            </a:r>
          </a:p>
        </p:txBody>
      </p:sp>
      <p:graphicFrame>
        <p:nvGraphicFramePr>
          <p:cNvPr id="5" name="Table 5" descr="This table presents the main expressions in XPath. For each expression, it gives a description, an example and an explanation.">
            <a:extLst>
              <a:ext uri="{FF2B5EF4-FFF2-40B4-BE49-F238E27FC236}">
                <a16:creationId xmlns:a16="http://schemas.microsoft.com/office/drawing/2014/main" id="{83DDDA9D-0E3E-454B-8FCF-F970DECFD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273954"/>
              </p:ext>
            </p:extLst>
          </p:nvPr>
        </p:nvGraphicFramePr>
        <p:xfrm>
          <a:off x="261448" y="853431"/>
          <a:ext cx="11794498" cy="571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136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3807501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2407039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  <a:gridCol w="3682822">
                  <a:extLst>
                    <a:ext uri="{9D8B030D-6E8A-4147-A177-3AD203B41FA5}">
                      <a16:colId xmlns:a16="http://schemas.microsoft.com/office/drawing/2014/main" val="3332403088"/>
                    </a:ext>
                  </a:extLst>
                </a:gridCol>
              </a:tblGrid>
              <a:tr h="350313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Expression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Explanation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393849">
                <a:tc>
                  <a:txBody>
                    <a:bodyPr/>
                    <a:lstStyle/>
                    <a:p>
                      <a:r>
                        <a:rPr lang="en-GB" sz="1700" b="1" dirty="0" err="1"/>
                        <a:t>nodename</a:t>
                      </a:r>
                      <a:endParaRPr lang="en-GB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nodes with name “</a:t>
                      </a:r>
                      <a:r>
                        <a:rPr lang="en-GB" sz="17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nodename</a:t>
                      </a:r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Selects all nodes with name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609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/</a:t>
                      </a:r>
                      <a:r>
                        <a:rPr lang="en-GB" sz="1700" b="1" dirty="0" err="1"/>
                        <a:t>rootnode</a:t>
                      </a:r>
                      <a:endParaRPr lang="en-GB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 starts from root node “</a:t>
                      </a:r>
                      <a:r>
                        <a:rPr lang="en-GB" sz="17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rootnode</a:t>
                      </a:r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/STAFFLIST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Selects the root node STAFFLIST (absolute path)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634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//</a:t>
                      </a:r>
                      <a:r>
                        <a:rPr lang="en-GB" sz="1700" b="1" dirty="0" err="1"/>
                        <a:t>nodename</a:t>
                      </a:r>
                      <a:endParaRPr lang="en-GB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 starts from context node “</a:t>
                      </a:r>
                      <a:r>
                        <a:rPr lang="en-GB" sz="17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nodename</a:t>
                      </a:r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GB" sz="1700" dirty="0"/>
                        <a:t>, </a:t>
                      </a:r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matter where in doc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Selects all nodes NAME, </a:t>
                      </a:r>
                      <a:r>
                        <a:rPr lang="en-GB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matter where in doc (relative path)</a:t>
                      </a:r>
                      <a:endParaRPr lang="en-GB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r>
                        <a:rPr lang="en-GB" sz="1700" b="1" dirty="0"/>
                        <a:t>//node/</a:t>
                      </a:r>
                      <a:r>
                        <a:rPr lang="en-GB" sz="1700" b="1" dirty="0" err="1"/>
                        <a:t>childnode</a:t>
                      </a:r>
                      <a:endParaRPr lang="en-GB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Selection of the child nodes “</a:t>
                      </a:r>
                      <a:r>
                        <a:rPr lang="en-GB" sz="1700" dirty="0" err="1"/>
                        <a:t>childnode</a:t>
                      </a:r>
                      <a:r>
                        <a:rPr lang="en-GB" sz="1700" dirty="0"/>
                        <a:t>” of context node “node”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//STAFF/NAME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Selects NAME nodes as child nodes of the node STAFF.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599109">
                <a:tc>
                  <a:txBody>
                    <a:bodyPr/>
                    <a:lstStyle/>
                    <a:p>
                      <a:r>
                        <a:rPr lang="en-GB" sz="1700" b="1" dirty="0"/>
                        <a:t>//@attributename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Selection of attributes “</a:t>
                      </a:r>
                      <a:r>
                        <a:rPr lang="en-GB" sz="1700" dirty="0" err="1"/>
                        <a:t>attributename</a:t>
                      </a:r>
                      <a:r>
                        <a:rPr lang="en-GB" sz="1700" dirty="0"/>
                        <a:t>”, no matter where in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//@branchNo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Selects </a:t>
                      </a:r>
                      <a:r>
                        <a:rPr lang="en-GB" sz="1700" dirty="0" err="1"/>
                        <a:t>branchNo</a:t>
                      </a:r>
                      <a:r>
                        <a:rPr lang="en-GB" sz="1700" dirty="0"/>
                        <a:t> attributes, no matter where in 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57662"/>
                  </a:ext>
                </a:extLst>
              </a:tr>
              <a:tr h="609241">
                <a:tc>
                  <a:txBody>
                    <a:bodyPr/>
                    <a:lstStyle/>
                    <a:p>
                      <a:r>
                        <a:rPr lang="en-GB" sz="1700" b="1" dirty="0"/>
                        <a:t>//node [predicate]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Selection of the node for which the predicate in square brackets is verified.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//NAME [FNAME="Ann"]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Selects NAME nodes for which FNAME node matches “Ann”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6706"/>
                  </a:ext>
                </a:extLst>
              </a:tr>
              <a:tr h="609241">
                <a:tc>
                  <a:txBody>
                    <a:bodyPr/>
                    <a:lstStyle/>
                    <a:p>
                      <a:r>
                        <a:rPr lang="en-GB" sz="20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Wild card to select any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//*[FNAME="Ann"]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 any node for which FNAME matches “Ann”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2938"/>
                  </a:ext>
                </a:extLst>
              </a:tr>
              <a:tr h="350313">
                <a:tc>
                  <a:txBody>
                    <a:bodyPr/>
                    <a:lstStyle/>
                    <a:p>
                      <a:r>
                        <a:rPr lang="en-GB" sz="20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Selection of the current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//*[FNAME="Ann"]/.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Select node at same level of node for which FNAME matches “Ann”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04199"/>
                  </a:ext>
                </a:extLst>
              </a:tr>
              <a:tr h="411237">
                <a:tc>
                  <a:txBody>
                    <a:bodyPr/>
                    <a:lstStyle/>
                    <a:p>
                      <a:r>
                        <a:rPr lang="en-GB" sz="2000" b="1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700" dirty="0">
                          <a:effectLst/>
                        </a:rPr>
                        <a:t>Selects the parent of the current node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//*[FNAME="Ann"]/..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/>
                        <a:t>Select parent node of node for which FNAME matches “Ann”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944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23CE-4199-4038-A189-97BACCE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5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A6C-0C9D-41EA-B025-D45B3F81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XPath – Mathematical and Logical Operators (recap)</a:t>
            </a:r>
          </a:p>
        </p:txBody>
      </p:sp>
      <p:graphicFrame>
        <p:nvGraphicFramePr>
          <p:cNvPr id="5" name="Table 5" descr="This table shows the main operators in XPath: mathematical and logical operators">
            <a:extLst>
              <a:ext uri="{FF2B5EF4-FFF2-40B4-BE49-F238E27FC236}">
                <a16:creationId xmlns:a16="http://schemas.microsoft.com/office/drawing/2014/main" id="{83DDDA9D-0E3E-454B-8FCF-F970DECFD3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845" y="707787"/>
          <a:ext cx="11424503" cy="6048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136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3807501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5719866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340918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Computes two node-sets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//POSITION | //SALARY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30000 + 12000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30000 –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30000 *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SALARY =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2257662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SALARY !=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7896706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SALARY &lt;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6902938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SALARY &lt;=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77704199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SALARY &gt;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5594406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SALARY &gt;= 12000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4044238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SALARY = 12000 or SALARY = 30000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10619294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and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SALARY &gt; 12000 AND SALARY &lt; 30000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39189325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not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not (POSITION="Manager")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83760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23CE-4199-4038-A189-97BACCE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6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358A-BE24-4A01-B25B-FE1915A3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Predicates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D0EA-5807-4EDD-8A00-C9C44555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2" y="841523"/>
            <a:ext cx="12171870" cy="59000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Predicate: written expression in [ ] that defines a position or a condition</a:t>
            </a:r>
          </a:p>
          <a:p>
            <a:endParaRPr lang="en-GB" sz="1100" dirty="0"/>
          </a:p>
          <a:p>
            <a:r>
              <a:rPr lang="en-GB" dirty="0"/>
              <a:t>Retrieving elements using their ordered position</a:t>
            </a:r>
          </a:p>
          <a:p>
            <a:pPr lvl="1"/>
            <a:r>
              <a:rPr lang="en-GB" b="1" dirty="0"/>
              <a:t>//STAFF[1] </a:t>
            </a:r>
            <a:r>
              <a:rPr lang="en-GB" dirty="0"/>
              <a:t>				Selects the 1</a:t>
            </a:r>
            <a:r>
              <a:rPr lang="en-GB" baseline="30000" dirty="0"/>
              <a:t>st</a:t>
            </a:r>
            <a:r>
              <a:rPr lang="en-GB" dirty="0"/>
              <a:t> element of the STAFF node</a:t>
            </a:r>
          </a:p>
          <a:p>
            <a:pPr lvl="1"/>
            <a:r>
              <a:rPr lang="en-GB" b="1" dirty="0"/>
              <a:t>//STAFF[2] </a:t>
            </a:r>
            <a:r>
              <a:rPr lang="en-GB" dirty="0"/>
              <a:t>				Selects the 2</a:t>
            </a:r>
            <a:r>
              <a:rPr lang="en-GB" baseline="30000" dirty="0"/>
              <a:t>nd</a:t>
            </a:r>
            <a:r>
              <a:rPr lang="en-GB" dirty="0"/>
              <a:t> element of the STAFF node</a:t>
            </a:r>
          </a:p>
          <a:p>
            <a:pPr lvl="1"/>
            <a:r>
              <a:rPr lang="en-GB" b="1" dirty="0"/>
              <a:t>//STAFF[last()]</a:t>
            </a:r>
            <a:r>
              <a:rPr lang="en-GB" dirty="0"/>
              <a:t>				Selects the last element of the STAFF node</a:t>
            </a:r>
          </a:p>
          <a:p>
            <a:pPr lvl="1"/>
            <a:r>
              <a:rPr lang="en-GB" b="1" dirty="0"/>
              <a:t>//STAFF[position()&lt;=2] </a:t>
            </a:r>
            <a:r>
              <a:rPr lang="en-GB" dirty="0"/>
              <a:t>		Selects the first 2 elements of the STAFF node</a:t>
            </a:r>
          </a:p>
          <a:p>
            <a:endParaRPr lang="en-GB" sz="1100" dirty="0"/>
          </a:p>
          <a:p>
            <a:r>
              <a:rPr lang="en-GB" dirty="0"/>
              <a:t>Retrieving elements using a condition</a:t>
            </a:r>
          </a:p>
          <a:p>
            <a:pPr lvl="1"/>
            <a:r>
              <a:rPr lang="en-GB" b="1" dirty="0"/>
              <a:t>//STAFF[SALARY &gt;= 30000]</a:t>
            </a:r>
            <a:r>
              <a:rPr lang="en-GB" sz="2200" dirty="0"/>
              <a:t>	</a:t>
            </a:r>
          </a:p>
          <a:p>
            <a:pPr marL="457200" lvl="1" indent="0">
              <a:buNone/>
            </a:pPr>
            <a:r>
              <a:rPr lang="en-GB" sz="2200" dirty="0"/>
              <a:t>	Selects elements of STAFF node for which salary &gt;=30000</a:t>
            </a:r>
          </a:p>
          <a:p>
            <a:pPr lvl="1"/>
            <a:r>
              <a:rPr lang="en-GB" b="1" dirty="0"/>
              <a:t>//STAFF [POSITION = "Manager"] / SALARY</a:t>
            </a:r>
            <a:r>
              <a:rPr lang="en-GB" sz="2200" dirty="0"/>
              <a:t>	</a:t>
            </a:r>
          </a:p>
          <a:p>
            <a:pPr marL="457200" lvl="1" indent="0">
              <a:buNone/>
            </a:pPr>
            <a:r>
              <a:rPr lang="en-GB" sz="2200" dirty="0"/>
              <a:t>	Selects  SALARY node as a child of STAFF node for which POSITION node matches “Manager”</a:t>
            </a:r>
          </a:p>
          <a:p>
            <a:pPr lvl="1"/>
            <a:r>
              <a:rPr lang="en-GB" b="1" dirty="0"/>
              <a:t>//STAFF [@branchNo="B003"] / NAME</a:t>
            </a:r>
            <a:r>
              <a:rPr lang="en-GB" dirty="0"/>
              <a:t>	</a:t>
            </a:r>
          </a:p>
          <a:p>
            <a:pPr marL="457200" lvl="1" indent="0">
              <a:buNone/>
            </a:pPr>
            <a:r>
              <a:rPr lang="en-GB" sz="2200" dirty="0"/>
              <a:t>	Selects NAME node as a child of STAFF node for which </a:t>
            </a:r>
            <a:r>
              <a:rPr lang="en-GB" sz="2200" dirty="0" err="1"/>
              <a:t>branchNo</a:t>
            </a:r>
            <a:r>
              <a:rPr lang="en-GB" sz="2200" dirty="0"/>
              <a:t> attribute matches “B003”</a:t>
            </a:r>
          </a:p>
          <a:p>
            <a:pPr lvl="1"/>
            <a:r>
              <a:rPr lang="en-GB" sz="2400" b="1" dirty="0"/>
              <a:t>//STAFF [@branchNo="B003"] // </a:t>
            </a:r>
            <a:r>
              <a:rPr lang="en-GB" b="1" dirty="0"/>
              <a:t>F</a:t>
            </a:r>
            <a:r>
              <a:rPr lang="en-GB" sz="2400" b="1" dirty="0"/>
              <a:t>NAME</a:t>
            </a:r>
            <a:r>
              <a:rPr lang="en-GB" sz="2400" dirty="0"/>
              <a:t>	</a:t>
            </a:r>
          </a:p>
          <a:p>
            <a:pPr marL="457200" lvl="1" indent="0">
              <a:buNone/>
            </a:pPr>
            <a:r>
              <a:rPr lang="en-GB" sz="2200" dirty="0"/>
              <a:t>	Selects FNAME node as descendent of STAFF node for which </a:t>
            </a:r>
            <a:r>
              <a:rPr lang="en-GB" sz="2200" dirty="0" err="1"/>
              <a:t>branchNo</a:t>
            </a:r>
            <a:r>
              <a:rPr lang="en-GB" sz="2200" dirty="0"/>
              <a:t> attribute matches “B003”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A7BB-823E-4C09-AB0A-29384F11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1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BC7-B12F-43F9-89C4-572227EB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Predicates with conditions on elements 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F74D-DAA9-40F5-924C-BA10CA6E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03085"/>
            <a:ext cx="11835089" cy="5754915"/>
          </a:xfrm>
        </p:spPr>
        <p:txBody>
          <a:bodyPr>
            <a:normAutofit/>
          </a:bodyPr>
          <a:lstStyle/>
          <a:p>
            <a:pPr lvl="1"/>
            <a:r>
              <a:rPr lang="en-GB" b="1" dirty="0"/>
              <a:t>//STAFF [POSITION = "Manager"]/SALARY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Return SALARY node as a child of the STAFF NODE only for the value of the 	POSITION node that matches "Manager“.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//STAFF [SALARY &gt;= 30000]/NAME/LNAME</a:t>
            </a:r>
          </a:p>
          <a:p>
            <a:pPr lvl="1"/>
            <a:endParaRPr lang="en-GB" b="1" dirty="0"/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dirty="0"/>
              <a:t>Return LNAME node as a child of the NAME node and the STAFF node but 	only for the SALARY node for which the value is greater or equal to 30000.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//STAFF/NAME [FNAME = "Ann"]/../POSITION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Return the POSITION node for the STAFF node for which the value of the 	FNAME node matches "Ann“.</a:t>
            </a:r>
            <a:r>
              <a:rPr lang="en-GB" b="1" dirty="0"/>
              <a:t>  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CA77-ED58-4AF4-B886-7CABC0A5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BC7-B12F-43F9-89C4-572227EB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Predicates with wildcards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F74D-DAA9-40F5-924C-BA10CA6E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4686"/>
            <a:ext cx="12070269" cy="5653314"/>
          </a:xfrm>
        </p:spPr>
        <p:txBody>
          <a:bodyPr>
            <a:normAutofit/>
          </a:bodyPr>
          <a:lstStyle/>
          <a:p>
            <a:pPr lvl="1"/>
            <a:r>
              <a:rPr lang="en-GB" b="1" dirty="0"/>
              <a:t>//*[SALARY = 30000]/STAFFNO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Return any node for which a SALARY node matches the value 30000, then only 	return the STAFFNO node.</a:t>
            </a:r>
          </a:p>
          <a:p>
            <a:pPr marL="457200" lvl="1" indent="0">
              <a:buNone/>
            </a:pPr>
            <a:endParaRPr lang="en-GB" b="1" dirty="0"/>
          </a:p>
          <a:p>
            <a:pPr lvl="1"/>
            <a:r>
              <a:rPr lang="en-GB" b="1" dirty="0"/>
              <a:t>//*[FNAME="Ann"]/..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Return any ancestor node for which FNAME node matches "Ann" with wildcard.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</a:p>
          <a:p>
            <a:pPr lvl="1"/>
            <a:r>
              <a:rPr lang="en-GB" b="1" dirty="0"/>
              <a:t>//*[@branchNo="B005"]//FNAME</a:t>
            </a:r>
          </a:p>
          <a:p>
            <a:pPr lvl="1"/>
            <a:endParaRPr lang="en-GB" b="1" dirty="0"/>
          </a:p>
          <a:p>
            <a:pPr marL="457200" lvl="1" indent="0">
              <a:buNone/>
            </a:pPr>
            <a:r>
              <a:rPr lang="en-GB" dirty="0"/>
              <a:t>	Return all the values of the STAFF node for which the attribute </a:t>
            </a:r>
            <a:r>
              <a:rPr lang="en-GB" dirty="0" err="1"/>
              <a:t>branchNo</a:t>
            </a:r>
            <a:r>
              <a:rPr lang="en-GB" dirty="0"/>
              <a:t> 	matches "BOO5" then return the FNAME descendent node. </a:t>
            </a:r>
            <a:endParaRPr lang="en-GB" b="1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CA77-ED58-4AF4-B886-7CABC0A5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8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BC7-B12F-43F9-89C4-572227EB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Predicates  with logical operators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F74D-DAA9-40F5-924C-BA10CA6E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" y="993093"/>
            <a:ext cx="11954155" cy="5864907"/>
          </a:xfrm>
        </p:spPr>
        <p:txBody>
          <a:bodyPr>
            <a:normAutofit/>
          </a:bodyPr>
          <a:lstStyle/>
          <a:p>
            <a:pPr lvl="1"/>
            <a:r>
              <a:rPr lang="en-GB" b="1" dirty="0"/>
              <a:t>//STAFF [not(@branchNo="B005")] </a:t>
            </a:r>
          </a:p>
          <a:p>
            <a:pPr marL="457200" lvl="1" indent="0">
              <a:buNone/>
            </a:pPr>
            <a:r>
              <a:rPr lang="en-GB" dirty="0"/>
              <a:t>	Return all the nodes at STAFF level for which the attribute </a:t>
            </a:r>
            <a:r>
              <a:rPr lang="en-GB" dirty="0" err="1"/>
              <a:t>branchNo</a:t>
            </a:r>
            <a:r>
              <a:rPr lang="en-GB" dirty="0"/>
              <a:t> does not 	match "B005" or "B003".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//STAFF [(@branchNo="B005")  or (@branchNo= "B003")]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dirty="0"/>
              <a:t>Return all the nodes at STAFF level for which the attribute </a:t>
            </a:r>
            <a:r>
              <a:rPr lang="en-GB" dirty="0" err="1"/>
              <a:t>branchNo</a:t>
            </a:r>
            <a:r>
              <a:rPr lang="en-GB" dirty="0"/>
              <a:t> either 	matches "B005" or "B003". 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//STAFF [SALARY &gt;= 10000 and SALARY &lt; 25000]//FNAME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Return all FNAME nodes for which the salary is between 10000 and 25000.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//STAFF [(SALARY &gt;= 10000) and (SALARY &lt; 25000) or (POSITION = "Manager")]/NAME/FNAME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Return all FNAME nodes level for which either the salary is between 10000 and 	25000 or the position is Manager.</a:t>
            </a:r>
            <a:r>
              <a:rPr lang="en-GB" b="1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CA77-ED58-4AF4-B886-7CABC0A5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0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25-0C52-41C8-A697-0A06731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XSLT: </a:t>
            </a:r>
            <a:r>
              <a:rPr lang="en-GB" dirty="0" err="1"/>
              <a:t>eXtensible</a:t>
            </a:r>
            <a:r>
              <a:rPr lang="en-GB" dirty="0"/>
              <a:t> Stylesheet Language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B95C-DA8D-4520-AC54-9C97232B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90170"/>
            <a:ext cx="11954155" cy="5585579"/>
          </a:xfrm>
        </p:spPr>
        <p:txBody>
          <a:bodyPr>
            <a:normAutofit/>
          </a:bodyPr>
          <a:lstStyle/>
          <a:p>
            <a:r>
              <a:rPr lang="en-GB" dirty="0">
                <a:cs typeface="Times New Roman" pitchFamily="18" charset="0"/>
              </a:rPr>
              <a:t>Language to render and transform an XML source document into result document e.g. output HTML file recognizable by a browser.</a:t>
            </a:r>
          </a:p>
          <a:p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XSLT can be used to add, remove, rearrange and sort elements to be rendered and to make decisions about which elements to hide or display.</a:t>
            </a:r>
          </a:p>
          <a:p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XSLT uses XPath to navigate through and locate specific parts of the source document that should match a predefined template (i.e. transformation rules).  </a:t>
            </a:r>
          </a:p>
          <a:p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When match found XSLT transforms the matching part of source document into result document. </a:t>
            </a:r>
          </a:p>
          <a:p>
            <a:endParaRPr lang="en-GB" dirty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CB0B-CAC1-41E7-B035-0ADD385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3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" y="735547"/>
            <a:ext cx="719552" cy="4011938"/>
          </a:xfrm>
        </p:spPr>
        <p:txBody>
          <a:bodyPr vert="wordArtVert">
            <a:no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7B15F-79EF-4DEF-A4AA-7759BBD00F5F}"/>
              </a:ext>
            </a:extLst>
          </p:cNvPr>
          <p:cNvSpPr txBox="1"/>
          <p:nvPr/>
        </p:nvSpPr>
        <p:spPr>
          <a:xfrm>
            <a:off x="154575" y="4948698"/>
            <a:ext cx="719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XSLT file for</a:t>
            </a:r>
          </a:p>
          <a:p>
            <a:r>
              <a:rPr lang="en-GB" b="1" dirty="0"/>
              <a:t>prev. XML doc</a:t>
            </a:r>
          </a:p>
        </p:txBody>
      </p:sp>
      <p:pic>
        <p:nvPicPr>
          <p:cNvPr id="5" name="Picture 4" descr="This is a XSLT stylesheet called dreamhome_stylesheet.xsl. It shows the XSLT transformations applied to the dreamhome_stafflist.xml document to transform and render it.">
            <a:extLst>
              <a:ext uri="{FF2B5EF4-FFF2-40B4-BE49-F238E27FC236}">
                <a16:creationId xmlns:a16="http://schemas.microsoft.com/office/drawing/2014/main" id="{885F9267-3E6A-45B0-B109-2975F72C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6" y="80962"/>
            <a:ext cx="11163300" cy="669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2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3" y="93877"/>
            <a:ext cx="11835089" cy="588068"/>
          </a:xfrm>
        </p:spPr>
        <p:txBody>
          <a:bodyPr/>
          <a:lstStyle/>
          <a:p>
            <a:r>
              <a:rPr lang="en-GB" dirty="0"/>
              <a:t>EXAMPLE: Output for dreamhome_stafflist.xml with XSLT</a:t>
            </a:r>
          </a:p>
        </p:txBody>
      </p:sp>
      <p:pic>
        <p:nvPicPr>
          <p:cNvPr id="12" name="Picture 11" descr="This is the output for dreamhome_stafflist.xml when the XSLT stylesheet is applied. ">
            <a:extLst>
              <a:ext uri="{FF2B5EF4-FFF2-40B4-BE49-F238E27FC236}">
                <a16:creationId xmlns:a16="http://schemas.microsoft.com/office/drawing/2014/main" id="{E6064F85-CDC4-4D51-B521-CDEC4B2D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52500"/>
            <a:ext cx="11410950" cy="495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3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25-0C52-41C8-A697-0A06731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using 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B95C-DA8D-4520-AC54-9C97232B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90170"/>
            <a:ext cx="11954155" cy="5585579"/>
          </a:xfrm>
        </p:spPr>
        <p:txBody>
          <a:bodyPr>
            <a:normAutofit/>
          </a:bodyPr>
          <a:lstStyle/>
          <a:p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Independent of programming: </a:t>
            </a:r>
          </a:p>
          <a:p>
            <a:pPr lvl="1"/>
            <a:r>
              <a:rPr lang="en-GB" dirty="0">
                <a:cs typeface="Times New Roman" pitchFamily="18" charset="0"/>
              </a:rPr>
              <a:t>Transformations are written in a separate XSL stylesheet i.e. a .</a:t>
            </a:r>
            <a:r>
              <a:rPr lang="en-GB" dirty="0" err="1">
                <a:cs typeface="Times New Roman" pitchFamily="18" charset="0"/>
              </a:rPr>
              <a:t>xsl</a:t>
            </a:r>
            <a:r>
              <a:rPr lang="en-GB" dirty="0">
                <a:cs typeface="Times New Roman" pitchFamily="18" charset="0"/>
              </a:rPr>
              <a:t> file. 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can be altered by simply modifying the transformations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xsl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itchFamily="18" charset="0"/>
              </a:rPr>
              <a:t>.</a:t>
            </a:r>
          </a:p>
          <a:p>
            <a:pPr lvl="1"/>
            <a:r>
              <a:rPr lang="en-GB" dirty="0">
                <a:solidFill>
                  <a:srgbClr val="000000"/>
                </a:solidFill>
                <a:cs typeface="Times New Roman" pitchFamily="18" charset="0"/>
              </a:rPr>
              <a:t>No need to change the XML source document.</a:t>
            </a:r>
          </a:p>
          <a:p>
            <a:pPr lvl="1"/>
            <a:r>
              <a:rPr lang="en-GB" dirty="0">
                <a:solidFill>
                  <a:srgbClr val="000000"/>
                </a:solidFill>
                <a:cs typeface="Times New Roman" pitchFamily="18" charset="0"/>
              </a:rPr>
              <a:t>Developers can just edit the XSL </a:t>
            </a:r>
            <a:r>
              <a:rPr lang="en-GB" dirty="0">
                <a:cs typeface="Times New Roman" pitchFamily="18" charset="0"/>
              </a:rPr>
              <a:t>stylesheet</a:t>
            </a:r>
            <a:r>
              <a:rPr lang="en-GB" dirty="0">
                <a:solidFill>
                  <a:srgbClr val="000000"/>
                </a:solidFill>
                <a:cs typeface="Times New Roman" pitchFamily="18" charset="0"/>
              </a:rPr>
              <a:t> and view the changes made immediately.</a:t>
            </a:r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CB0B-CAC1-41E7-B035-0ADD385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41F2-781D-443F-902C-E3ED7645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09 –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9182-7203-4267-9E39-426F9755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Extending XML </a:t>
            </a:r>
            <a:r>
              <a:rPr lang="en-GB" dirty="0"/>
              <a:t>– XPath, XSLT, XQuery (recap)</a:t>
            </a:r>
          </a:p>
          <a:p>
            <a:pPr lvl="1"/>
            <a:endParaRPr lang="en-GB" dirty="0"/>
          </a:p>
          <a:p>
            <a:r>
              <a:rPr lang="en-GB" b="1" dirty="0"/>
              <a:t>XPath </a:t>
            </a:r>
            <a:r>
              <a:rPr lang="en-GB" dirty="0"/>
              <a:t>– XML Path Language (essential recap)</a:t>
            </a:r>
          </a:p>
          <a:p>
            <a:pPr lvl="1"/>
            <a:r>
              <a:rPr lang="en-GB" dirty="0"/>
              <a:t>Definition. </a:t>
            </a:r>
          </a:p>
          <a:p>
            <a:pPr lvl="1"/>
            <a:r>
              <a:rPr lang="en-GB" dirty="0"/>
              <a:t>Addressing mechanism and terminology in XPath.</a:t>
            </a:r>
          </a:p>
          <a:p>
            <a:pPr lvl="1"/>
            <a:r>
              <a:rPr lang="en-GB" dirty="0"/>
              <a:t>Main expressions and operators in XPath.</a:t>
            </a:r>
          </a:p>
          <a:p>
            <a:pPr lvl="1"/>
            <a:r>
              <a:rPr lang="en-GB" dirty="0"/>
              <a:t>Predicates with ordered position, with conditions on elements and on attributes.</a:t>
            </a:r>
          </a:p>
          <a:p>
            <a:pPr lvl="1"/>
            <a:r>
              <a:rPr lang="en-GB" dirty="0"/>
              <a:t>Wildcards and logical operators.</a:t>
            </a:r>
          </a:p>
          <a:p>
            <a:pPr lvl="1"/>
            <a:endParaRPr lang="en-GB" dirty="0"/>
          </a:p>
          <a:p>
            <a:r>
              <a:rPr lang="en-GB" b="1" dirty="0"/>
              <a:t>XSLT </a:t>
            </a:r>
            <a:r>
              <a:rPr lang="en-GB" dirty="0"/>
              <a:t>– Extensible Stylesheet Language Transformations</a:t>
            </a:r>
          </a:p>
          <a:p>
            <a:pPr lvl="1"/>
            <a:r>
              <a:rPr lang="en-GB" dirty="0"/>
              <a:t>Definition and benefits.</a:t>
            </a:r>
          </a:p>
          <a:p>
            <a:pPr lvl="1"/>
            <a:r>
              <a:rPr lang="en-GB" dirty="0"/>
              <a:t>Declaration and main elements in XSLT: </a:t>
            </a:r>
          </a:p>
          <a:p>
            <a:pPr marL="457200" lvl="1" indent="0">
              <a:buNone/>
            </a:pPr>
            <a:r>
              <a:rPr lang="en-GB" dirty="0"/>
              <a:t>	&lt;</a:t>
            </a:r>
            <a:r>
              <a:rPr lang="en-GB" dirty="0" err="1"/>
              <a:t>xsl:value-of</a:t>
            </a:r>
            <a:r>
              <a:rPr lang="en-GB" dirty="0"/>
              <a:t>&gt; , &lt;</a:t>
            </a:r>
            <a:r>
              <a:rPr lang="en-GB" dirty="0" err="1"/>
              <a:t>xsl:sort</a:t>
            </a:r>
            <a:r>
              <a:rPr lang="en-GB" dirty="0"/>
              <a:t>&gt;, &lt;</a:t>
            </a:r>
            <a:r>
              <a:rPr lang="en-GB" dirty="0" err="1"/>
              <a:t>xsl:if</a:t>
            </a:r>
            <a:r>
              <a:rPr lang="en-GB" dirty="0"/>
              <a:t>&gt; and &lt;</a:t>
            </a:r>
            <a:r>
              <a:rPr lang="en-GB" dirty="0" err="1"/>
              <a:t>xsl:choose</a:t>
            </a:r>
            <a:r>
              <a:rPr lang="en-GB" dirty="0"/>
              <a:t>&gt;.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CBFD-1E03-4D32-BE16-788E404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0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25-0C52-41C8-A697-0A06731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– Declaration and &lt;</a:t>
            </a:r>
            <a:r>
              <a:rPr lang="en-GB" dirty="0" err="1"/>
              <a:t>xsl:template</a:t>
            </a:r>
            <a:r>
              <a:rPr lang="en-GB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B95C-DA8D-4520-AC54-9C97232B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" y="901700"/>
            <a:ext cx="12120695" cy="5810549"/>
          </a:xfrm>
        </p:spPr>
        <p:txBody>
          <a:bodyPr>
            <a:normAutofit/>
          </a:bodyPr>
          <a:lstStyle/>
          <a:p>
            <a:r>
              <a:rPr lang="en-GB" b="1" dirty="0">
                <a:cs typeface="Times New Roman" pitchFamily="18" charset="0"/>
              </a:rPr>
              <a:t>&lt;?xml version="1.0" encoding="UTF-8"?&gt;</a:t>
            </a:r>
          </a:p>
          <a:p>
            <a:pPr lvl="1"/>
            <a:r>
              <a:rPr lang="en-GB" dirty="0">
                <a:cs typeface="Times New Roman" pitchFamily="18" charset="0"/>
              </a:rPr>
              <a:t>XML declaration since XSL Stylesheet is an XML document.</a:t>
            </a:r>
          </a:p>
          <a:p>
            <a:pPr lvl="1"/>
            <a:endParaRPr lang="en-GB" dirty="0"/>
          </a:p>
          <a:p>
            <a:r>
              <a:rPr lang="en-GB" sz="2200" b="1" dirty="0"/>
              <a:t>&lt;</a:t>
            </a:r>
            <a:r>
              <a:rPr lang="en-GB" sz="2200" b="1" dirty="0" err="1"/>
              <a:t>xsl:stylesheet</a:t>
            </a:r>
            <a:r>
              <a:rPr lang="en-GB" sz="2200" b="1" dirty="0"/>
              <a:t> version = "2.0" </a:t>
            </a:r>
            <a:r>
              <a:rPr lang="en-GB" sz="2200" b="1" dirty="0" err="1"/>
              <a:t>xmlns:xsl</a:t>
            </a:r>
            <a:r>
              <a:rPr lang="en-GB" sz="2200" b="1" dirty="0"/>
              <a:t> = "http://www.w3.org/1999/XSL/Transform"&gt;</a:t>
            </a:r>
          </a:p>
          <a:p>
            <a:pPr lvl="1"/>
            <a:r>
              <a:rPr lang="en-GB" dirty="0"/>
              <a:t>XSL Stylesheet declaration with a '</a:t>
            </a:r>
            <a:r>
              <a:rPr lang="en-GB" dirty="0" err="1"/>
              <a:t>xsl</a:t>
            </a:r>
            <a:r>
              <a:rPr lang="en-GB" dirty="0"/>
              <a:t>' namespace.</a:t>
            </a:r>
          </a:p>
          <a:p>
            <a:pPr lvl="1"/>
            <a:r>
              <a:rPr lang="en-GB" dirty="0"/>
              <a:t>The namespace indicates:</a:t>
            </a:r>
          </a:p>
          <a:p>
            <a:pPr lvl="2"/>
            <a:r>
              <a:rPr lang="en-GB" sz="2400" dirty="0"/>
              <a:t>which element is to be processed</a:t>
            </a:r>
          </a:p>
          <a:p>
            <a:pPr lvl="2"/>
            <a:r>
              <a:rPr lang="en-GB" sz="2400" dirty="0"/>
              <a:t>which is used for output purpose only </a:t>
            </a:r>
          </a:p>
          <a:p>
            <a:pPr lvl="1"/>
            <a:endParaRPr lang="en-GB" b="1" dirty="0"/>
          </a:p>
          <a:p>
            <a:r>
              <a:rPr lang="en-GB" b="1" dirty="0"/>
              <a:t>&lt;</a:t>
            </a:r>
            <a:r>
              <a:rPr lang="en-GB" b="1" dirty="0" err="1"/>
              <a:t>xsl:template</a:t>
            </a:r>
            <a:r>
              <a:rPr lang="en-GB" b="1" dirty="0"/>
              <a:t> match="/"&gt;</a:t>
            </a:r>
          </a:p>
          <a:p>
            <a:pPr lvl="1"/>
            <a:r>
              <a:rPr lang="en-GB" dirty="0"/>
              <a:t>The template element indicates which section of XML doc needs to be transformed.</a:t>
            </a:r>
          </a:p>
          <a:p>
            <a:pPr lvl="1"/>
            <a:r>
              <a:rPr lang="en-GB" dirty="0"/>
              <a:t>The match attribute is used to associate a template (</a:t>
            </a:r>
            <a:r>
              <a:rPr lang="en-GB" dirty="0" err="1"/>
              <a:t>transfo</a:t>
            </a:r>
            <a:r>
              <a:rPr lang="en-GB" dirty="0"/>
              <a:t>. rules) to XML doc.</a:t>
            </a:r>
          </a:p>
          <a:p>
            <a:pPr lvl="1"/>
            <a:r>
              <a:rPr lang="en-GB" dirty="0"/>
              <a:t>It takes an XPath expression, in this case / to indicate the root element.</a:t>
            </a:r>
          </a:p>
          <a:p>
            <a:pPr lvl="1"/>
            <a:r>
              <a:rPr lang="en-GB" dirty="0"/>
              <a:t>Therefore it tells the XSLT processor to transform the entire XML document,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CB0B-CAC1-41E7-B035-0ADD385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2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18F-2E57-4C44-AB98-DDF03387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– &lt;</a:t>
            </a:r>
            <a:r>
              <a:rPr lang="en-GB" dirty="0" err="1"/>
              <a:t>xsl:value-of</a:t>
            </a:r>
            <a:r>
              <a:rPr lang="en-GB" dirty="0"/>
              <a:t>&gt; element and &lt;</a:t>
            </a:r>
            <a:r>
              <a:rPr lang="en-GB" dirty="0" err="1"/>
              <a:t>xsl:for-each</a:t>
            </a:r>
            <a:r>
              <a:rPr lang="en-GB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4D35-CDC4-4C31-A4FF-7443A8A8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" y="896488"/>
            <a:ext cx="12120696" cy="5647037"/>
          </a:xfrm>
        </p:spPr>
        <p:txBody>
          <a:bodyPr/>
          <a:lstStyle/>
          <a:p>
            <a:r>
              <a:rPr lang="en-GB" b="1" dirty="0">
                <a:solidFill>
                  <a:srgbClr val="B40000"/>
                </a:solidFill>
              </a:rPr>
              <a:t>&lt;</a:t>
            </a:r>
            <a:r>
              <a:rPr lang="en-GB" b="1" dirty="0" err="1">
                <a:solidFill>
                  <a:srgbClr val="B40000"/>
                </a:solidFill>
              </a:rPr>
              <a:t>xsl:value-of</a:t>
            </a:r>
            <a:r>
              <a:rPr lang="en-GB" b="1" dirty="0">
                <a:solidFill>
                  <a:srgbClr val="B40000"/>
                </a:solidFill>
              </a:rPr>
              <a:t> select="NAME/FNAME"/&gt;</a:t>
            </a:r>
          </a:p>
          <a:p>
            <a:pPr lvl="1"/>
            <a:endParaRPr lang="en-GB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GB" dirty="0"/>
              <a:t>&lt;</a:t>
            </a:r>
            <a:r>
              <a:rPr lang="en-GB" dirty="0" err="1"/>
              <a:t>xsl:value-of</a:t>
            </a:r>
            <a:r>
              <a:rPr lang="en-GB" dirty="0"/>
              <a:t>&gt; element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extracts the value of an XML element and add it to the output stream of the transformation.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The select attribute contains XPath expression to navigate to required element.</a:t>
            </a:r>
          </a:p>
          <a:p>
            <a:pPr lvl="1"/>
            <a:endParaRPr lang="en-GB" b="0" i="0" dirty="0">
              <a:solidFill>
                <a:srgbClr val="000000"/>
              </a:solidFill>
              <a:effectLst/>
            </a:endParaRPr>
          </a:p>
          <a:p>
            <a:r>
              <a:rPr lang="en-GB" b="1" i="0" dirty="0">
                <a:solidFill>
                  <a:srgbClr val="B4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B40000"/>
                </a:solidFill>
                <a:effectLst/>
              </a:rPr>
              <a:t> select="STAFFLIST/STAFF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"&gt;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</a:rPr>
              <a:t>	</a:t>
            </a:r>
            <a:r>
              <a:rPr lang="en-GB" sz="2800" b="1" i="0" dirty="0">
                <a:solidFill>
                  <a:srgbClr val="000000"/>
                </a:solidFill>
                <a:effectLst/>
              </a:rPr>
              <a:t>&lt;</a:t>
            </a:r>
            <a:r>
              <a:rPr lang="en-GB" sz="2800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sz="2800" b="1" i="0" dirty="0">
                <a:solidFill>
                  <a:srgbClr val="000000"/>
                </a:solidFill>
                <a:effectLst/>
              </a:rPr>
              <a:t> select="NAME/FNAME"/&gt;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</a:rPr>
              <a:t>	</a:t>
            </a:r>
            <a:r>
              <a:rPr lang="en-GB" sz="2800" b="1" i="0" dirty="0">
                <a:solidFill>
                  <a:srgbClr val="000000"/>
                </a:solidFill>
                <a:effectLst/>
              </a:rPr>
              <a:t>&lt;</a:t>
            </a:r>
            <a:r>
              <a:rPr lang="en-GB" sz="2800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sz="2800" b="1" i="0" dirty="0">
                <a:solidFill>
                  <a:srgbClr val="000000"/>
                </a:solidFill>
                <a:effectLst/>
              </a:rPr>
              <a:t> select="NAME/LNAME"/&gt;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B40000"/>
                </a:solidFill>
                <a:effectLst/>
              </a:rPr>
              <a:t>   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&lt;/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GB" dirty="0"/>
              <a:t>&lt;</a:t>
            </a:r>
            <a:r>
              <a:rPr lang="en-GB" dirty="0" err="1"/>
              <a:t>xsl:for-each</a:t>
            </a:r>
            <a:r>
              <a:rPr lang="en-GB" dirty="0"/>
              <a:t>&gt; element iterates and retrieves the specified element repeatedly.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The select attribute contains XPath expression to navigate to required element.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A257-2EC5-4B9E-9EE3-DB7B6286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18F-2E57-4C44-AB98-DDF03387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– &lt;</a:t>
            </a:r>
            <a:r>
              <a:rPr lang="en-GB" dirty="0" err="1"/>
              <a:t>xsl:sort</a:t>
            </a:r>
            <a:r>
              <a:rPr lang="en-GB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4D35-CDC4-4C31-A4FF-7443A8A8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320800"/>
            <a:ext cx="11954156" cy="5382379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select="STAFFLIST/STAFF"&gt;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xsl:sort</a:t>
            </a:r>
            <a:r>
              <a:rPr lang="en-GB" b="1" i="0" dirty="0">
                <a:solidFill>
                  <a:srgbClr val="B40000"/>
                </a:solidFill>
                <a:effectLst/>
              </a:rPr>
              <a:t> select="NAME/</a:t>
            </a:r>
            <a:r>
              <a:rPr lang="en-GB" b="1" dirty="0">
                <a:solidFill>
                  <a:srgbClr val="B40000"/>
                </a:solidFill>
              </a:rPr>
              <a:t>L</a:t>
            </a:r>
            <a:r>
              <a:rPr lang="en-GB" b="1" i="0" dirty="0">
                <a:solidFill>
                  <a:srgbClr val="B40000"/>
                </a:solidFill>
                <a:effectLst/>
              </a:rPr>
              <a:t>NAME"/&gt;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select="NAME/FNAME"/&gt;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select="NAME/LNAME"/&gt;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 &lt;/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000000"/>
                </a:solidFill>
                <a:effectLst/>
              </a:rPr>
              <a:t>&gt;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GB" dirty="0"/>
              <a:t>&lt;</a:t>
            </a:r>
            <a:r>
              <a:rPr lang="en-GB" dirty="0" err="1"/>
              <a:t>xsl:for-each</a:t>
            </a:r>
            <a:r>
              <a:rPr lang="en-GB" dirty="0"/>
              <a:t>&gt; element provides a sort criteria to sort output.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The select attribute contains XPath expression to navigate to required element.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Default is ascending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A257-2EC5-4B9E-9EE3-DB7B6286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5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18F-2E57-4C44-AB98-DDF03387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– &lt;</a:t>
            </a:r>
            <a:r>
              <a:rPr lang="en-GB" dirty="0" err="1"/>
              <a:t>xsl:if</a:t>
            </a:r>
            <a:r>
              <a:rPr lang="en-GB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4D35-CDC4-4C31-A4FF-7443A8A8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320800"/>
            <a:ext cx="11954156" cy="5382379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select="STAFFLIST/STAFF"&gt;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xsl:if</a:t>
            </a:r>
            <a:r>
              <a:rPr lang="en-GB" b="1" i="0" dirty="0">
                <a:solidFill>
                  <a:srgbClr val="B40000"/>
                </a:solidFill>
                <a:effectLst/>
              </a:rPr>
              <a:t> test="SALARY &amp;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gt</a:t>
            </a:r>
            <a:r>
              <a:rPr lang="en-GB" b="1" i="0" dirty="0">
                <a:solidFill>
                  <a:srgbClr val="B40000"/>
                </a:solidFill>
                <a:effectLst/>
              </a:rPr>
              <a:t>; 20000"&gt;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select="NAME/FNAME"/&gt;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select="NAME/LNAME"/&gt;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select="SALARY"/&gt;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 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&lt;/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xsl:if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 &lt;/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000000"/>
                </a:solidFill>
                <a:effectLst/>
              </a:rPr>
              <a:t>&gt;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GB" dirty="0"/>
              <a:t>&lt;</a:t>
            </a:r>
            <a:r>
              <a:rPr lang="en-GB" dirty="0" err="1"/>
              <a:t>xsl:if</a:t>
            </a:r>
            <a:r>
              <a:rPr lang="en-GB" dirty="0"/>
              <a:t>&gt; element specifies a conditional test against content of the XML doc.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The test attribute contains XPath expression to navigate to required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A257-2EC5-4B9E-9EE3-DB7B6286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5A0A39-976A-40C4-A348-DC6B50AA98CD}"/>
              </a:ext>
            </a:extLst>
          </p:cNvPr>
          <p:cNvSpPr txBox="1">
            <a:spLocks/>
          </p:cNvSpPr>
          <p:nvPr/>
        </p:nvSpPr>
        <p:spPr>
          <a:xfrm>
            <a:off x="8694057" y="2186435"/>
            <a:ext cx="3260098" cy="124256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0" dirty="0">
                <a:effectLst/>
                <a:latin typeface="Courrier new"/>
              </a:rPr>
              <a:t>Use &amp;</a:t>
            </a:r>
            <a:r>
              <a:rPr lang="en-GB" sz="2400" b="1" i="0" dirty="0" err="1">
                <a:effectLst/>
                <a:latin typeface="Courrier new"/>
              </a:rPr>
              <a:t>gt</a:t>
            </a:r>
            <a:r>
              <a:rPr lang="en-GB" sz="2400" b="1" i="0" dirty="0">
                <a:effectLst/>
                <a:latin typeface="Courrier new"/>
              </a:rPr>
              <a:t>; instead of </a:t>
            </a:r>
            <a:r>
              <a:rPr lang="en-GB" sz="2400" b="1" dirty="0">
                <a:latin typeface="Courrier new"/>
              </a:rPr>
              <a:t>&gt;</a:t>
            </a:r>
            <a:r>
              <a:rPr lang="en-GB" sz="2400" b="1" i="0" dirty="0">
                <a:effectLst/>
                <a:latin typeface="Courrier new"/>
              </a:rPr>
              <a:t> to avoid conflict with the tag!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17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18F-2E57-4C44-AB98-DDF03387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– &lt;</a:t>
            </a:r>
            <a:r>
              <a:rPr lang="en-GB" dirty="0" err="1"/>
              <a:t>xsl:choose</a:t>
            </a:r>
            <a:r>
              <a:rPr lang="en-GB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4D35-CDC4-4C31-A4FF-7443A8A8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37680"/>
            <a:ext cx="11835089" cy="5876470"/>
          </a:xfrm>
        </p:spPr>
        <p:txBody>
          <a:bodyPr>
            <a:normAutofit fontScale="92500" lnSpcReduction="10000"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select="STAFFLIST/STAFF"&gt;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  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select="NAME/LNAME"/&gt;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  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xsl:choose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xsl:when</a:t>
            </a:r>
            <a:r>
              <a:rPr lang="en-GB" b="1" i="0" dirty="0">
                <a:solidFill>
                  <a:srgbClr val="B40000"/>
                </a:solidFill>
                <a:effectLst/>
              </a:rPr>
              <a:t> test="SALARY &amp;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lt</a:t>
            </a:r>
            <a:r>
              <a:rPr lang="en-GB" b="1" i="0" dirty="0">
                <a:solidFill>
                  <a:srgbClr val="B40000"/>
                </a:solidFill>
                <a:effectLst/>
              </a:rPr>
              <a:t>;= 12000"&gt; </a:t>
            </a:r>
            <a:r>
              <a:rPr lang="en-GB" b="1" i="0" dirty="0">
                <a:solidFill>
                  <a:srgbClr val="000000"/>
                </a:solidFill>
                <a:effectLst/>
              </a:rPr>
              <a:t>	</a:t>
            </a:r>
            <a:endParaRPr lang="en-GB" b="1" i="0" dirty="0">
              <a:solidFill>
                <a:srgbClr val="B40000"/>
              </a:solidFill>
              <a:effectLst/>
              <a:latin typeface="Courrier new"/>
            </a:endParaRP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	&lt;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xsl:value-of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select="0.25*SALARY"/&gt;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&lt;/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xsl:when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xsl:otherwise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	No Bonus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	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&lt;/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xsl:otherwise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  </a:t>
            </a:r>
            <a:r>
              <a:rPr lang="en-GB" b="1" i="0" dirty="0">
                <a:solidFill>
                  <a:srgbClr val="B40000"/>
                </a:solidFill>
                <a:effectLst/>
              </a:rPr>
              <a:t> &lt;/</a:t>
            </a:r>
            <a:r>
              <a:rPr lang="en-GB" b="1" i="0" dirty="0" err="1">
                <a:solidFill>
                  <a:srgbClr val="B40000"/>
                </a:solidFill>
                <a:effectLst/>
              </a:rPr>
              <a:t>xsl:choose</a:t>
            </a:r>
            <a:r>
              <a:rPr lang="en-GB" b="1" i="0" dirty="0">
                <a:solidFill>
                  <a:srgbClr val="B40000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  &lt;/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xsl:for-each</a:t>
            </a:r>
            <a:r>
              <a:rPr lang="en-GB" b="1" i="0" dirty="0">
                <a:solidFill>
                  <a:srgbClr val="000000"/>
                </a:solidFill>
                <a:effectLst/>
              </a:rPr>
              <a:t>&gt;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GB" sz="26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sz="2600" b="0" i="0" dirty="0">
                <a:solidFill>
                  <a:srgbClr val="000000"/>
                </a:solidFill>
                <a:effectLst/>
              </a:rPr>
              <a:t>The &lt;</a:t>
            </a:r>
            <a:r>
              <a:rPr lang="en-GB" sz="2600" b="0" i="0" dirty="0" err="1">
                <a:solidFill>
                  <a:srgbClr val="000000"/>
                </a:solidFill>
                <a:effectLst/>
              </a:rPr>
              <a:t>xsl:choose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&gt; element is used in conjunction with &lt;</a:t>
            </a:r>
            <a:r>
              <a:rPr lang="en-GB" sz="2600" b="0" i="0" dirty="0" err="1">
                <a:solidFill>
                  <a:srgbClr val="000000"/>
                </a:solidFill>
                <a:effectLst/>
              </a:rPr>
              <a:t>xsl:when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&gt; and &lt;</a:t>
            </a:r>
            <a:r>
              <a:rPr lang="en-GB" sz="2600" b="0" i="0" dirty="0" err="1">
                <a:solidFill>
                  <a:srgbClr val="000000"/>
                </a:solidFill>
                <a:effectLst/>
              </a:rPr>
              <a:t>xsl:otherwise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&gt; to express multiple conditional tests.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2A257-2EC5-4B9E-9EE3-DB7B6286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7AB4A8-DAB5-43CB-9E35-7B05F06ADCB3}"/>
              </a:ext>
            </a:extLst>
          </p:cNvPr>
          <p:cNvSpPr txBox="1">
            <a:spLocks/>
          </p:cNvSpPr>
          <p:nvPr/>
        </p:nvSpPr>
        <p:spPr>
          <a:xfrm>
            <a:off x="8694057" y="2186435"/>
            <a:ext cx="3260098" cy="124256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0" dirty="0">
                <a:effectLst/>
                <a:latin typeface="Courrier new"/>
              </a:rPr>
              <a:t>Use &amp;</a:t>
            </a:r>
            <a:r>
              <a:rPr lang="en-GB" sz="2400" b="1" i="0" dirty="0" err="1">
                <a:effectLst/>
                <a:latin typeface="Courrier new"/>
              </a:rPr>
              <a:t>lt</a:t>
            </a:r>
            <a:r>
              <a:rPr lang="en-GB" sz="2400" b="1" i="0" dirty="0">
                <a:effectLst/>
                <a:latin typeface="Courrier new"/>
              </a:rPr>
              <a:t>;= instead of &lt;= to avoid conflict with the tag!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44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A6C-0C9D-41EA-B025-D45B3F81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Comparison operators used within attributes</a:t>
            </a:r>
          </a:p>
        </p:txBody>
      </p:sp>
      <p:graphicFrame>
        <p:nvGraphicFramePr>
          <p:cNvPr id="5" name="Table 5" descr="This table shows the main operators in XPath: mathematical and logical operators">
            <a:extLst>
              <a:ext uri="{FF2B5EF4-FFF2-40B4-BE49-F238E27FC236}">
                <a16:creationId xmlns:a16="http://schemas.microsoft.com/office/drawing/2014/main" id="{83DDDA9D-0E3E-454B-8FCF-F970DECFD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477815"/>
              </p:ext>
            </p:extLst>
          </p:nvPr>
        </p:nvGraphicFramePr>
        <p:xfrm>
          <a:off x="309996" y="1390875"/>
          <a:ext cx="1157200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099">
                  <a:extLst>
                    <a:ext uri="{9D8B030D-6E8A-4147-A177-3AD203B41FA5}">
                      <a16:colId xmlns:a16="http://schemas.microsoft.com/office/drawing/2014/main" val="3059416822"/>
                    </a:ext>
                  </a:extLst>
                </a:gridCol>
                <a:gridCol w="3205328">
                  <a:extLst>
                    <a:ext uri="{9D8B030D-6E8A-4147-A177-3AD203B41FA5}">
                      <a16:colId xmlns:a16="http://schemas.microsoft.com/office/drawing/2014/main" val="141044072"/>
                    </a:ext>
                  </a:extLst>
                </a:gridCol>
                <a:gridCol w="3687581">
                  <a:extLst>
                    <a:ext uri="{9D8B030D-6E8A-4147-A177-3AD203B41FA5}">
                      <a16:colId xmlns:a16="http://schemas.microsoft.com/office/drawing/2014/main" val="4103456052"/>
                    </a:ext>
                  </a:extLst>
                </a:gridCol>
              </a:tblGrid>
              <a:tr h="626895">
                <a:tc>
                  <a:txBody>
                    <a:bodyPr/>
                    <a:lstStyle/>
                    <a:p>
                      <a:endParaRPr lang="en-GB" sz="3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chemeClr val="bg1"/>
                          </a:solidFill>
                          <a:latin typeface="+mn-lt"/>
                        </a:rPr>
                        <a:t>Operator</a:t>
                      </a:r>
                    </a:p>
                  </a:txBody>
                  <a:tcPr anchor="ctr">
                    <a:solidFill>
                      <a:srgbClr val="0056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chemeClr val="bg1"/>
                          </a:solidFill>
                          <a:latin typeface="+mn-lt"/>
                        </a:rPr>
                        <a:t>Within Attribute</a:t>
                      </a:r>
                    </a:p>
                  </a:txBody>
                  <a:tcPr anchor="ctr">
                    <a:solidFill>
                      <a:srgbClr val="005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11259"/>
                  </a:ext>
                </a:extLst>
              </a:tr>
              <a:tr h="626895">
                <a:tc>
                  <a:txBody>
                    <a:bodyPr/>
                    <a:lstStyle/>
                    <a:p>
                      <a:r>
                        <a:rPr lang="en-GB" sz="3600" b="0" dirty="0">
                          <a:effectLst/>
                          <a:latin typeface="+mn-lt"/>
                        </a:rPr>
                        <a:t>equals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0395604"/>
                  </a:ext>
                </a:extLst>
              </a:tr>
              <a:tr h="626895">
                <a:tc>
                  <a:txBody>
                    <a:bodyPr/>
                    <a:lstStyle/>
                    <a:p>
                      <a:r>
                        <a:rPr lang="en-GB" sz="3600" b="0" dirty="0">
                          <a:effectLst/>
                          <a:latin typeface="+mn-lt"/>
                        </a:rPr>
                        <a:t>not equals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25832619"/>
                  </a:ext>
                </a:extLst>
              </a:tr>
              <a:tr h="626895">
                <a:tc>
                  <a:txBody>
                    <a:bodyPr/>
                    <a:lstStyle/>
                    <a:p>
                      <a:r>
                        <a:rPr lang="en-GB" sz="3600" b="0">
                          <a:effectLst/>
                          <a:latin typeface="+mn-lt"/>
                        </a:rPr>
                        <a:t>less than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GB" sz="3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07565213"/>
                  </a:ext>
                </a:extLst>
              </a:tr>
              <a:tr h="626895">
                <a:tc>
                  <a:txBody>
                    <a:bodyPr/>
                    <a:lstStyle/>
                    <a:p>
                      <a:r>
                        <a:rPr lang="en-GB" sz="3600" b="0" dirty="0">
                          <a:effectLst/>
                          <a:latin typeface="+mn-lt"/>
                        </a:rPr>
                        <a:t>less than or equal to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GB" sz="3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;=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98422529"/>
                  </a:ext>
                </a:extLst>
              </a:tr>
              <a:tr h="626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0" dirty="0">
                          <a:effectLst/>
                          <a:latin typeface="+mn-lt"/>
                        </a:rPr>
                        <a:t>greater than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&amp;</a:t>
                      </a:r>
                      <a:r>
                        <a:rPr lang="en-GB" sz="3600" dirty="0" err="1">
                          <a:effectLst/>
                          <a:latin typeface="+mn-lt"/>
                        </a:rPr>
                        <a:t>gt</a:t>
                      </a:r>
                      <a:r>
                        <a:rPr lang="en-GB" sz="3600" dirty="0">
                          <a:effectLst/>
                          <a:latin typeface="+mn-lt"/>
                        </a:rPr>
                        <a:t>;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32257662"/>
                  </a:ext>
                </a:extLst>
              </a:tr>
              <a:tr h="626895">
                <a:tc>
                  <a:txBody>
                    <a:bodyPr/>
                    <a:lstStyle/>
                    <a:p>
                      <a:r>
                        <a:rPr lang="en-GB" sz="3600" b="0" dirty="0">
                          <a:effectLst/>
                          <a:latin typeface="+mn-lt"/>
                        </a:rPr>
                        <a:t>greater than or equal to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latin typeface="+mn-lt"/>
                        </a:rPr>
                        <a:t>&amp;</a:t>
                      </a:r>
                      <a:r>
                        <a:rPr lang="en-GB" sz="3600" dirty="0" err="1">
                          <a:effectLst/>
                          <a:latin typeface="+mn-lt"/>
                        </a:rPr>
                        <a:t>gt</a:t>
                      </a:r>
                      <a:r>
                        <a:rPr lang="en-GB" sz="3600" dirty="0">
                          <a:effectLst/>
                          <a:latin typeface="+mn-lt"/>
                        </a:rPr>
                        <a:t>;=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378967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23CE-4199-4038-A189-97BACCE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8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B45D-3FA3-4C22-A45E-CB38357B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3661-71AA-4812-9048-ABE26609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" y="1242203"/>
            <a:ext cx="12085044" cy="5400137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dirty="0">
                <a:solidFill>
                  <a:srgbClr val="000000"/>
                </a:solidFill>
                <a:ea typeface="Arial" charset="0"/>
              </a:rPr>
              <a:t>Connolly, T.  &amp; </a:t>
            </a:r>
            <a:r>
              <a:rPr lang="en-GB" dirty="0" err="1">
                <a:solidFill>
                  <a:srgbClr val="000000"/>
                </a:solidFill>
                <a:ea typeface="Arial" charset="0"/>
              </a:rPr>
              <a:t>Begg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, C. E. (2015). Database systems: a practical approach to design, implementation and management. 6</a:t>
            </a:r>
            <a:r>
              <a:rPr lang="en-GB" baseline="30000" dirty="0">
                <a:solidFill>
                  <a:srgbClr val="000000"/>
                </a:solidFill>
                <a:ea typeface="Arial" charset="0"/>
              </a:rPr>
              <a:t>th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 Edition (Global Edition). Pearson 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. Fundamentals of Database Systems. 7</a:t>
            </a:r>
            <a:r>
              <a:rPr lang="en-GB" baseline="30000" dirty="0">
                <a:solidFill>
                  <a:srgbClr val="000000"/>
                </a:solidFill>
                <a:ea typeface="Arial" charset="0"/>
              </a:rPr>
              <a:t>th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 Edition (Global Edition). Pearson Education.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b="0" i="0" dirty="0" err="1">
                <a:solidFill>
                  <a:srgbClr val="000000"/>
                </a:solidFill>
                <a:effectLst/>
              </a:rPr>
              <a:t>Tutorialspoint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(2022)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charset="0"/>
              </a:rPr>
              <a:t>. 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XPath Tutorial. Available from </a:t>
            </a:r>
            <a:r>
              <a:rPr lang="en-GB" dirty="0">
                <a:solidFill>
                  <a:srgbClr val="000000"/>
                </a:solidFill>
                <a:ea typeface="Arial" charset="0"/>
                <a:hlinkClick r:id="rId2"/>
              </a:rPr>
              <a:t>https://www.tutorialspoint.com/xpath/index.htm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.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[Accessed 15 Sept 2022]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b="0" i="0" dirty="0" err="1">
                <a:solidFill>
                  <a:srgbClr val="000000"/>
                </a:solidFill>
                <a:effectLst/>
              </a:rPr>
              <a:t>Tutorialspoint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(2022)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charset="0"/>
              </a:rPr>
              <a:t>. 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XSLT Tutorial. Available from </a:t>
            </a:r>
            <a:r>
              <a:rPr lang="en-GB" dirty="0">
                <a:solidFill>
                  <a:srgbClr val="000000"/>
                </a:solidFill>
                <a:ea typeface="Arial" charset="0"/>
                <a:hlinkClick r:id="rId3"/>
              </a:rPr>
              <a:t>https://www.tutorialspoint.com/xslt/index.htm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.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[Accessed 15 Sept 2022]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b="0" i="0" dirty="0">
                <a:solidFill>
                  <a:srgbClr val="000000"/>
                </a:solidFill>
                <a:effectLst/>
              </a:rPr>
              <a:t>W3Schools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(2022)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charset="0"/>
              </a:rPr>
              <a:t>. 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XPath Tutorial. Available from </a:t>
            </a:r>
            <a:r>
              <a:rPr lang="en-GB" dirty="0">
                <a:solidFill>
                  <a:srgbClr val="000000"/>
                </a:solidFill>
                <a:ea typeface="Arial" charset="0"/>
                <a:hlinkClick r:id="rId4"/>
              </a:rPr>
              <a:t>https://www.w3schools.com/xml/xpath_intro.asp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.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[Accessed 15 Sept 2022]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b="0" i="0" dirty="0">
                <a:solidFill>
                  <a:srgbClr val="000000"/>
                </a:solidFill>
                <a:effectLst/>
              </a:rPr>
              <a:t>W3Schools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(2022)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charset="0"/>
              </a:rPr>
              <a:t>. 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XSLT Tutorial. Available from </a:t>
            </a:r>
            <a:r>
              <a:rPr lang="en-GB" dirty="0">
                <a:solidFill>
                  <a:srgbClr val="000000"/>
                </a:solidFill>
                <a:ea typeface="Arial" charset="0"/>
                <a:hlinkClick r:id="rId5"/>
              </a:rPr>
              <a:t>https://www.w3schools.com/xml/xsl_intro.asp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.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[Accessed 15 Sept 2022]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b="0" i="0" dirty="0">
                <a:solidFill>
                  <a:srgbClr val="000000"/>
                </a:solidFill>
                <a:effectLst/>
              </a:rPr>
              <a:t>Tidwell, D. (2008). </a:t>
            </a:r>
            <a:r>
              <a:rPr lang="en-GB" dirty="0">
                <a:solidFill>
                  <a:srgbClr val="000000"/>
                </a:solidFill>
              </a:rPr>
              <a:t>XSLT. 2</a:t>
            </a:r>
            <a:r>
              <a:rPr lang="en-GB" baseline="30000" dirty="0">
                <a:solidFill>
                  <a:srgbClr val="000000"/>
                </a:solidFill>
              </a:rPr>
              <a:t>nd</a:t>
            </a:r>
            <a:r>
              <a:rPr lang="en-GB" dirty="0">
                <a:solidFill>
                  <a:srgbClr val="000000"/>
                </a:solidFill>
              </a:rPr>
              <a:t> Edition. O’Reilly.</a:t>
            </a:r>
            <a:endParaRPr lang="en-GB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DC81-F805-464C-88BC-5B51553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5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25-0C52-41C8-A697-0A06731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Extending XML – XPath, XSLT and </a:t>
            </a:r>
            <a:r>
              <a:rPr lang="en-GB" dirty="0" err="1"/>
              <a:t>Xquery</a:t>
            </a:r>
            <a:r>
              <a:rPr lang="en-GB" dirty="0"/>
              <a:t>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B95C-DA8D-4520-AC54-9C97232B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85372"/>
            <a:ext cx="11835089" cy="5929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Additional languages to (1) address and navigate through; (2) transform and render; and (3) query XML documents</a:t>
            </a:r>
          </a:p>
          <a:p>
            <a:pPr lvl="3"/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sz="2800" b="1" dirty="0"/>
              <a:t>XPath</a:t>
            </a:r>
            <a:r>
              <a:rPr lang="en-GB" b="1" dirty="0"/>
              <a:t> – XML Path Language</a:t>
            </a:r>
          </a:p>
          <a:p>
            <a:pPr lvl="1"/>
            <a:r>
              <a:rPr lang="en-GB" sz="2400" dirty="0"/>
              <a:t>Language to address and navigate through an XML document. </a:t>
            </a:r>
          </a:p>
          <a:p>
            <a:pPr lvl="1"/>
            <a:r>
              <a:rPr lang="en-GB" dirty="0"/>
              <a:t>It </a:t>
            </a:r>
            <a:r>
              <a:rPr lang="en-GB" sz="2400" dirty="0"/>
              <a:t>uses path expressions to select and return nodes by following tree structure. </a:t>
            </a:r>
          </a:p>
          <a:p>
            <a:pPr lvl="3"/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sz="2800" b="1" dirty="0"/>
              <a:t>XSLT </a:t>
            </a:r>
            <a:r>
              <a:rPr lang="en-GB" b="1" dirty="0"/>
              <a:t>– </a:t>
            </a:r>
            <a:r>
              <a:rPr lang="en-GB" b="1" i="0" dirty="0" err="1">
                <a:solidFill>
                  <a:srgbClr val="000000"/>
                </a:solidFill>
                <a:effectLst/>
              </a:rPr>
              <a:t>eXtensible</a:t>
            </a:r>
            <a:r>
              <a:rPr lang="en-GB" b="1" i="0" dirty="0">
                <a:solidFill>
                  <a:srgbClr val="000000"/>
                </a:solidFill>
                <a:effectLst/>
              </a:rPr>
              <a:t> Stylesheet Language Transformations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Language to render and transform an XML document into a viewable output file.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It uses XPath to navigate through and locate specific elements and attributes.</a:t>
            </a:r>
          </a:p>
          <a:p>
            <a:pPr lvl="3"/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sz="2800" b="1" dirty="0"/>
              <a:t>XQuery </a:t>
            </a:r>
            <a:r>
              <a:rPr lang="en-GB" b="1" dirty="0"/>
              <a:t>–  XML Query Language</a:t>
            </a:r>
            <a:endParaRPr lang="en-GB" sz="2800" b="1" dirty="0"/>
          </a:p>
          <a:p>
            <a:pPr lvl="1"/>
            <a:r>
              <a:rPr lang="en-GB" dirty="0">
                <a:cs typeface="Times New Roman" pitchFamily="18" charset="0"/>
              </a:rPr>
              <a:t>Query-based language to extract and retrieve data stored in XML format.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It uses XPath to navigate through and locate specific elements and attributes.</a:t>
            </a:r>
          </a:p>
          <a:p>
            <a:pPr lvl="1"/>
            <a:endParaRPr lang="en-GB" sz="2400" dirty="0">
              <a:cs typeface="Times New Roman" pitchFamily="18" charset="0"/>
            </a:endParaRPr>
          </a:p>
          <a:p>
            <a:pPr lvl="1"/>
            <a:endParaRPr lang="en-GB" dirty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CB0B-CAC1-41E7-B035-0ADD385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XML DOCUMENT – dreamhome_stafflist.xml</a:t>
            </a:r>
          </a:p>
        </p:txBody>
      </p:sp>
      <p:pic>
        <p:nvPicPr>
          <p:cNvPr id="9" name="Picture 8" descr="This is a XML document called dreamhome_stafflist.xml It shows a semi-structured list of staff members with elements and attributes.">
            <a:extLst>
              <a:ext uri="{FF2B5EF4-FFF2-40B4-BE49-F238E27FC236}">
                <a16:creationId xmlns:a16="http://schemas.microsoft.com/office/drawing/2014/main" id="{8978DE61-C851-46EE-A267-1180A7F7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82" y="909331"/>
            <a:ext cx="10736914" cy="5904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2C1F-5A49-48A6-BA0B-5C6EA2C5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TREE STRUCTURE– dreamhome_stafflist.xml</a:t>
            </a:r>
          </a:p>
        </p:txBody>
      </p:sp>
      <p:pic>
        <p:nvPicPr>
          <p:cNvPr id="5" name="Picture 4" descr="This is a representation of the tree structure of the XML document called dreamhome_stafflist.xml It shows the nodes (i.e. elements) that makes the structure of the XML document and the data values associated to these elements.">
            <a:extLst>
              <a:ext uri="{FF2B5EF4-FFF2-40B4-BE49-F238E27FC236}">
                <a16:creationId xmlns:a16="http://schemas.microsoft.com/office/drawing/2014/main" id="{186EBFFD-79CE-4CC3-8398-81237BDB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5" y="1081557"/>
            <a:ext cx="8712968" cy="536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9EC13-7919-4FDF-B849-7A2EA3E4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6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25-0C52-41C8-A697-0A06731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XML Path Language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B95C-DA8D-4520-AC54-9C97232B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cs typeface="Times New Roman" pitchFamily="18" charset="0"/>
              </a:rPr>
              <a:t>Language used (with XSLT) to address and navigate through elements and attributes in an XML document.</a:t>
            </a:r>
          </a:p>
          <a:p>
            <a:endParaRPr lang="en-GB" sz="2800" dirty="0">
              <a:cs typeface="Times New Roman" pitchFamily="18" charset="0"/>
            </a:endParaRPr>
          </a:p>
          <a:p>
            <a:r>
              <a:rPr lang="en-GB" sz="2800" dirty="0">
                <a:cs typeface="Times New Roman" pitchFamily="18" charset="0"/>
              </a:rPr>
              <a:t>It uses </a:t>
            </a:r>
            <a:r>
              <a:rPr lang="en-GB" sz="2800" b="1" dirty="0"/>
              <a:t>"path like" syntax </a:t>
            </a:r>
            <a:r>
              <a:rPr lang="en-GB" sz="2800" dirty="0"/>
              <a:t>to identify and navigate nodes in XML document with predicates (e.g. conditions) placed on the path.</a:t>
            </a:r>
          </a:p>
          <a:p>
            <a:endParaRPr lang="en-GB" dirty="0">
              <a:cs typeface="Times New Roman" pitchFamily="18" charset="0"/>
            </a:endParaRPr>
          </a:p>
          <a:p>
            <a:r>
              <a:rPr lang="en-GB" sz="2800" dirty="0">
                <a:cs typeface="Times New Roman" pitchFamily="18" charset="0"/>
              </a:rPr>
              <a:t>It treats an XML doc as a logically ordered tree with </a:t>
            </a:r>
            <a:r>
              <a:rPr lang="en-GB" sz="2800" b="1" dirty="0">
                <a:cs typeface="Times New Roman" pitchFamily="18" charset="0"/>
              </a:rPr>
              <a:t>nodes</a:t>
            </a:r>
            <a:r>
              <a:rPr lang="en-GB" sz="2800" dirty="0">
                <a:cs typeface="Times New Roman" pitchFamily="18" charset="0"/>
              </a:rPr>
              <a:t> for each</a:t>
            </a:r>
          </a:p>
          <a:p>
            <a:pPr lvl="1"/>
            <a:r>
              <a:rPr lang="en-GB" sz="2400" dirty="0">
                <a:cs typeface="Times New Roman" pitchFamily="18" charset="0"/>
              </a:rPr>
              <a:t>Root 				e.g. &lt;STAFFLIST&gt;</a:t>
            </a:r>
          </a:p>
          <a:p>
            <a:pPr lvl="1"/>
            <a:r>
              <a:rPr lang="en-GB" dirty="0">
                <a:cs typeface="Times New Roman" pitchFamily="18" charset="0"/>
              </a:rPr>
              <a:t>Element				e.g. &lt;STAFF&gt;	</a:t>
            </a:r>
          </a:p>
          <a:p>
            <a:pPr lvl="1"/>
            <a:r>
              <a:rPr lang="en-GB" dirty="0">
                <a:cs typeface="Times New Roman" pitchFamily="18" charset="0"/>
              </a:rPr>
              <a:t>Attribute				e.g. </a:t>
            </a:r>
            <a:r>
              <a:rPr lang="en-GB" dirty="0" err="1">
                <a:cs typeface="Times New Roman" pitchFamily="18" charset="0"/>
              </a:rPr>
              <a:t>branchNo</a:t>
            </a:r>
            <a:endParaRPr lang="en-GB" dirty="0">
              <a:cs typeface="Times New Roman" pitchFamily="18" charset="0"/>
            </a:endParaRPr>
          </a:p>
          <a:p>
            <a:pPr lvl="1"/>
            <a:r>
              <a:rPr lang="en-GB" dirty="0">
                <a:cs typeface="Times New Roman" pitchFamily="18" charset="0"/>
              </a:rPr>
              <a:t>Text				e.g. Ann</a:t>
            </a:r>
          </a:p>
          <a:p>
            <a:pPr lvl="1"/>
            <a:r>
              <a:rPr lang="en-GB" dirty="0">
                <a:cs typeface="Times New Roman" pitchFamily="18" charset="0"/>
              </a:rPr>
              <a:t>Processing instruction	when used with XSLT</a:t>
            </a:r>
          </a:p>
          <a:p>
            <a:pPr lvl="1"/>
            <a:r>
              <a:rPr lang="en-GB" dirty="0">
                <a:cs typeface="Times New Roman" pitchFamily="18" charset="0"/>
              </a:rPr>
              <a:t>Namespace			when using data from multiple documents</a:t>
            </a:r>
          </a:p>
          <a:p>
            <a:pPr lvl="1"/>
            <a:r>
              <a:rPr lang="en-GB" dirty="0">
                <a:cs typeface="Times New Roman" pitchFamily="18" charset="0"/>
              </a:rPr>
              <a:t>Comments			e.g. &lt;!--elements are case sensitive!&gt;</a:t>
            </a:r>
          </a:p>
          <a:p>
            <a:pPr lvl="1"/>
            <a:endParaRPr lang="en-GB" dirty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CB0B-CAC1-41E7-B035-0ADD385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2D73-DF8D-4FB6-8528-32A2C573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Addressing Mechanism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C795-2AD6-4D61-BC35-BF47A7B0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00101"/>
            <a:ext cx="11835089" cy="6057900"/>
          </a:xfrm>
        </p:spPr>
        <p:txBody>
          <a:bodyPr>
            <a:normAutofit/>
          </a:bodyPr>
          <a:lstStyle/>
          <a:p>
            <a:r>
              <a:rPr lang="en-GB" i="1" dirty="0"/>
              <a:t>Context Node</a:t>
            </a:r>
            <a:r>
              <a:rPr lang="en-GB" dirty="0"/>
              <a:t>: starting point.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i="1" dirty="0"/>
              <a:t>Location path</a:t>
            </a:r>
            <a:r>
              <a:rPr lang="en-GB" dirty="0"/>
              <a:t>: path from 1 point to another in XML document.</a:t>
            </a:r>
          </a:p>
          <a:p>
            <a:pPr lvl="1"/>
            <a:r>
              <a:rPr lang="en-GB" sz="2400" dirty="0">
                <a:cs typeface="Times New Roman" pitchFamily="18" charset="0"/>
              </a:rPr>
              <a:t>Composed of a series of steps joined with a “/”.</a:t>
            </a:r>
          </a:p>
          <a:p>
            <a:pPr lvl="1"/>
            <a:r>
              <a:rPr lang="en-GB" sz="2400" dirty="0">
                <a:cs typeface="Times New Roman" pitchFamily="18" charset="0"/>
              </a:rPr>
              <a:t>Each “/” moves down the tree from parent to child.</a:t>
            </a:r>
          </a:p>
          <a:p>
            <a:pPr lvl="1"/>
            <a:r>
              <a:rPr lang="en-GB" dirty="0"/>
              <a:t>Each “..” moves up the tree from child to parent.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2800" dirty="0">
                <a:cs typeface="Times New Roman" pitchFamily="18" charset="0"/>
              </a:rPr>
              <a:t>Each step has:</a:t>
            </a:r>
          </a:p>
          <a:p>
            <a:pPr lvl="1"/>
            <a:r>
              <a:rPr lang="en-GB" dirty="0"/>
              <a:t>A </a:t>
            </a:r>
            <a:r>
              <a:rPr lang="en-GB" i="1" dirty="0"/>
              <a:t>basis</a:t>
            </a:r>
            <a:r>
              <a:rPr lang="en-GB" dirty="0"/>
              <a:t>: axis which specifies direction of the navigation.</a:t>
            </a:r>
          </a:p>
          <a:p>
            <a:pPr lvl="1"/>
            <a:r>
              <a:rPr lang="en-GB" dirty="0"/>
              <a:t>A </a:t>
            </a:r>
            <a:r>
              <a:rPr lang="en-GB" i="1" dirty="0"/>
              <a:t>node test</a:t>
            </a:r>
            <a:r>
              <a:rPr lang="en-GB" dirty="0"/>
              <a:t>: a type of node in a document.</a:t>
            </a:r>
          </a:p>
          <a:p>
            <a:pPr lvl="2"/>
            <a:r>
              <a:rPr lang="en-GB" dirty="0"/>
              <a:t>Name of an Element. </a:t>
            </a:r>
          </a:p>
          <a:p>
            <a:pPr lvl="2"/>
            <a:r>
              <a:rPr lang="en-GB" dirty="0"/>
              <a:t>Function such as text() for text nodes.</a:t>
            </a:r>
          </a:p>
          <a:p>
            <a:pPr lvl="2"/>
            <a:r>
              <a:rPr lang="en-GB" dirty="0"/>
              <a:t>Function such as node () for any type of node.</a:t>
            </a:r>
          </a:p>
          <a:p>
            <a:pPr lvl="1"/>
            <a:r>
              <a:rPr lang="en-GB" i="1" dirty="0"/>
              <a:t>Optional predicate </a:t>
            </a:r>
            <a:r>
              <a:rPr lang="en-GB" dirty="0"/>
              <a:t>in square brackets</a:t>
            </a:r>
          </a:p>
          <a:p>
            <a:pPr lvl="2"/>
            <a:r>
              <a:rPr lang="en-GB" dirty="0"/>
              <a:t>Contains a condition that uses logical operators</a:t>
            </a:r>
          </a:p>
          <a:p>
            <a:pPr lvl="2"/>
            <a:r>
              <a:rPr lang="en-GB" dirty="0"/>
              <a:t>Position()=number to select from one of many sub-elements.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FD2B-8D6A-4CE4-A27F-8567270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9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5AA5-BDDC-48D0-B56C-61CE3B2D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Terminology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B562-DD3C-4EBF-86B0-C5006016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2"/>
            <a:ext cx="11954155" cy="5647037"/>
          </a:xfrm>
        </p:spPr>
        <p:txBody>
          <a:bodyPr>
            <a:normAutofit/>
          </a:bodyPr>
          <a:lstStyle/>
          <a:p>
            <a:r>
              <a:rPr lang="en-GB" b="1" dirty="0"/>
              <a:t>Parent</a:t>
            </a:r>
            <a:r>
              <a:rPr lang="en-GB" dirty="0"/>
              <a:t>: directly higher node within which a specific node is embedded.</a:t>
            </a:r>
          </a:p>
          <a:p>
            <a:pPr marL="0" indent="0">
              <a:buNone/>
            </a:pPr>
            <a:r>
              <a:rPr lang="en-GB" sz="2400" dirty="0"/>
              <a:t>e.g. STAFF node is parent node for NAME node.</a:t>
            </a:r>
          </a:p>
          <a:p>
            <a:endParaRPr lang="en-GB" dirty="0"/>
          </a:p>
          <a:p>
            <a:r>
              <a:rPr lang="en-GB" b="1" dirty="0"/>
              <a:t>Ancestor</a:t>
            </a:r>
            <a:r>
              <a:rPr lang="en-GB" dirty="0"/>
              <a:t>: all higher nodes within which a specific nodes are embedded.</a:t>
            </a:r>
          </a:p>
          <a:p>
            <a:pPr marL="0" indent="0">
              <a:buNone/>
            </a:pPr>
            <a:r>
              <a:rPr lang="en-GB" sz="2400" dirty="0"/>
              <a:t>e.g. STAFF and STAFFLIST nodes are ancestor nodes for the NAME node</a:t>
            </a:r>
          </a:p>
          <a:p>
            <a:endParaRPr lang="en-GB" dirty="0"/>
          </a:p>
          <a:p>
            <a:r>
              <a:rPr lang="en-GB" b="1" dirty="0"/>
              <a:t>Child</a:t>
            </a:r>
            <a:r>
              <a:rPr lang="en-GB" dirty="0"/>
              <a:t>: directly lower node embedded within a specific node.</a:t>
            </a:r>
          </a:p>
          <a:p>
            <a:pPr marL="0" indent="0">
              <a:buNone/>
            </a:pPr>
            <a:r>
              <a:rPr lang="en-GB" sz="2400" dirty="0"/>
              <a:t>e.g. NAME node is child node for STAFF node.</a:t>
            </a:r>
          </a:p>
          <a:p>
            <a:endParaRPr lang="en-GB" dirty="0"/>
          </a:p>
          <a:p>
            <a:r>
              <a:rPr lang="en-GB" b="1" dirty="0"/>
              <a:t>Descendant</a:t>
            </a:r>
            <a:r>
              <a:rPr lang="en-GB" dirty="0"/>
              <a:t>: all lower nodes embedded within a specific node.</a:t>
            </a:r>
          </a:p>
          <a:p>
            <a:pPr marL="0" indent="0">
              <a:buNone/>
            </a:pPr>
            <a:r>
              <a:rPr lang="en-GB" sz="2400" dirty="0"/>
              <a:t>e.g. NAME, FNAME, LNAME nodes are </a:t>
            </a:r>
            <a:r>
              <a:rPr lang="en-GB" sz="2400"/>
              <a:t>descendent nodes for </a:t>
            </a:r>
            <a:r>
              <a:rPr lang="en-GB" sz="2400" dirty="0"/>
              <a:t>STAFF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BCF4-947F-4F8B-BA1D-5A0CB5F5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8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48A9-5EED-485F-A912-255367AF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– Location Paths (recap)</a:t>
            </a:r>
          </a:p>
        </p:txBody>
      </p:sp>
      <p:pic>
        <p:nvPicPr>
          <p:cNvPr id="5" name="Picture 1031" descr="This is the table that gives a list and some examples of locations paths in XPath.">
            <a:extLst>
              <a:ext uri="{FF2B5EF4-FFF2-40B4-BE49-F238E27FC236}">
                <a16:creationId xmlns:a16="http://schemas.microsoft.com/office/drawing/2014/main" id="{87A2F625-4191-4760-B4D1-09F123BC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26" y="911357"/>
            <a:ext cx="8532948" cy="580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473D-2A16-4EAF-BF1A-988B7C49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3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4885</TotalTime>
  <Words>2643</Words>
  <Application>Microsoft Office PowerPoint</Application>
  <PresentationFormat>Widescreen</PresentationFormat>
  <Paragraphs>354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Courrier new</vt:lpstr>
      <vt:lpstr>Verdana</vt:lpstr>
      <vt:lpstr>Wingdings</vt:lpstr>
      <vt:lpstr>Office Theme</vt:lpstr>
      <vt:lpstr>5COSC020W DATABASE SYSTEMS – LECTURE 09</vt:lpstr>
      <vt:lpstr>LECTURE 09 – OUTLINE </vt:lpstr>
      <vt:lpstr>Extending XML – XPath, XSLT and Xquery (recap)</vt:lpstr>
      <vt:lpstr>EXAMPLE: XML DOCUMENT – dreamhome_stafflist.xml</vt:lpstr>
      <vt:lpstr>EXAMPLE: TREE STRUCTURE– dreamhome_stafflist.xml</vt:lpstr>
      <vt:lpstr>XPath – XML Path Language (recap)</vt:lpstr>
      <vt:lpstr>XPath – Addressing Mechanism (recap)</vt:lpstr>
      <vt:lpstr>XPath – Terminology (recap)</vt:lpstr>
      <vt:lpstr>XPath – Location Paths (recap)</vt:lpstr>
      <vt:lpstr>XPath – Main Expressions (recap)</vt:lpstr>
      <vt:lpstr>XPath – Mathematical and Logical Operators (recap)</vt:lpstr>
      <vt:lpstr>XPath – Predicates (recap)</vt:lpstr>
      <vt:lpstr>XPath – Predicates with conditions on elements  (recap)</vt:lpstr>
      <vt:lpstr>XPath – Predicates with wildcards (recap)</vt:lpstr>
      <vt:lpstr>XPath – Predicates  with logical operators (recap)</vt:lpstr>
      <vt:lpstr>XSLT: eXtensible Stylesheet Language Transformations</vt:lpstr>
      <vt:lpstr>EXAMPLE</vt:lpstr>
      <vt:lpstr>EXAMPLE: Output for dreamhome_stafflist.xml with XSLT</vt:lpstr>
      <vt:lpstr>Benefits of using XSLT</vt:lpstr>
      <vt:lpstr>XSLT – Declaration and &lt;xsl:template&gt; Element</vt:lpstr>
      <vt:lpstr>XSLT – &lt;xsl:value-of&gt; element and &lt;xsl:for-each&gt; element</vt:lpstr>
      <vt:lpstr>XSLT – &lt;xsl:sort&gt; element</vt:lpstr>
      <vt:lpstr>XSLT – &lt;xsl:if&gt; element</vt:lpstr>
      <vt:lpstr>XSLT – &lt;xsl:choose&gt; element</vt:lpstr>
      <vt:lpstr>Comparison operators used within attributes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10</dc:title>
  <dc:creator>Francois Roubert</dc:creator>
  <cp:lastModifiedBy>Francois Roubert</cp:lastModifiedBy>
  <cp:revision>145</cp:revision>
  <dcterms:created xsi:type="dcterms:W3CDTF">2021-06-21T16:16:05Z</dcterms:created>
  <dcterms:modified xsi:type="dcterms:W3CDTF">2022-11-20T17:47:36Z</dcterms:modified>
</cp:coreProperties>
</file>