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7"/>
  </p:notesMasterIdLst>
  <p:handoutMasterIdLst>
    <p:handoutMasterId r:id="rId18"/>
  </p:handoutMasterIdLst>
  <p:sldIdLst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298" r:id="rId11"/>
    <p:sldId id="311" r:id="rId12"/>
    <p:sldId id="299" r:id="rId13"/>
    <p:sldId id="301" r:id="rId14"/>
    <p:sldId id="312" r:id="rId15"/>
    <p:sldId id="257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01">
          <p15:clr>
            <a:srgbClr val="A4A3A4"/>
          </p15:clr>
        </p15:guide>
        <p15:guide id="2" orient="horz" pos="3264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33"/>
    <a:srgbClr val="FF990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4" autoAdjust="0"/>
    <p:restoredTop sz="90747" autoAdjust="0"/>
  </p:normalViewPr>
  <p:slideViewPr>
    <p:cSldViewPr>
      <p:cViewPr varScale="1">
        <p:scale>
          <a:sx n="66" d="100"/>
          <a:sy n="66" d="100"/>
        </p:scale>
        <p:origin x="-678" y="-114"/>
      </p:cViewPr>
      <p:guideLst>
        <p:guide orient="horz" pos="4201"/>
        <p:guide orient="horz" pos="3264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DB86FAE6-31E3-4D18-A150-C146B1F1BBE9}" type="datetimeFigureOut">
              <a:rPr lang="en-US"/>
              <a:pPr>
                <a:defRPr/>
              </a:pPr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10DF805-C705-4015-BC85-37CA19F168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69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6C1F64D-7FFB-42D9-BC0A-2C1E5F832218}" type="datetimeFigureOut">
              <a:rPr lang="en-US"/>
              <a:pPr>
                <a:defRPr/>
              </a:pPr>
              <a:t>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DEECAAD-9D1E-4328-8FB6-47C00613D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71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ECAAD-9D1E-4328-8FB6-47C00613D83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ECAAD-9D1E-4328-8FB6-47C00613D83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4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EB451-0AF7-42C8-821F-415E771E4C0A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71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34D94-656A-4636-93AB-23563DC8ED25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8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62D66-C4B2-4B46-A19E-48247C825FC8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7059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47DFE-6B92-4E9B-9A08-3CBC1D614E94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4141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BF7A3-46D2-4363-B662-A2E8604E6B79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955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51291-89EC-412F-A2B7-7E4736F1083E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8493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A1FE0-36C1-486C-8043-B80C1CF98521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4744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1CAEB-4591-41A8-9EBE-E0B99F711F22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5387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B85B2-513E-45AC-BEE7-B63D7FDEDC3B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548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1C099-E239-4FD2-888D-2B2FFB6F77A3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79655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836DC-52CE-4359-BF0A-FA9EBA6D67A4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616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62826-5FCC-4DE6-A574-D6E31B3E7467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26626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57CCF-00F5-4B0F-8EDA-BFBC6BA1A372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97400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35787-B52C-4D2D-9474-D926E20424F1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688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F6C07-E4C8-4A2E-99A9-FC367FF0C6C3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533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4BC40-72B0-458E-B678-687BDA0166F9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91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0924B-9D52-40D7-B348-0BB8693E0E92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51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14D65-D3C3-4778-9CDC-C6C6F0309410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036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3F9DF-ADAB-4E91-A1BA-3C8A64DF9A27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09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19736-0674-4D92-A6FA-37C29FCEC522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966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B57576-C6F7-49F1-863A-754B5C6336BF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21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D645A-DE35-433C-A95C-D216245DE4D9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354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590550" y="44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8313" y="1600200"/>
            <a:ext cx="821848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11"/>
          <p:cNvPicPr>
            <a:picLocks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488" y="6538913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6538913"/>
            <a:ext cx="76803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1143000"/>
            <a:ext cx="8169275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1288" y="6524625"/>
            <a:ext cx="914400" cy="288925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6F87DB14-0691-43B3-9A74-3E58FAC65CED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  <p:pic>
        <p:nvPicPr>
          <p:cNvPr id="9" name="Picture 3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36613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2" r:id="rId3"/>
    <p:sldLayoutId id="2147483681" r:id="rId4"/>
    <p:sldLayoutId id="2147483680" r:id="rId5"/>
    <p:sldLayoutId id="2147483679" r:id="rId6"/>
    <p:sldLayoutId id="2147483678" r:id="rId7"/>
    <p:sldLayoutId id="2147483677" r:id="rId8"/>
    <p:sldLayoutId id="2147483676" r:id="rId9"/>
    <p:sldLayoutId id="2147483675" r:id="rId10"/>
    <p:sldLayoutId id="2147483674" r:id="rId11"/>
  </p:sldLayoutIdLst>
  <p:timing>
    <p:tnLst>
      <p:par>
        <p:cTn id="1" dur="indefinite" restart="never" nodeType="tmRoot"/>
      </p:par>
    </p:tnLst>
  </p:timing>
  <p:txStyles>
    <p:titleStyle>
      <a:lvl1pPr algn="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590550" y="44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8313" y="1600200"/>
            <a:ext cx="821848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3316" name="Picture 11"/>
          <p:cNvPicPr>
            <a:picLocks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488" y="6538913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12"/>
          <p:cNvPicPr>
            <a:picLocks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6538913"/>
            <a:ext cx="76803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1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1143000"/>
            <a:ext cx="8169275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1288" y="6524625"/>
            <a:ext cx="914400" cy="288925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3F548C4-FD85-41BE-B2CE-BEBE033D35D1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4" r:id="rId2"/>
    <p:sldLayoutId id="2147483693" r:id="rId3"/>
    <p:sldLayoutId id="2147483692" r:id="rId4"/>
    <p:sldLayoutId id="2147483691" r:id="rId5"/>
    <p:sldLayoutId id="2147483690" r:id="rId6"/>
    <p:sldLayoutId id="2147483689" r:id="rId7"/>
    <p:sldLayoutId id="2147483688" r:id="rId8"/>
    <p:sldLayoutId id="2147483687" r:id="rId9"/>
    <p:sldLayoutId id="2147483686" r:id="rId10"/>
    <p:sldLayoutId id="2147483685" r:id="rId11"/>
  </p:sldLayoutIdLst>
  <p:timing>
    <p:tnLst>
      <p:par>
        <p:cTn id="1" dur="indefinite" restart="never" nodeType="tmRoot"/>
      </p:par>
    </p:tnLst>
  </p:timing>
  <p:txStyles>
    <p:titleStyle>
      <a:lvl1pPr algn="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Pasted-image-at-2016_02_26-01_26-PM-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5" t="28420" r="16375" b="20602"/>
          <a:stretch/>
        </p:blipFill>
        <p:spPr bwMode="auto">
          <a:xfrm>
            <a:off x="2209800" y="1676400"/>
            <a:ext cx="4230666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66800" y="4688910"/>
            <a:ext cx="716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ECMAScript 2016 and JavaScript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3425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</a:t>
            </a:r>
            <a:r>
              <a:rPr lang="en-US" dirty="0" smtClean="0"/>
              <a:t>hoisting</a:t>
            </a:r>
            <a:endParaRPr lang="en-US" dirty="0"/>
          </a:p>
        </p:txBody>
      </p:sp>
      <p:pic>
        <p:nvPicPr>
          <p:cNvPr id="2050" name="Picture 2" descr="C:\Users\user\Desktop\Hois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" y="1295400"/>
            <a:ext cx="7958137" cy="499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0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</a:t>
            </a:r>
            <a:r>
              <a:rPr lang="en-US" dirty="0" smtClean="0"/>
              <a:t>hoisting : ES6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600200"/>
            <a:ext cx="8218487" cy="4724399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/>
              <a:t>Variable </a:t>
            </a:r>
            <a:r>
              <a:rPr lang="en-US" sz="4000" dirty="0" smtClean="0"/>
              <a:t>hoisting - Let</a:t>
            </a:r>
            <a:endParaRPr lang="en-US" sz="4000" dirty="0"/>
          </a:p>
          <a:p>
            <a:r>
              <a:rPr lang="en-US" dirty="0" smtClean="0"/>
              <a:t>Global Variable</a:t>
            </a:r>
          </a:p>
          <a:p>
            <a:r>
              <a:rPr lang="en-US" dirty="0"/>
              <a:t>Scoped </a:t>
            </a:r>
            <a:r>
              <a:rPr lang="en-US" dirty="0" smtClean="0"/>
              <a:t>Variable</a:t>
            </a:r>
          </a:p>
          <a:p>
            <a:r>
              <a:rPr lang="en-IN" dirty="0"/>
              <a:t>Closure in Loop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</a:t>
            </a:r>
            <a:r>
              <a:rPr lang="en-US" dirty="0" smtClean="0"/>
              <a:t>hoisting : ES6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600200"/>
            <a:ext cx="8218487" cy="4724399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/>
              <a:t>Variable hoisting - </a:t>
            </a:r>
            <a:r>
              <a:rPr lang="en-US" sz="4000" dirty="0" smtClean="0"/>
              <a:t>const</a:t>
            </a:r>
            <a:endParaRPr lang="en-US" sz="4000" dirty="0"/>
          </a:p>
          <a:p>
            <a:r>
              <a:rPr lang="en-US" dirty="0" smtClean="0"/>
              <a:t>Global Variable</a:t>
            </a:r>
          </a:p>
          <a:p>
            <a:r>
              <a:rPr lang="en-US" dirty="0"/>
              <a:t>Read Only </a:t>
            </a:r>
            <a:r>
              <a:rPr lang="en-US" dirty="0" smtClean="0"/>
              <a:t>Variable</a:t>
            </a:r>
          </a:p>
          <a:p>
            <a:r>
              <a:rPr lang="en-US" dirty="0" smtClean="0"/>
              <a:t>Immutable </a:t>
            </a:r>
            <a:r>
              <a:rPr lang="en-US" dirty="0"/>
              <a:t>binding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5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200400"/>
            <a:ext cx="84582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Any Questions…???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" y="1905000"/>
            <a:ext cx="82184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/>
              <a:t>Thank You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7952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Naresh\SkyDrive\Documents\Azilen\Stationary\Logo\New Azilen Logo Medi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2349500"/>
            <a:ext cx="42862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Object and methods</a:t>
            </a:r>
          </a:p>
          <a:p>
            <a:r>
              <a:rPr lang="en-IN" dirty="0"/>
              <a:t>Bind, Call and Apply</a:t>
            </a:r>
            <a:endParaRPr lang="en-US" dirty="0"/>
          </a:p>
          <a:p>
            <a:r>
              <a:rPr lang="en-US" dirty="0"/>
              <a:t>Scope, Closures, and Captures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80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Object 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3113087" cy="5715000"/>
          </a:xfrm>
        </p:spPr>
        <p:txBody>
          <a:bodyPr/>
          <a:lstStyle/>
          <a:p>
            <a:r>
              <a:rPr lang="en-US" sz="2800" dirty="0" err="1" smtClean="0"/>
              <a:t>Concat</a:t>
            </a:r>
            <a:r>
              <a:rPr lang="en-US" sz="2800" dirty="0" smtClean="0"/>
              <a:t>     </a:t>
            </a:r>
          </a:p>
          <a:p>
            <a:r>
              <a:rPr lang="en-US" sz="2800" dirty="0" smtClean="0"/>
              <a:t>Join</a:t>
            </a:r>
          </a:p>
          <a:p>
            <a:r>
              <a:rPr lang="en-US" sz="2800" dirty="0" smtClean="0"/>
              <a:t>Push</a:t>
            </a:r>
          </a:p>
          <a:p>
            <a:r>
              <a:rPr lang="en-US" sz="2800" dirty="0" smtClean="0"/>
              <a:t>Pop</a:t>
            </a:r>
          </a:p>
          <a:p>
            <a:r>
              <a:rPr lang="en-US" sz="2800" dirty="0" smtClean="0"/>
              <a:t>Shift</a:t>
            </a:r>
          </a:p>
          <a:p>
            <a:r>
              <a:rPr lang="en-US" sz="2800" dirty="0" err="1" smtClean="0"/>
              <a:t>Unshift</a:t>
            </a:r>
            <a:endParaRPr lang="en-US" sz="2800" dirty="0" smtClean="0"/>
          </a:p>
          <a:p>
            <a:r>
              <a:rPr lang="en-US" sz="2800" dirty="0" smtClean="0"/>
              <a:t>Slice</a:t>
            </a:r>
          </a:p>
          <a:p>
            <a:r>
              <a:rPr lang="en-US" sz="2800" dirty="0" smtClean="0"/>
              <a:t>Splice</a:t>
            </a:r>
          </a:p>
          <a:p>
            <a:r>
              <a:rPr lang="en-US" sz="2800" dirty="0"/>
              <a:t>Reverse</a:t>
            </a:r>
          </a:p>
          <a:p>
            <a:r>
              <a:rPr lang="en-US" sz="2800" dirty="0" smtClean="0"/>
              <a:t>Sort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610622" y="1219200"/>
            <a:ext cx="311308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/>
              <a:t>indexOf</a:t>
            </a:r>
            <a:endParaRPr lang="en-US" sz="2800" dirty="0" smtClean="0"/>
          </a:p>
          <a:p>
            <a:r>
              <a:rPr lang="en-US" sz="2800" dirty="0" err="1"/>
              <a:t>lastIndexOf</a:t>
            </a:r>
            <a:endParaRPr lang="en-US" sz="2800" dirty="0" smtClean="0"/>
          </a:p>
          <a:p>
            <a:r>
              <a:rPr lang="en-US" sz="2800" dirty="0" err="1"/>
              <a:t>forEach</a:t>
            </a:r>
            <a:endParaRPr lang="en-US" sz="2800" dirty="0" smtClean="0"/>
          </a:p>
          <a:p>
            <a:r>
              <a:rPr lang="en-US" sz="2800" dirty="0" smtClean="0"/>
              <a:t>Map</a:t>
            </a:r>
          </a:p>
          <a:p>
            <a:r>
              <a:rPr lang="en-US" sz="2800" dirty="0" smtClean="0"/>
              <a:t>Filter</a:t>
            </a:r>
          </a:p>
          <a:p>
            <a:r>
              <a:rPr lang="en-US" sz="2800" dirty="0" smtClean="0"/>
              <a:t>Every</a:t>
            </a:r>
          </a:p>
          <a:p>
            <a:r>
              <a:rPr lang="en-US" sz="2800" dirty="0" smtClean="0"/>
              <a:t>Some</a:t>
            </a:r>
          </a:p>
          <a:p>
            <a:r>
              <a:rPr lang="en-US" sz="2800" dirty="0" smtClean="0"/>
              <a:t>Reduce</a:t>
            </a:r>
          </a:p>
          <a:p>
            <a:r>
              <a:rPr lang="en-US" sz="2800" dirty="0" err="1"/>
              <a:t>reduceRight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262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Bind, Call and 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18487" cy="5029200"/>
          </a:xfrm>
        </p:spPr>
        <p:txBody>
          <a:bodyPr/>
          <a:lstStyle/>
          <a:p>
            <a:r>
              <a:rPr lang="en-US" sz="2400" dirty="0" smtClean="0"/>
              <a:t>Call</a:t>
            </a:r>
          </a:p>
          <a:p>
            <a:pPr lvl="1"/>
            <a:r>
              <a:rPr lang="en-US" sz="2000" dirty="0"/>
              <a:t>run in the context of the first </a:t>
            </a:r>
            <a:r>
              <a:rPr lang="en-US" sz="2000" dirty="0" smtClean="0"/>
              <a:t>argument</a:t>
            </a:r>
          </a:p>
          <a:p>
            <a:pPr lvl="1"/>
            <a:r>
              <a:rPr lang="en-US" sz="2000" dirty="0"/>
              <a:t> In </a:t>
            </a:r>
            <a:r>
              <a:rPr lang="en-US" sz="2000" dirty="0"/>
              <a:t>call</a:t>
            </a:r>
            <a:r>
              <a:rPr lang="en-US" sz="2000" dirty="0"/>
              <a:t> the subsequent arguments are passed in to the function as they </a:t>
            </a:r>
            <a:r>
              <a:rPr lang="en-US" sz="2000" dirty="0" smtClean="0"/>
              <a:t>are.</a:t>
            </a:r>
            <a:endParaRPr lang="en-US" sz="2000" dirty="0"/>
          </a:p>
          <a:p>
            <a:r>
              <a:rPr lang="en-US" sz="2400" dirty="0" smtClean="0"/>
              <a:t>Apply</a:t>
            </a:r>
          </a:p>
          <a:p>
            <a:pPr lvl="1"/>
            <a:r>
              <a:rPr lang="en-US" sz="2000" dirty="0"/>
              <a:t>run in the context of the first </a:t>
            </a:r>
            <a:r>
              <a:rPr lang="en-US" sz="2000" dirty="0" smtClean="0"/>
              <a:t>argument</a:t>
            </a:r>
          </a:p>
          <a:p>
            <a:pPr lvl="1"/>
            <a:r>
              <a:rPr lang="en-US" sz="2000" dirty="0"/>
              <a:t>apply expects the second argument to be an array that it unpacks as arguments for the called </a:t>
            </a:r>
            <a:r>
              <a:rPr lang="en-US" sz="2000" dirty="0" smtClean="0"/>
              <a:t>function.</a:t>
            </a:r>
          </a:p>
          <a:p>
            <a:r>
              <a:rPr lang="en-US" sz="2400" dirty="0" smtClean="0"/>
              <a:t>Bind</a:t>
            </a:r>
          </a:p>
          <a:p>
            <a:pPr lvl="1"/>
            <a:r>
              <a:rPr lang="en-US" sz="2000" dirty="0"/>
              <a:t>The bind method enables you to pass arguments to a function </a:t>
            </a:r>
            <a:r>
              <a:rPr lang="en-US" sz="2000" b="1" dirty="0"/>
              <a:t>without invoking it</a:t>
            </a:r>
            <a:r>
              <a:rPr lang="en-US" sz="2000" dirty="0"/>
              <a:t>. Instead, it returns a new function with the arguments bound </a:t>
            </a:r>
            <a:r>
              <a:rPr lang="en-US" sz="2000" b="1" dirty="0"/>
              <a:t>preceding</a:t>
            </a:r>
            <a:r>
              <a:rPr lang="en-US" sz="2000" dirty="0"/>
              <a:t> any further arguments.</a:t>
            </a: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/>
              <a:t>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98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Scope, Closures, and </a:t>
            </a:r>
            <a:r>
              <a:rPr lang="en-US" dirty="0" smtClean="0"/>
              <a:t>Captures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</a:p>
          <a:p>
            <a:r>
              <a:rPr lang="en-US" dirty="0" smtClean="0"/>
              <a:t>Closure Function</a:t>
            </a:r>
          </a:p>
          <a:p>
            <a:r>
              <a:rPr lang="en-US" dirty="0" smtClean="0"/>
              <a:t>Captures of function</a:t>
            </a:r>
          </a:p>
          <a:p>
            <a:endParaRPr lang="en-US" dirty="0"/>
          </a:p>
          <a:p>
            <a:pPr marL="0" indent="0">
              <a:buNone/>
              <a:tabLst>
                <a:tab pos="91440" algn="l"/>
              </a:tabLst>
            </a:pPr>
            <a:r>
              <a:rPr lang="en-US" sz="1600" dirty="0" smtClean="0"/>
              <a:t>		Note </a:t>
            </a:r>
            <a:r>
              <a:rPr lang="en-US" sz="1600" dirty="0"/>
              <a:t>that the outer function captures a reference to the target element and also defines a function to update it. The inner code doesn’t reference the DOM at all, instead it uses a generic </a:t>
            </a:r>
            <a:r>
              <a:rPr lang="en-US" sz="1600" dirty="0" err="1"/>
              <a:t>setVal</a:t>
            </a:r>
            <a:r>
              <a:rPr lang="en-US" sz="1600" dirty="0"/>
              <a:t> call and passes in the element reference and new value</a:t>
            </a:r>
            <a:r>
              <a:rPr lang="en-US" sz="1600" dirty="0" smtClean="0"/>
              <a:t>.</a:t>
            </a:r>
          </a:p>
          <a:p>
            <a:pPr marL="0" indent="0">
              <a:buNone/>
              <a:tabLst>
                <a:tab pos="91440" algn="l"/>
              </a:tabLst>
            </a:pPr>
            <a:endParaRPr lang="en-US" sz="1600" dirty="0"/>
          </a:p>
          <a:p>
            <a:pPr marL="0" indent="0">
              <a:buNone/>
              <a:tabLst>
                <a:tab pos="91440" algn="l"/>
              </a:tabLst>
            </a:pPr>
            <a:r>
              <a:rPr lang="en-US" sz="1600" dirty="0" smtClean="0"/>
              <a:t>		Using </a:t>
            </a:r>
            <a:r>
              <a:rPr lang="en-US" sz="1600" dirty="0"/>
              <a:t>this approach allows you to further abstract logic from presentation and enable a better designer/developer workflow. In fact, for testing you could inject a mock object and/or a mock function and the inner code will work the same. These concepts are just as useful when applied to projects using </a:t>
            </a:r>
            <a:r>
              <a:rPr lang="en-US" sz="1600" dirty="0" err="1"/>
              <a:t>jQuery</a:t>
            </a:r>
            <a:r>
              <a:rPr lang="en-US" sz="1600" dirty="0"/>
              <a:t>, Kendo UI, Angular, or any other framework.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3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ECMAScript specification: history</a:t>
            </a:r>
          </a:p>
          <a:p>
            <a:pPr marL="857250" lvl="1" indent="-457200"/>
            <a:r>
              <a:rPr lang="en-US" dirty="0" smtClean="0"/>
              <a:t>1st </a:t>
            </a:r>
            <a:r>
              <a:rPr lang="en-US" dirty="0"/>
              <a:t>ed. 1997</a:t>
            </a:r>
          </a:p>
          <a:p>
            <a:pPr marL="857250" lvl="1" indent="-457200"/>
            <a:r>
              <a:rPr lang="en-US" dirty="0" smtClean="0"/>
              <a:t>2nd </a:t>
            </a:r>
            <a:r>
              <a:rPr lang="en-US" dirty="0"/>
              <a:t>ed. 1998</a:t>
            </a:r>
          </a:p>
          <a:p>
            <a:pPr marL="857250" lvl="1" indent="-457200"/>
            <a:r>
              <a:rPr lang="en-US" dirty="0" smtClean="0"/>
              <a:t>3rd </a:t>
            </a:r>
            <a:r>
              <a:rPr lang="en-US" dirty="0"/>
              <a:t>ed. 1999</a:t>
            </a:r>
          </a:p>
          <a:p>
            <a:pPr marL="857250" lvl="1" indent="-457200"/>
            <a:r>
              <a:rPr lang="en-US" b="1" dirty="0" smtClean="0"/>
              <a:t>4th </a:t>
            </a:r>
            <a:r>
              <a:rPr lang="en-US" b="1" dirty="0"/>
              <a:t>ed</a:t>
            </a:r>
            <a:r>
              <a:rPr lang="en-US" b="1" dirty="0" smtClean="0"/>
              <a:t>. </a:t>
            </a:r>
            <a:r>
              <a:rPr lang="en-US" dirty="0" smtClean="0"/>
              <a:t>2008 (</a:t>
            </a:r>
            <a:r>
              <a:rPr lang="en-US" b="1" dirty="0" smtClean="0"/>
              <a:t>Abandoned)</a:t>
            </a:r>
            <a:endParaRPr lang="en-US" b="1" dirty="0"/>
          </a:p>
          <a:p>
            <a:pPr marL="857250" lvl="1" indent="-457200"/>
            <a:r>
              <a:rPr lang="en-US" dirty="0" smtClean="0"/>
              <a:t>5th </a:t>
            </a:r>
            <a:r>
              <a:rPr lang="en-US" dirty="0"/>
              <a:t>ed. 2009</a:t>
            </a:r>
          </a:p>
          <a:p>
            <a:pPr marL="857250" lvl="1" indent="-457200"/>
            <a:r>
              <a:rPr lang="en-US" i="1" dirty="0" smtClean="0"/>
              <a:t>6th </a:t>
            </a:r>
            <a:r>
              <a:rPr lang="en-US" i="1" dirty="0"/>
              <a:t>ed. June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Ecmascript</a:t>
            </a:r>
            <a:r>
              <a:rPr lang="en-US" sz="2400" dirty="0"/>
              <a:t> 5 Strict </a:t>
            </a:r>
            <a:r>
              <a:rPr lang="en-US" sz="2400" dirty="0" smtClean="0"/>
              <a:t>mode</a:t>
            </a:r>
          </a:p>
          <a:p>
            <a:pPr lvl="1"/>
            <a:r>
              <a:rPr lang="en-US" sz="2000" dirty="0" smtClean="0"/>
              <a:t>	</a:t>
            </a:r>
            <a:r>
              <a:rPr lang="en-US" dirty="0" smtClean="0"/>
              <a:t>How </a:t>
            </a:r>
            <a:r>
              <a:rPr lang="en-US" dirty="0"/>
              <a:t>many of you have heard of ECMAScript 5 strict mode?</a:t>
            </a:r>
          </a:p>
          <a:p>
            <a:pPr lvl="1"/>
            <a:r>
              <a:rPr lang="en-US" dirty="0" smtClean="0"/>
              <a:t>	How </a:t>
            </a:r>
            <a:r>
              <a:rPr lang="en-US" dirty="0"/>
              <a:t>many of you are </a:t>
            </a:r>
            <a:r>
              <a:rPr lang="en-US" dirty="0" smtClean="0"/>
              <a:t>writing </a:t>
            </a:r>
            <a:r>
              <a:rPr lang="en-US" dirty="0"/>
              <a:t>all of their code in strict mode</a:t>
            </a:r>
            <a:r>
              <a:rPr lang="en-US" dirty="0" smtClean="0"/>
              <a:t>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131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600200"/>
            <a:ext cx="8218487" cy="4724400"/>
          </a:xfrm>
        </p:spPr>
        <p:txBody>
          <a:bodyPr/>
          <a:lstStyle/>
          <a:p>
            <a:r>
              <a:rPr lang="en-US" sz="2000" dirty="0"/>
              <a:t>Explicit opt-in to avoid backwards compatibility constraints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/>
              <a:t>How to opt-in</a:t>
            </a:r>
          </a:p>
          <a:p>
            <a:pPr lvl="1"/>
            <a:r>
              <a:rPr lang="en-US" sz="1800" dirty="0" smtClean="0"/>
              <a:t>Per </a:t>
            </a:r>
            <a:r>
              <a:rPr lang="en-US" sz="1800" dirty="0"/>
              <a:t>“program” (file, script tag, ...)</a:t>
            </a:r>
          </a:p>
          <a:p>
            <a:pPr lvl="1"/>
            <a:r>
              <a:rPr lang="en-US" sz="1800" dirty="0" smtClean="0"/>
              <a:t>Per </a:t>
            </a:r>
            <a:r>
              <a:rPr lang="en-US" sz="1800" dirty="0"/>
              <a:t>function</a:t>
            </a:r>
          </a:p>
          <a:p>
            <a:pPr lvl="1"/>
            <a:r>
              <a:rPr lang="en-US" sz="1800" dirty="0" smtClean="0"/>
              <a:t>Strict </a:t>
            </a:r>
            <a:r>
              <a:rPr lang="en-US" sz="1800" dirty="0"/>
              <a:t>and </a:t>
            </a:r>
            <a:r>
              <a:rPr lang="en-US" sz="1800" dirty="0" smtClean="0"/>
              <a:t>non-strict </a:t>
            </a:r>
            <a:r>
              <a:rPr lang="en-US" sz="1800" dirty="0"/>
              <a:t>mode code </a:t>
            </a:r>
            <a:r>
              <a:rPr lang="en-US" sz="1800" dirty="0" smtClean="0"/>
              <a:t>can interact </a:t>
            </a:r>
            <a:r>
              <a:rPr lang="en-US" sz="1800" dirty="0"/>
              <a:t>(e.g. </a:t>
            </a:r>
            <a:r>
              <a:rPr lang="en-US" sz="1800" dirty="0" smtClean="0"/>
              <a:t>on </a:t>
            </a:r>
            <a:r>
              <a:rPr lang="en-US" sz="1800" dirty="0"/>
              <a:t>the same web page</a:t>
            </a:r>
            <a:r>
              <a:rPr lang="en-US" sz="1800" dirty="0" smtClean="0"/>
              <a:t>)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2000" dirty="0"/>
              <a:t>Advantages</a:t>
            </a:r>
            <a:endParaRPr lang="en-US" sz="2400" dirty="0"/>
          </a:p>
          <a:p>
            <a:pPr lvl="1"/>
            <a:r>
              <a:rPr lang="en-US" sz="1800" dirty="0"/>
              <a:t>Strict mode makes it easier to write "secure" JavaScript.</a:t>
            </a:r>
          </a:p>
          <a:p>
            <a:pPr lvl="1"/>
            <a:r>
              <a:rPr lang="en-US" sz="1800" dirty="0"/>
              <a:t>Strict mode changes previously accepted "bad syntax" into real errors.</a:t>
            </a:r>
          </a:p>
          <a:p>
            <a:pPr lvl="1"/>
            <a:r>
              <a:rPr lang="en-US" sz="1800" dirty="0"/>
              <a:t>Eliminate JavaScript silent errors by throwing error.</a:t>
            </a:r>
          </a:p>
          <a:p>
            <a:pPr lvl="1"/>
            <a:r>
              <a:rPr lang="en-US" sz="1800" dirty="0"/>
              <a:t>Fixes mistake that make it difficult for JavaScript engine to perform </a:t>
            </a:r>
            <a:r>
              <a:rPr lang="en-US" sz="1800" dirty="0" smtClean="0"/>
              <a:t>optimization.</a:t>
            </a:r>
            <a:endParaRPr lang="en-US" sz="1800" dirty="0"/>
          </a:p>
          <a:p>
            <a:pPr lvl="1"/>
            <a:r>
              <a:rPr lang="en-US" sz="1800" dirty="0"/>
              <a:t>Make code run faster sometime than identical code that’s not in strict mode</a:t>
            </a:r>
          </a:p>
          <a:p>
            <a:pPr lvl="1"/>
            <a:r>
              <a:rPr lang="en-US" sz="1800" dirty="0"/>
              <a:t>Prohibits some syntax likely to be defined in future version of ECMAScript.</a:t>
            </a:r>
            <a:endParaRPr lang="en-US" dirty="0"/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1894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 Started with learning ES6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</a:t>
            </a:r>
            <a:r>
              <a:rPr lang="en-US" dirty="0" smtClean="0"/>
              <a:t>hoisting/declaration</a:t>
            </a:r>
          </a:p>
          <a:p>
            <a:r>
              <a:rPr lang="en-IN" dirty="0"/>
              <a:t>Lambda Functions (Arrow </a:t>
            </a:r>
            <a:r>
              <a:rPr lang="en-IN" dirty="0" smtClean="0"/>
              <a:t>functions)</a:t>
            </a:r>
          </a:p>
          <a:p>
            <a:r>
              <a:rPr lang="en-IN" dirty="0"/>
              <a:t>Destructuring rest </a:t>
            </a:r>
            <a:r>
              <a:rPr lang="en-IN" dirty="0" smtClean="0"/>
              <a:t>parameters</a:t>
            </a:r>
          </a:p>
          <a:p>
            <a:r>
              <a:rPr lang="en-IN" dirty="0" smtClean="0"/>
              <a:t>Enumerable Properties</a:t>
            </a:r>
          </a:p>
          <a:p>
            <a:r>
              <a:rPr lang="en-US" dirty="0"/>
              <a:t>Classes</a:t>
            </a:r>
            <a:endParaRPr lang="en-IN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8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zilen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zilen_Head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282</Words>
  <Application>Microsoft Office PowerPoint</Application>
  <PresentationFormat>On-screen Show (4:3)</PresentationFormat>
  <Paragraphs>94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Azilen Master</vt:lpstr>
      <vt:lpstr>Azilen_Header</vt:lpstr>
      <vt:lpstr>PowerPoint Presentation</vt:lpstr>
      <vt:lpstr>JavaScript</vt:lpstr>
      <vt:lpstr>Array Object  and Methods</vt:lpstr>
      <vt:lpstr>Bind, Call and Apply</vt:lpstr>
      <vt:lpstr>Scope, Closures, and Captures</vt:lpstr>
      <vt:lpstr>Introduction ES</vt:lpstr>
      <vt:lpstr>Introduction ES</vt:lpstr>
      <vt:lpstr>Strict Mode</vt:lpstr>
      <vt:lpstr>Get Started with learning ES6</vt:lpstr>
      <vt:lpstr>Variable hoisting</vt:lpstr>
      <vt:lpstr>Variable hoisting : ES6</vt:lpstr>
      <vt:lpstr>Variable hoisting : ES6</vt:lpstr>
      <vt:lpstr>PowerPoint Presentation</vt:lpstr>
      <vt:lpstr>PowerPoint Presentation</vt:lpstr>
    </vt:vector>
  </TitlesOfParts>
  <Company>HCL Infosystems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Naresh</dc:creator>
  <cp:lastModifiedBy>Ankit</cp:lastModifiedBy>
  <cp:revision>109</cp:revision>
  <dcterms:created xsi:type="dcterms:W3CDTF">2012-10-05T08:52:08Z</dcterms:created>
  <dcterms:modified xsi:type="dcterms:W3CDTF">2017-02-08T09:34:39Z</dcterms:modified>
</cp:coreProperties>
</file>