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6"/>
  </p:notesMasterIdLst>
  <p:handoutMasterIdLst>
    <p:handoutMasterId r:id="rId27"/>
  </p:handoutMasterIdLst>
  <p:sldIdLst>
    <p:sldId id="303" r:id="rId3"/>
    <p:sldId id="304" r:id="rId4"/>
    <p:sldId id="305" r:id="rId5"/>
    <p:sldId id="306" r:id="rId6"/>
    <p:sldId id="307" r:id="rId7"/>
    <p:sldId id="308" r:id="rId8"/>
    <p:sldId id="313" r:id="rId9"/>
    <p:sldId id="309" r:id="rId10"/>
    <p:sldId id="315" r:id="rId11"/>
    <p:sldId id="316" r:id="rId12"/>
    <p:sldId id="314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12" r:id="rId24"/>
    <p:sldId id="25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01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99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0747" autoAdjust="0"/>
  </p:normalViewPr>
  <p:slideViewPr>
    <p:cSldViewPr>
      <p:cViewPr varScale="1">
        <p:scale>
          <a:sx n="66" d="100"/>
          <a:sy n="66" d="100"/>
        </p:scale>
        <p:origin x="-1560" y="-114"/>
      </p:cViewPr>
      <p:guideLst>
        <p:guide orient="horz" pos="4201"/>
        <p:guide orient="horz" pos="3264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86FAE6-31E3-4D18-A150-C146B1F1BBE9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10DF805-C705-4015-BC85-37CA19F16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9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6C1F64D-7FFB-42D9-BC0A-2C1E5F832218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DEECAAD-9D1E-4328-8FB6-47C00613D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1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ECAAD-9D1E-4328-8FB6-47C00613D83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ECAAD-9D1E-4328-8FB6-47C00613D83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B451-0AF7-42C8-821F-415E771E4C0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1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34D94-656A-4636-93AB-23563DC8ED2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62D66-C4B2-4B46-A19E-48247C825FC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05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47DFE-6B92-4E9B-9A08-3CBC1D614E9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14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BF7A3-46D2-4363-B662-A2E8604E6B7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55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51291-89EC-412F-A2B7-7E4736F1083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49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1FE0-36C1-486C-8043-B80C1CF9852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4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CAEB-4591-41A8-9EBE-E0B99F711F2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38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85B2-513E-45AC-BEE7-B63D7FDEDC3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4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C099-E239-4FD2-888D-2B2FFB6F77A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96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36DC-52CE-4359-BF0A-FA9EBA6D67A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16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2826-5FCC-4DE6-A574-D6E31B3E746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662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7CCF-00F5-4B0F-8EDA-BFBC6BA1A37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40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5787-B52C-4D2D-9474-D926E20424F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8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F6C07-E4C8-4A2E-99A9-FC367FF0C6C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33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4BC40-72B0-458E-B678-687BDA0166F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9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924B-9D52-40D7-B348-0BB8693E0E9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5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4D65-D3C3-4778-9CDC-C6C6F030941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3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3F9DF-ADAB-4E91-A1BA-3C8A64DF9A2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0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19736-0674-4D92-A6FA-37C29FCEC52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66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57576-C6F7-49F1-863A-754B5C6336B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D645A-DE35-433C-A95C-D216245DE4D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9055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1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65389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38913"/>
            <a:ext cx="7680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143000"/>
            <a:ext cx="81692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288" y="6524625"/>
            <a:ext cx="914400" cy="2889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F87DB14-0691-43B3-9A74-3E58FAC65CED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366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59055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3316" name="Picture 11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65389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2"/>
          <p:cNvPicPr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38913"/>
            <a:ext cx="7680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143000"/>
            <a:ext cx="81692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288" y="6524625"/>
            <a:ext cx="914400" cy="2889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3F548C4-FD85-41BE-B2CE-BEBE033D35D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68891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ECMAScript</a:t>
            </a:r>
            <a:r>
              <a:rPr lang="en-US" sz="3200" b="1" dirty="0" smtClean="0"/>
              <a:t> 2016</a:t>
            </a:r>
            <a:endParaRPr lang="en-US" sz="3200" b="1" dirty="0"/>
          </a:p>
        </p:txBody>
      </p:sp>
      <p:pic>
        <p:nvPicPr>
          <p:cNvPr id="2050" name="Picture 2" descr="C:\Users\user\Desktop\Pasted-image-at-2016_02_26-01_26-P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1514249"/>
            <a:ext cx="2908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18487" cy="4953000"/>
          </a:xfrm>
        </p:spPr>
        <p:txBody>
          <a:bodyPr/>
          <a:lstStyle/>
          <a:p>
            <a:r>
              <a:rPr lang="en-US" sz="1800" dirty="0"/>
              <a:t>Inherit with </a:t>
            </a:r>
            <a:r>
              <a:rPr lang="en-US" sz="1800" b="1" dirty="0"/>
              <a:t>extends </a:t>
            </a:r>
            <a:r>
              <a:rPr lang="en-US" sz="1800" dirty="0" smtClean="0"/>
              <a:t>keyword</a:t>
            </a:r>
          </a:p>
          <a:p>
            <a:r>
              <a:rPr lang="en-US" sz="1800" dirty="0"/>
              <a:t>In subclasses, </a:t>
            </a:r>
            <a:r>
              <a:rPr lang="en-US" sz="1800" b="1" dirty="0"/>
              <a:t>constructor must </a:t>
            </a:r>
            <a:r>
              <a:rPr lang="en-US" sz="1800" dirty="0"/>
              <a:t>call </a:t>
            </a:r>
            <a:r>
              <a:rPr lang="en-US" sz="1800" b="1" dirty="0" smtClean="0"/>
              <a:t>super(</a:t>
            </a:r>
            <a:r>
              <a:rPr lang="en-US" sz="1800" b="1" i="1" dirty="0" err="1" smtClean="0"/>
              <a:t>args</a:t>
            </a:r>
            <a:r>
              <a:rPr lang="en-US" sz="1800" b="1" dirty="0" smtClean="0"/>
              <a:t>) </a:t>
            </a:r>
            <a:r>
              <a:rPr lang="en-US" sz="1800" dirty="0" smtClean="0"/>
              <a:t>and </a:t>
            </a:r>
            <a:r>
              <a:rPr lang="en-US" sz="1800" dirty="0"/>
              <a:t>it must be </a:t>
            </a:r>
            <a:r>
              <a:rPr lang="en-US" sz="1800" b="1" dirty="0"/>
              <a:t>before this </a:t>
            </a:r>
            <a:r>
              <a:rPr lang="en-US" sz="1800" dirty="0"/>
              <a:t>is </a:t>
            </a:r>
            <a:r>
              <a:rPr lang="en-US" sz="1800" dirty="0" smtClean="0"/>
              <a:t>accessed because </a:t>
            </a:r>
            <a:r>
              <a:rPr lang="en-US" sz="1800" dirty="0"/>
              <a:t>the highest superclass creates the </a:t>
            </a:r>
            <a:r>
              <a:rPr lang="en-US" sz="1800" dirty="0" smtClean="0"/>
              <a:t>object</a:t>
            </a:r>
          </a:p>
          <a:p>
            <a:r>
              <a:rPr lang="en-US" sz="1800" dirty="0"/>
              <a:t>In a class with no </a:t>
            </a:r>
            <a:r>
              <a:rPr lang="en-US" sz="1800" b="1" dirty="0" smtClean="0"/>
              <a:t>extends</a:t>
            </a:r>
            <a:r>
              <a:rPr lang="en-US" sz="1800" dirty="0" smtClean="0"/>
              <a:t>, omitting </a:t>
            </a:r>
            <a:r>
              <a:rPr lang="en-US" sz="1800" b="1" dirty="0"/>
              <a:t>constructor </a:t>
            </a:r>
            <a:r>
              <a:rPr lang="en-US" sz="1800" dirty="0"/>
              <a:t>is the same as </a:t>
            </a:r>
            <a:r>
              <a:rPr lang="en-US" sz="1800" dirty="0" smtClean="0"/>
              <a:t>specifying </a:t>
            </a:r>
            <a:r>
              <a:rPr lang="en-US" sz="1800" b="1" dirty="0" smtClean="0"/>
              <a:t>constructor</a:t>
            </a:r>
            <a:r>
              <a:rPr lang="en-US" sz="1800" b="1" dirty="0"/>
              <a:t>() {}</a:t>
            </a:r>
          </a:p>
          <a:p>
            <a:r>
              <a:rPr lang="en-US" sz="1800" dirty="0"/>
              <a:t>In a class with </a:t>
            </a:r>
            <a:r>
              <a:rPr lang="en-US" sz="1800" b="1" dirty="0" smtClean="0"/>
              <a:t>extends</a:t>
            </a:r>
            <a:r>
              <a:rPr lang="en-US" sz="1800" dirty="0" smtClean="0"/>
              <a:t>, omitting </a:t>
            </a:r>
            <a:r>
              <a:rPr lang="en-US" sz="1800" b="1" dirty="0"/>
              <a:t>constructor </a:t>
            </a:r>
            <a:r>
              <a:rPr lang="en-US" sz="1800" dirty="0"/>
              <a:t>is the same as </a:t>
            </a:r>
            <a:r>
              <a:rPr lang="en-US" sz="1800" dirty="0" smtClean="0"/>
              <a:t>specifying </a:t>
            </a:r>
            <a:r>
              <a:rPr lang="en-US" sz="1800" b="1" dirty="0" smtClean="0"/>
              <a:t>constructor</a:t>
            </a:r>
            <a:r>
              <a:rPr lang="en-US" sz="1800" b="1" dirty="0"/>
              <a:t>(...</a:t>
            </a:r>
            <a:r>
              <a:rPr lang="en-US" sz="1800" b="1" dirty="0" err="1"/>
              <a:t>args</a:t>
            </a:r>
            <a:r>
              <a:rPr lang="en-US" sz="1800" b="1" dirty="0"/>
              <a:t>) { super(...</a:t>
            </a:r>
            <a:r>
              <a:rPr lang="en-US" sz="1800" b="1" dirty="0" err="1"/>
              <a:t>args</a:t>
            </a:r>
            <a:r>
              <a:rPr lang="en-US" sz="1800" b="1" dirty="0"/>
              <a:t>); }</a:t>
            </a:r>
          </a:p>
          <a:p>
            <a:r>
              <a:rPr lang="en-US" sz="1800" dirty="0"/>
              <a:t>Can extend </a:t>
            </a:r>
            <a:r>
              <a:rPr lang="en-US" sz="1800" dirty="0" err="1"/>
              <a:t>builtin</a:t>
            </a:r>
            <a:r>
              <a:rPr lang="en-US" sz="1800" dirty="0"/>
              <a:t> classes like </a:t>
            </a:r>
            <a:r>
              <a:rPr lang="en-US" sz="1800" b="1" dirty="0"/>
              <a:t>Array </a:t>
            </a:r>
            <a:r>
              <a:rPr lang="en-US" sz="1800" dirty="0"/>
              <a:t>and </a:t>
            </a:r>
            <a:r>
              <a:rPr lang="en-US" sz="1800" b="1" dirty="0"/>
              <a:t>Error</a:t>
            </a:r>
          </a:p>
          <a:p>
            <a:pPr lvl="1"/>
            <a:r>
              <a:rPr lang="en-US" sz="1400" dirty="0"/>
              <a:t>requires JS engine support; </a:t>
            </a:r>
            <a:r>
              <a:rPr lang="en-US" sz="1400" dirty="0" err="1"/>
              <a:t>transpilers</a:t>
            </a:r>
            <a:r>
              <a:rPr lang="en-US" sz="1400" dirty="0"/>
              <a:t> cannot provide</a:t>
            </a:r>
          </a:p>
          <a:p>
            <a:pPr lvl="1"/>
            <a:r>
              <a:rPr lang="en-US" sz="1400" dirty="0"/>
              <a:t>instances of </a:t>
            </a:r>
            <a:r>
              <a:rPr lang="en-US" sz="1400" b="1" dirty="0"/>
              <a:t>Array </a:t>
            </a:r>
            <a:r>
              <a:rPr lang="en-US" sz="1400" dirty="0"/>
              <a:t>subclasses can be used like normal arrays</a:t>
            </a:r>
          </a:p>
          <a:p>
            <a:pPr lvl="1"/>
            <a:r>
              <a:rPr lang="en-US" sz="1400" dirty="0"/>
              <a:t>instances of </a:t>
            </a:r>
            <a:r>
              <a:rPr lang="en-US" sz="1400" b="1" dirty="0"/>
              <a:t>Error </a:t>
            </a:r>
            <a:r>
              <a:rPr lang="en-US" sz="1400" dirty="0"/>
              <a:t>subclasses can be thrown like provided </a:t>
            </a:r>
            <a:r>
              <a:rPr lang="en-US" sz="1400" b="1" dirty="0"/>
              <a:t>Error </a:t>
            </a:r>
            <a:r>
              <a:rPr lang="en-US" sz="1400" dirty="0"/>
              <a:t>subclasses</a:t>
            </a:r>
          </a:p>
          <a:p>
            <a:r>
              <a:rPr lang="en-US" sz="1800" dirty="0"/>
              <a:t>Precede method names with “</a:t>
            </a:r>
            <a:r>
              <a:rPr lang="en-US" sz="1800" b="1" dirty="0"/>
              <a:t>* </a:t>
            </a:r>
            <a:r>
              <a:rPr lang="en-US" sz="1800" dirty="0"/>
              <a:t>” for generators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37387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expressions can return to preceding parameters</a:t>
            </a:r>
          </a:p>
          <a:p>
            <a:r>
              <a:rPr lang="en-US" dirty="0"/>
              <a:t>Explicitly passing undefined triggers use of default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18487" cy="4800600"/>
          </a:xfrm>
        </p:spPr>
        <p:txBody>
          <a:bodyPr/>
          <a:lstStyle/>
          <a:p>
            <a:r>
              <a:rPr lang="en-US" sz="1800" dirty="0"/>
              <a:t>Assigns values to any number of </a:t>
            </a:r>
            <a:r>
              <a:rPr lang="en-US" sz="1800" dirty="0" smtClean="0"/>
              <a:t>variables from </a:t>
            </a:r>
            <a:r>
              <a:rPr lang="en-US" sz="1800" dirty="0"/>
              <a:t>values in arrays and </a:t>
            </a:r>
            <a:r>
              <a:rPr lang="en-US" sz="1800" dirty="0" smtClean="0"/>
              <a:t>objects</a:t>
            </a:r>
          </a:p>
          <a:p>
            <a:pPr marL="400050" lvl="1" indent="0">
              <a:buNone/>
            </a:pPr>
            <a:r>
              <a:rPr lang="en-US" sz="1600" b="1" dirty="0"/>
              <a:t>// Positional </a:t>
            </a:r>
            <a:r>
              <a:rPr lang="en-US" sz="1600" b="1" dirty="0" err="1"/>
              <a:t>destructuring</a:t>
            </a:r>
            <a:r>
              <a:rPr lang="en-US" sz="1600" b="1" dirty="0"/>
              <a:t> of </a:t>
            </a:r>
            <a:r>
              <a:rPr lang="en-US" sz="1600" b="1" dirty="0" err="1"/>
              <a:t>iterables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b="1" dirty="0"/>
              <a:t>let [</a:t>
            </a:r>
            <a:r>
              <a:rPr lang="en-US" sz="1600" b="1" i="1" dirty="0"/>
              <a:t>var1</a:t>
            </a:r>
            <a:r>
              <a:rPr lang="en-US" sz="1600" b="1" dirty="0"/>
              <a:t>, </a:t>
            </a:r>
            <a:r>
              <a:rPr lang="en-US" sz="1600" b="1" i="1" dirty="0"/>
              <a:t>var2</a:t>
            </a:r>
            <a:r>
              <a:rPr lang="en-US" sz="1600" b="1" dirty="0"/>
              <a:t>] = </a:t>
            </a:r>
            <a:r>
              <a:rPr lang="en-US" sz="1600" b="1" i="1" dirty="0"/>
              <a:t>some-</a:t>
            </a:r>
            <a:r>
              <a:rPr lang="en-US" sz="1600" b="1" i="1" dirty="0" err="1"/>
              <a:t>iterable</a:t>
            </a:r>
            <a:r>
              <a:rPr lang="en-US" sz="1600" b="1" dirty="0"/>
              <a:t>;</a:t>
            </a:r>
          </a:p>
          <a:p>
            <a:pPr marL="400050" lvl="1" indent="0">
              <a:buNone/>
            </a:pPr>
            <a:r>
              <a:rPr lang="en-US" sz="1600" b="1" dirty="0"/>
              <a:t>// Can skip elements (elision)</a:t>
            </a:r>
          </a:p>
          <a:p>
            <a:pPr marL="400050" lvl="1" indent="0">
              <a:buNone/>
            </a:pPr>
            <a:r>
              <a:rPr lang="en-US" sz="1600" b="1" dirty="0"/>
              <a:t>let [,,</a:t>
            </a:r>
            <a:r>
              <a:rPr lang="en-US" sz="1600" b="1" i="1" dirty="0"/>
              <a:t>var1</a:t>
            </a:r>
            <a:r>
              <a:rPr lang="en-US" sz="1600" b="1" dirty="0"/>
              <a:t>,,</a:t>
            </a:r>
            <a:r>
              <a:rPr lang="en-US" sz="1600" b="1" i="1" dirty="0"/>
              <a:t>var2</a:t>
            </a:r>
            <a:r>
              <a:rPr lang="en-US" sz="1600" b="1" dirty="0"/>
              <a:t>] = </a:t>
            </a:r>
            <a:r>
              <a:rPr lang="en-US" sz="1600" b="1" i="1" dirty="0"/>
              <a:t>some-</a:t>
            </a:r>
            <a:r>
              <a:rPr lang="en-US" sz="1600" b="1" i="1" dirty="0" err="1"/>
              <a:t>iterable</a:t>
            </a:r>
            <a:r>
              <a:rPr lang="en-US" sz="1600" b="1" dirty="0"/>
              <a:t>;</a:t>
            </a:r>
          </a:p>
          <a:p>
            <a:pPr marL="400050" lvl="1" indent="0">
              <a:buNone/>
            </a:pPr>
            <a:r>
              <a:rPr lang="en-US" sz="1600" b="1" dirty="0"/>
              <a:t>// Property </a:t>
            </a:r>
            <a:r>
              <a:rPr lang="en-US" sz="1600" b="1" dirty="0" err="1"/>
              <a:t>destructuring</a:t>
            </a:r>
            <a:r>
              <a:rPr lang="en-US" sz="1600" b="1" dirty="0"/>
              <a:t> of objects</a:t>
            </a:r>
          </a:p>
          <a:p>
            <a:pPr marL="400050" lvl="1" indent="0">
              <a:buNone/>
            </a:pPr>
            <a:r>
              <a:rPr lang="da-DK" sz="1600" b="1" dirty="0"/>
              <a:t>let {</a:t>
            </a:r>
            <a:r>
              <a:rPr lang="da-DK" sz="1600" b="1" i="1" dirty="0"/>
              <a:t>prop1</a:t>
            </a:r>
            <a:r>
              <a:rPr lang="da-DK" sz="1600" b="1" dirty="0"/>
              <a:t>: </a:t>
            </a:r>
            <a:r>
              <a:rPr lang="da-DK" sz="1600" b="1" i="1" dirty="0"/>
              <a:t>var1</a:t>
            </a:r>
            <a:r>
              <a:rPr lang="da-DK" sz="1600" b="1" dirty="0"/>
              <a:t>, </a:t>
            </a:r>
            <a:r>
              <a:rPr lang="da-DK" sz="1600" b="1" i="1" dirty="0"/>
              <a:t>prop2</a:t>
            </a:r>
            <a:r>
              <a:rPr lang="da-DK" sz="1600" b="1" dirty="0"/>
              <a:t>: </a:t>
            </a:r>
            <a:r>
              <a:rPr lang="da-DK" sz="1600" b="1" i="1" dirty="0"/>
              <a:t>var2</a:t>
            </a:r>
            <a:r>
              <a:rPr lang="da-DK" sz="1600" b="1" dirty="0"/>
              <a:t>} = </a:t>
            </a:r>
            <a:r>
              <a:rPr lang="da-DK" sz="1600" b="1" i="1" dirty="0"/>
              <a:t>some-obj</a:t>
            </a:r>
            <a:r>
              <a:rPr lang="da-DK" sz="1600" b="1" dirty="0"/>
              <a:t>;</a:t>
            </a:r>
          </a:p>
          <a:p>
            <a:pPr marL="400050" lvl="1" indent="0">
              <a:buNone/>
            </a:pPr>
            <a:r>
              <a:rPr lang="en-US" sz="1600" b="1" dirty="0"/>
              <a:t>// Can omit variable name if same as property name</a:t>
            </a:r>
          </a:p>
          <a:p>
            <a:pPr marL="400050" lvl="1" indent="0">
              <a:buNone/>
            </a:pPr>
            <a:r>
              <a:rPr lang="en-US" sz="1600" b="1" dirty="0"/>
              <a:t>let {</a:t>
            </a:r>
            <a:r>
              <a:rPr lang="en-US" sz="1600" b="1" i="1" dirty="0"/>
              <a:t>prop1</a:t>
            </a:r>
            <a:r>
              <a:rPr lang="en-US" sz="1600" b="1" dirty="0"/>
              <a:t>, </a:t>
            </a:r>
            <a:r>
              <a:rPr lang="en-US" sz="1600" b="1" i="1" dirty="0"/>
              <a:t>prop2</a:t>
            </a:r>
            <a:r>
              <a:rPr lang="en-US" sz="1600" b="1" dirty="0"/>
              <a:t>} = </a:t>
            </a:r>
            <a:r>
              <a:rPr lang="en-US" sz="1600" b="1" i="1" dirty="0"/>
              <a:t>some-</a:t>
            </a:r>
            <a:r>
              <a:rPr lang="en-US" sz="1600" b="1" i="1" dirty="0" err="1"/>
              <a:t>obj</a:t>
            </a:r>
            <a:r>
              <a:rPr lang="en-US" sz="1600" b="1" dirty="0"/>
              <a:t>;</a:t>
            </a:r>
            <a:endParaRPr lang="en-US" sz="1600" dirty="0"/>
          </a:p>
          <a:p>
            <a:r>
              <a:rPr lang="en-US" sz="1800" dirty="0"/>
              <a:t>Can be used in variable </a:t>
            </a:r>
            <a:r>
              <a:rPr lang="en-US" sz="1800" dirty="0" smtClean="0"/>
              <a:t>declarations/assignments, parameter </a:t>
            </a:r>
            <a:r>
              <a:rPr lang="en-US" sz="1800" dirty="0"/>
              <a:t>lists, and for-of loops (covered later)</a:t>
            </a:r>
          </a:p>
          <a:p>
            <a:r>
              <a:rPr lang="en-US" sz="1800" dirty="0"/>
              <a:t>Can’t start statement with </a:t>
            </a:r>
            <a:r>
              <a:rPr lang="en-US" sz="1800" b="1" dirty="0"/>
              <a:t>{</a:t>
            </a:r>
            <a:r>
              <a:rPr lang="en-US" sz="1800" dirty="0"/>
              <a:t>, so add </a:t>
            </a:r>
            <a:r>
              <a:rPr lang="en-US" sz="1800" dirty="0" err="1"/>
              <a:t>parens</a:t>
            </a:r>
            <a:r>
              <a:rPr lang="en-US" sz="1800" dirty="0"/>
              <a:t> </a:t>
            </a:r>
            <a:r>
              <a:rPr lang="en-US" sz="1800" dirty="0" smtClean="0"/>
              <a:t>when assigning </a:t>
            </a:r>
            <a:r>
              <a:rPr lang="en-US" sz="1800" dirty="0"/>
              <a:t>to existing variables using object </a:t>
            </a:r>
            <a:r>
              <a:rPr lang="en-US" sz="1800" dirty="0" err="1"/>
              <a:t>destructuring</a:t>
            </a:r>
            <a:r>
              <a:rPr lang="en-US" sz="1800" dirty="0" smtClean="0"/>
              <a:t>,</a:t>
            </a:r>
            <a:r>
              <a:rPr lang="en-US" sz="1800" b="1" dirty="0"/>
              <a:t>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({</a:t>
            </a:r>
            <a:r>
              <a:rPr lang="en-US" sz="1800" b="1" i="1" dirty="0"/>
              <a:t>prop1</a:t>
            </a:r>
            <a:r>
              <a:rPr lang="en-US" sz="1800" b="1" dirty="0"/>
              <a:t>: </a:t>
            </a:r>
            <a:r>
              <a:rPr lang="en-US" sz="1800" b="1" i="1" dirty="0"/>
              <a:t>var1</a:t>
            </a:r>
            <a:r>
              <a:rPr lang="en-US" sz="1800" b="1" dirty="0"/>
              <a:t>, </a:t>
            </a:r>
            <a:r>
              <a:rPr lang="en-US" sz="1800" b="1" i="1" dirty="0"/>
              <a:t>prop2</a:t>
            </a:r>
            <a:r>
              <a:rPr lang="en-US" sz="1800" b="1" dirty="0"/>
              <a:t>: </a:t>
            </a:r>
            <a:r>
              <a:rPr lang="en-US" sz="1800" b="1" i="1" dirty="0"/>
              <a:t>var2</a:t>
            </a:r>
            <a:r>
              <a:rPr lang="en-US" sz="1800" b="1" dirty="0"/>
              <a:t>}) = </a:t>
            </a:r>
            <a:r>
              <a:rPr lang="en-US" sz="1800" b="1" i="1" dirty="0"/>
              <a:t>some-</a:t>
            </a:r>
            <a:r>
              <a:rPr lang="en-US" sz="1800" b="1" i="1" dirty="0" err="1"/>
              <a:t>obj</a:t>
            </a:r>
            <a:r>
              <a:rPr lang="en-US" sz="1800" b="1" dirty="0"/>
              <a:t>;</a:t>
            </a:r>
            <a:endParaRPr lang="en-US" sz="1800" dirty="0"/>
          </a:p>
          <a:p>
            <a:r>
              <a:rPr lang="en-US" sz="1800" dirty="0" smtClean="0"/>
              <a:t>LHS </a:t>
            </a:r>
            <a:r>
              <a:rPr lang="en-US" sz="1800" dirty="0"/>
              <a:t>expression can be nested to any depth</a:t>
            </a:r>
          </a:p>
          <a:p>
            <a:r>
              <a:rPr lang="en-US" sz="1800" dirty="0"/>
              <a:t>arrays of objects, objects whose property values are arrays, ...</a:t>
            </a:r>
          </a:p>
        </p:txBody>
      </p:sp>
    </p:spTree>
    <p:extLst>
      <p:ext uri="{BB962C8B-B14F-4D97-AF65-F5344CB8AC3E}">
        <p14:creationId xmlns:p14="http://schemas.microsoft.com/office/powerpoint/2010/main" val="16930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18487" cy="4800600"/>
          </a:xfrm>
        </p:spPr>
        <p:txBody>
          <a:bodyPr/>
          <a:lstStyle/>
          <a:p>
            <a:r>
              <a:rPr lang="en-US" sz="1800" dirty="0"/>
              <a:t>LHS variables can specify default values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600" b="1" dirty="0"/>
              <a:t> [var1 = 19, var2] = </a:t>
            </a:r>
            <a:r>
              <a:rPr lang="en-US" sz="1600" b="1" i="1" dirty="0"/>
              <a:t>some-</a:t>
            </a:r>
            <a:r>
              <a:rPr lang="en-US" sz="1600" b="1" i="1" dirty="0" err="1"/>
              <a:t>iterable</a:t>
            </a:r>
            <a:r>
              <a:rPr lang="en-US" sz="1600" b="1" dirty="0"/>
              <a:t>;</a:t>
            </a:r>
          </a:p>
          <a:p>
            <a:pPr marL="685800" lvl="1"/>
            <a:r>
              <a:rPr lang="en-US" sz="1600" dirty="0"/>
              <a:t>default values can refer to variables that precede their variable </a:t>
            </a:r>
          </a:p>
          <a:p>
            <a:r>
              <a:rPr lang="en-US" sz="1800" dirty="0"/>
              <a:t>Positional </a:t>
            </a:r>
            <a:r>
              <a:rPr lang="en-US" sz="1800" dirty="0" err="1"/>
              <a:t>destructuring</a:t>
            </a:r>
            <a:r>
              <a:rPr lang="en-US" sz="1800" dirty="0"/>
              <a:t> can use rest operator for last variable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600" b="1" dirty="0"/>
              <a:t>[var1, ...others] = </a:t>
            </a:r>
            <a:r>
              <a:rPr lang="en-US" sz="1600" b="1" i="1" dirty="0"/>
              <a:t>some-</a:t>
            </a:r>
            <a:r>
              <a:rPr lang="en-US" sz="1600" b="1" i="1" dirty="0" err="1"/>
              <a:t>iterable</a:t>
            </a:r>
            <a:r>
              <a:rPr lang="en-US" sz="1600" b="1" dirty="0"/>
              <a:t>;</a:t>
            </a:r>
          </a:p>
          <a:p>
            <a:r>
              <a:rPr lang="en-US" sz="1800" dirty="0"/>
              <a:t>When assigning rather than declaring </a:t>
            </a:r>
            <a:r>
              <a:rPr lang="en-US" sz="1800" dirty="0" smtClean="0"/>
              <a:t>variables, any </a:t>
            </a:r>
            <a:r>
              <a:rPr lang="en-US" sz="1800" dirty="0"/>
              <a:t>valid LHS variable expression can be used</a:t>
            </a:r>
          </a:p>
          <a:p>
            <a:pPr marL="400050" lvl="1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ex. </a:t>
            </a:r>
            <a:r>
              <a:rPr lang="en-US" sz="1800" b="1" dirty="0" err="1"/>
              <a:t>obj.prop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[index]</a:t>
            </a:r>
          </a:p>
          <a:p>
            <a:pPr marL="285750"/>
            <a:r>
              <a:rPr lang="en-US" sz="1800" dirty="0"/>
              <a:t>Can be used to swap variable </a:t>
            </a:r>
            <a:r>
              <a:rPr lang="en-US" sz="1800" dirty="0" smtClean="0"/>
              <a:t>values</a:t>
            </a:r>
          </a:p>
          <a:p>
            <a:pPr marL="400050" lvl="1" indent="0">
              <a:buNone/>
            </a:pPr>
            <a:r>
              <a:rPr lang="en-US" sz="1400" b="1" dirty="0" smtClean="0"/>
              <a:t>              [</a:t>
            </a:r>
            <a:r>
              <a:rPr lang="en-US" sz="1400" b="1" dirty="0"/>
              <a:t>a, b] = [b, a</a:t>
            </a:r>
            <a:r>
              <a:rPr lang="en-US" sz="1400" b="1" dirty="0" smtClean="0"/>
              <a:t>];</a:t>
            </a:r>
          </a:p>
          <a:p>
            <a:r>
              <a:rPr lang="en-US" sz="1800" dirty="0"/>
              <a:t>Useful with functions that have multiple return values</a:t>
            </a:r>
          </a:p>
          <a:p>
            <a:pPr lvl="1"/>
            <a:r>
              <a:rPr lang="en-US" sz="1400" dirty="0" smtClean="0"/>
              <a:t>Really </a:t>
            </a:r>
            <a:r>
              <a:rPr lang="en-US" sz="1400" dirty="0"/>
              <a:t>one array or </a:t>
            </a:r>
            <a:r>
              <a:rPr lang="en-US" sz="1400" dirty="0" smtClean="0"/>
              <a:t>object </a:t>
            </a:r>
            <a:endParaRPr lang="en-US" sz="1400" dirty="0"/>
          </a:p>
          <a:p>
            <a:r>
              <a:rPr lang="en-US" sz="1800" dirty="0" smtClean="0"/>
              <a:t>Great </a:t>
            </a:r>
            <a:r>
              <a:rPr lang="en-US" sz="1800" dirty="0"/>
              <a:t>for getting parenthesized groups of a </a:t>
            </a:r>
            <a:r>
              <a:rPr lang="en-US" sz="1800" b="1" dirty="0" err="1"/>
              <a:t>RegExp</a:t>
            </a:r>
            <a:r>
              <a:rPr lang="en-US" sz="1800" b="1" dirty="0"/>
              <a:t> </a:t>
            </a:r>
            <a:r>
              <a:rPr lang="en-US" sz="1800" dirty="0" smtClean="0"/>
              <a:t>match</a:t>
            </a:r>
          </a:p>
          <a:p>
            <a:r>
              <a:rPr lang="en-US" sz="1800" dirty="0"/>
              <a:t>Great for configuration kinds of parameters </a:t>
            </a:r>
            <a:r>
              <a:rPr lang="en-US" sz="1800" dirty="0" smtClean="0"/>
              <a:t>of any </a:t>
            </a:r>
            <a:r>
              <a:rPr lang="en-US" sz="1800" dirty="0"/>
              <a:t>time named parameters are desired (common when many)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267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8487" cy="5029200"/>
          </a:xfrm>
        </p:spPr>
        <p:txBody>
          <a:bodyPr/>
          <a:lstStyle/>
          <a:p>
            <a:r>
              <a:rPr lang="en-US" sz="1800" dirty="0"/>
              <a:t>Literal objects can omit value for a </a:t>
            </a:r>
            <a:r>
              <a:rPr lang="en-US" sz="1800" dirty="0" smtClean="0"/>
              <a:t>key if </a:t>
            </a:r>
            <a:r>
              <a:rPr lang="en-US" sz="1800" dirty="0"/>
              <a:t>it’s in a variable with the same name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imilar </a:t>
            </a:r>
            <a:r>
              <a:rPr lang="en-US" sz="1800" dirty="0"/>
              <a:t>to </a:t>
            </a:r>
            <a:r>
              <a:rPr lang="en-US" sz="1800" dirty="0" err="1"/>
              <a:t>destructuring</a:t>
            </a:r>
            <a:r>
              <a:rPr lang="en-US" sz="1800" dirty="0"/>
              <a:t> </a:t>
            </a:r>
            <a:r>
              <a:rPr lang="en-US" sz="1800" dirty="0" smtClean="0"/>
              <a:t>syntax</a:t>
            </a:r>
          </a:p>
          <a:p>
            <a:pPr marL="457200" lvl="1" indent="0">
              <a:buNone/>
            </a:pPr>
            <a:r>
              <a:rPr lang="en-US" sz="1800" b="1" u="sng" dirty="0" smtClean="0"/>
              <a:t>Example</a:t>
            </a:r>
          </a:p>
          <a:p>
            <a:pPr marL="400050" lvl="1" indent="0">
              <a:buNone/>
            </a:pPr>
            <a:r>
              <a:rPr lang="en-US" sz="1600" b="1" dirty="0"/>
              <a:t>let fruit = 'apple', number = 19;</a:t>
            </a:r>
          </a:p>
          <a:p>
            <a:pPr marL="400050" lvl="1" indent="0">
              <a:buNone/>
            </a:pPr>
            <a:r>
              <a:rPr lang="en-US" sz="1600" b="1" dirty="0"/>
              <a:t>let </a:t>
            </a:r>
            <a:r>
              <a:rPr lang="en-US" sz="1600" b="1" dirty="0" err="1"/>
              <a:t>obj</a:t>
            </a:r>
            <a:r>
              <a:rPr lang="en-US" sz="1600" b="1" dirty="0"/>
              <a:t> = {fruit, foo: 'bar', number};</a:t>
            </a:r>
          </a:p>
          <a:p>
            <a:pPr marL="400050" lvl="1" indent="0">
              <a:buNone/>
            </a:pPr>
            <a:r>
              <a:rPr lang="en-US" sz="1600" b="1" dirty="0"/>
              <a:t>console.log(</a:t>
            </a:r>
            <a:r>
              <a:rPr lang="en-US" sz="1600" b="1" dirty="0" err="1"/>
              <a:t>obj</a:t>
            </a:r>
            <a:r>
              <a:rPr lang="en-US" sz="1600" b="1" dirty="0"/>
              <a:t>);</a:t>
            </a:r>
          </a:p>
          <a:p>
            <a:pPr marL="400050" lvl="1" indent="0">
              <a:buNone/>
            </a:pPr>
            <a:r>
              <a:rPr lang="en-US" sz="1600" b="1" dirty="0"/>
              <a:t>// </a:t>
            </a:r>
            <a:r>
              <a:rPr lang="en-US" sz="1600" b="1" dirty="0" smtClean="0"/>
              <a:t>{fruit</a:t>
            </a:r>
            <a:r>
              <a:rPr lang="en-US" sz="1600" b="1" dirty="0"/>
              <a:t>: 'apple', foo: 'bar', number: 19</a:t>
            </a:r>
            <a:r>
              <a:rPr lang="en-US" sz="1600" b="1" dirty="0" smtClean="0"/>
              <a:t>}</a:t>
            </a:r>
            <a:endParaRPr lang="en-US" sz="1600" b="1" dirty="0"/>
          </a:p>
          <a:p>
            <a:pPr marL="285750"/>
            <a:r>
              <a:rPr lang="en-US" sz="2000" dirty="0"/>
              <a:t>Computed properties names can be specified </a:t>
            </a:r>
            <a:r>
              <a:rPr lang="en-US" sz="2000" dirty="0" smtClean="0"/>
              <a:t>inline</a:t>
            </a:r>
          </a:p>
          <a:p>
            <a:pPr marL="400050" lvl="1" indent="0">
              <a:buNone/>
            </a:pPr>
            <a:r>
              <a:rPr lang="en-US" sz="1600" b="1" dirty="0"/>
              <a:t>// Old style</a:t>
            </a:r>
          </a:p>
          <a:p>
            <a:pPr marL="400050" lvl="1" indent="0">
              <a:buNone/>
            </a:pPr>
            <a:r>
              <a:rPr lang="en-US" sz="1600" b="1" dirty="0"/>
              <a:t>let </a:t>
            </a:r>
            <a:r>
              <a:rPr lang="en-US" sz="1600" b="1" dirty="0" err="1"/>
              <a:t>obj</a:t>
            </a:r>
            <a:r>
              <a:rPr lang="en-US" sz="1600" b="1" dirty="0"/>
              <a:t> = {};</a:t>
            </a:r>
          </a:p>
          <a:p>
            <a:pPr marL="400050" lvl="1" indent="0">
              <a:buNone/>
            </a:pPr>
            <a:r>
              <a:rPr lang="en-US" sz="1600" b="1" dirty="0" err="1"/>
              <a:t>obj</a:t>
            </a:r>
            <a:r>
              <a:rPr lang="en-US" sz="1600" b="1" dirty="0"/>
              <a:t>[</a:t>
            </a:r>
            <a:r>
              <a:rPr lang="en-US" sz="1600" b="1" i="1" dirty="0"/>
              <a:t>expression</a:t>
            </a:r>
            <a:r>
              <a:rPr lang="en-US" sz="1600" b="1" dirty="0"/>
              <a:t>] = </a:t>
            </a:r>
            <a:r>
              <a:rPr lang="en-US" sz="1600" b="1" i="1" dirty="0"/>
              <a:t>value</a:t>
            </a:r>
            <a:r>
              <a:rPr lang="en-US" sz="1600" b="1" dirty="0"/>
              <a:t>;</a:t>
            </a:r>
          </a:p>
          <a:p>
            <a:pPr marL="400050" lvl="1" indent="0">
              <a:buNone/>
            </a:pPr>
            <a:r>
              <a:rPr lang="en-US" sz="1600" b="1" dirty="0"/>
              <a:t>// New style</a:t>
            </a:r>
          </a:p>
          <a:p>
            <a:pPr marL="400050" lvl="1" indent="0">
              <a:buNone/>
            </a:pPr>
            <a:r>
              <a:rPr lang="en-US" sz="1600" b="1" dirty="0"/>
              <a:t>let </a:t>
            </a:r>
            <a:r>
              <a:rPr lang="en-US" sz="1600" b="1" dirty="0" err="1"/>
              <a:t>obj</a:t>
            </a:r>
            <a:r>
              <a:rPr lang="en-US" sz="1600" b="1" dirty="0"/>
              <a:t> = {</a:t>
            </a:r>
          </a:p>
          <a:p>
            <a:pPr marL="400050" lvl="1" indent="0">
              <a:buNone/>
            </a:pPr>
            <a:r>
              <a:rPr lang="en-US" sz="1600" b="1" dirty="0"/>
              <a:t>[</a:t>
            </a:r>
            <a:r>
              <a:rPr lang="en-US" sz="1600" b="1" i="1" dirty="0"/>
              <a:t>expression</a:t>
            </a:r>
            <a:r>
              <a:rPr lang="en-US" sz="1600" b="1" dirty="0"/>
              <a:t>]: </a:t>
            </a:r>
            <a:r>
              <a:rPr lang="en-US" sz="1600" b="1" i="1" dirty="0"/>
              <a:t>value</a:t>
            </a:r>
          </a:p>
          <a:p>
            <a:pPr marL="400050" lvl="1" indent="0">
              <a:buNone/>
            </a:pPr>
            <a:r>
              <a:rPr lang="en-US" sz="1600" b="1" dirty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59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New way of iterating over elements in an “</a:t>
            </a:r>
            <a:r>
              <a:rPr lang="en-US" sz="1800" dirty="0" err="1"/>
              <a:t>iterable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/>
              <a:t>for arrays, this is an alternative to for-in loop and </a:t>
            </a:r>
            <a:r>
              <a:rPr lang="en-US" sz="1800" b="1" dirty="0"/>
              <a:t>Array </a:t>
            </a:r>
            <a:r>
              <a:rPr lang="en-US" sz="1800" b="1" dirty="0" err="1"/>
              <a:t>forEach</a:t>
            </a:r>
            <a:r>
              <a:rPr lang="en-US" sz="1800" b="1" dirty="0"/>
              <a:t> </a:t>
            </a:r>
            <a:r>
              <a:rPr lang="en-US" sz="1800" dirty="0"/>
              <a:t>method</a:t>
            </a:r>
          </a:p>
          <a:p>
            <a:r>
              <a:rPr lang="en-US" sz="1800" dirty="0"/>
              <a:t>Iteration variable is scoped to loop</a:t>
            </a:r>
          </a:p>
          <a:p>
            <a:r>
              <a:rPr lang="en-US" sz="1800" dirty="0"/>
              <a:t>Value after </a:t>
            </a:r>
            <a:r>
              <a:rPr lang="en-US" sz="1800" b="1" dirty="0"/>
              <a:t>of </a:t>
            </a:r>
            <a:r>
              <a:rPr lang="en-US" sz="1800" dirty="0"/>
              <a:t>can be anything that is </a:t>
            </a:r>
            <a:r>
              <a:rPr lang="en-US" sz="1800" dirty="0" err="1"/>
              <a:t>iterable</a:t>
            </a:r>
            <a:r>
              <a:rPr lang="en-US" sz="1800" dirty="0"/>
              <a:t> such as an array</a:t>
            </a:r>
          </a:p>
          <a:p>
            <a:pPr lvl="1"/>
            <a:r>
              <a:rPr lang="en-US" sz="1800" dirty="0"/>
              <a:t>iterators are described later</a:t>
            </a:r>
          </a:p>
          <a:p>
            <a:r>
              <a:rPr lang="en-US" sz="1800" dirty="0" smtClean="0"/>
              <a:t>Example</a:t>
            </a:r>
          </a:p>
          <a:p>
            <a:pPr marL="400050" lvl="1" indent="0">
              <a:buNone/>
            </a:pPr>
            <a:r>
              <a:rPr lang="en-US" sz="1600" b="1" dirty="0"/>
              <a:t>let stooges = ['Moe', 'Larry', 'Curly'];</a:t>
            </a:r>
          </a:p>
          <a:p>
            <a:pPr marL="400050" lvl="1" indent="0">
              <a:buNone/>
            </a:pPr>
            <a:r>
              <a:rPr lang="en-US" sz="1600" b="1" dirty="0"/>
              <a:t>for (let stooge of stooges) {</a:t>
            </a:r>
          </a:p>
          <a:p>
            <a:pPr marL="400050" lvl="1" indent="0">
              <a:buNone/>
            </a:pPr>
            <a:r>
              <a:rPr lang="en-US" sz="1600" b="1" dirty="0"/>
              <a:t>console.log(stooge);</a:t>
            </a:r>
          </a:p>
          <a:p>
            <a:pPr marL="400050" lvl="1" indent="0">
              <a:buNone/>
            </a:pPr>
            <a:r>
              <a:rPr lang="en-US" sz="1600" b="1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5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r>
              <a:rPr lang="en-US" sz="1800" dirty="0"/>
              <a:t>Iterators are objects that can visit elements in a sequence</a:t>
            </a:r>
          </a:p>
          <a:p>
            <a:pPr lvl="1"/>
            <a:r>
              <a:rPr lang="en-US" sz="1400" dirty="0"/>
              <a:t>not created with a custom class; can be </a:t>
            </a:r>
            <a:r>
              <a:rPr lang="en-US" sz="1400" b="1" dirty="0"/>
              <a:t>Object</a:t>
            </a:r>
          </a:p>
          <a:p>
            <a:pPr lvl="1"/>
            <a:r>
              <a:rPr lang="en-US" sz="1400" dirty="0"/>
              <a:t>have a </a:t>
            </a:r>
            <a:r>
              <a:rPr lang="en-US" sz="1400" b="1" dirty="0"/>
              <a:t>next </a:t>
            </a:r>
            <a:r>
              <a:rPr lang="en-US" sz="1400" dirty="0"/>
              <a:t>method and optional </a:t>
            </a:r>
            <a:r>
              <a:rPr lang="en-US" sz="1400" b="1" dirty="0"/>
              <a:t>return </a:t>
            </a:r>
            <a:r>
              <a:rPr lang="en-US" sz="1400" dirty="0"/>
              <a:t>and </a:t>
            </a:r>
            <a:r>
              <a:rPr lang="en-US" sz="1400" b="1" dirty="0"/>
              <a:t>throw </a:t>
            </a:r>
            <a:r>
              <a:rPr lang="en-US" sz="1400" dirty="0"/>
              <a:t>methods</a:t>
            </a:r>
          </a:p>
          <a:p>
            <a:r>
              <a:rPr lang="en-US" sz="1800" dirty="0" err="1" smtClean="0"/>
              <a:t>Iterables</a:t>
            </a:r>
            <a:r>
              <a:rPr lang="en-US" sz="1800" dirty="0" smtClean="0"/>
              <a:t> </a:t>
            </a:r>
            <a:r>
              <a:rPr lang="en-US" sz="1800" dirty="0"/>
              <a:t>are objects that have a </a:t>
            </a:r>
            <a:r>
              <a:rPr lang="en-US" sz="1800" dirty="0" smtClean="0"/>
              <a:t>method whose </a:t>
            </a:r>
            <a:r>
              <a:rPr lang="en-US" sz="1800" dirty="0"/>
              <a:t>name is the value of </a:t>
            </a:r>
            <a:r>
              <a:rPr lang="en-US" sz="1800" b="1" dirty="0" err="1"/>
              <a:t>Symbol.iterator</a:t>
            </a:r>
            <a:endParaRPr lang="en-US" sz="1800" b="1" dirty="0"/>
          </a:p>
          <a:p>
            <a:pPr lvl="1"/>
            <a:r>
              <a:rPr lang="en-US" sz="1400" dirty="0"/>
              <a:t>this method returns an </a:t>
            </a:r>
            <a:r>
              <a:rPr lang="en-US" sz="1400" dirty="0" smtClean="0"/>
              <a:t>iterator</a:t>
            </a:r>
          </a:p>
          <a:p>
            <a:r>
              <a:rPr lang="en-US" sz="1800" b="1" dirty="0"/>
              <a:t>next </a:t>
            </a:r>
            <a:r>
              <a:rPr lang="en-US" sz="1800" dirty="0"/>
              <a:t>method</a:t>
            </a:r>
          </a:p>
          <a:p>
            <a:pPr lvl="1"/>
            <a:r>
              <a:rPr lang="en-US" sz="1400" dirty="0"/>
              <a:t>gets next value in sequence</a:t>
            </a:r>
          </a:p>
          <a:p>
            <a:pPr lvl="1"/>
            <a:r>
              <a:rPr lang="en-US" sz="1400" dirty="0"/>
              <a:t>takes optional argument, but not on first call</a:t>
            </a:r>
          </a:p>
          <a:p>
            <a:pPr lvl="2"/>
            <a:r>
              <a:rPr lang="en-US" sz="1400" dirty="0"/>
              <a:t>specifies value that the </a:t>
            </a:r>
            <a:r>
              <a:rPr lang="en-US" sz="1400" b="1" dirty="0"/>
              <a:t>yield </a:t>
            </a:r>
            <a:r>
              <a:rPr lang="en-US" sz="1400" dirty="0"/>
              <a:t>hit in this call will return at the start of processing for the next call</a:t>
            </a:r>
          </a:p>
          <a:p>
            <a:pPr lvl="1"/>
            <a:r>
              <a:rPr lang="en-US" sz="1400" dirty="0"/>
              <a:t>returns a </a:t>
            </a:r>
            <a:r>
              <a:rPr lang="en-US" sz="1400" b="1" dirty="0"/>
              <a:t>new object </a:t>
            </a:r>
            <a:r>
              <a:rPr lang="en-US" sz="1400" dirty="0"/>
              <a:t>with </a:t>
            </a:r>
            <a:r>
              <a:rPr lang="en-US" sz="1400" b="1" dirty="0"/>
              <a:t>value </a:t>
            </a:r>
            <a:r>
              <a:rPr lang="en-US" sz="1400" dirty="0"/>
              <a:t>and </a:t>
            </a:r>
            <a:r>
              <a:rPr lang="en-US" sz="1400" b="1" dirty="0"/>
              <a:t>done </a:t>
            </a:r>
            <a:r>
              <a:rPr lang="en-US" sz="1400" dirty="0"/>
              <a:t>properties</a:t>
            </a:r>
          </a:p>
          <a:p>
            <a:pPr lvl="1"/>
            <a:r>
              <a:rPr lang="en-US" sz="1400" b="1" dirty="0"/>
              <a:t>done </a:t>
            </a:r>
            <a:r>
              <a:rPr lang="en-US" sz="1400" dirty="0"/>
              <a:t>will be true if end of sequence has been reached; can omit if false</a:t>
            </a:r>
          </a:p>
          <a:p>
            <a:pPr lvl="1"/>
            <a:r>
              <a:rPr lang="en-US" sz="1400" dirty="0"/>
              <a:t>when </a:t>
            </a:r>
            <a:r>
              <a:rPr lang="en-US" sz="1400" b="1" dirty="0"/>
              <a:t>done </a:t>
            </a:r>
            <a:r>
              <a:rPr lang="en-US" sz="1400" dirty="0"/>
              <a:t>is true, </a:t>
            </a:r>
            <a:r>
              <a:rPr lang="en-US" sz="1400" b="1" dirty="0"/>
              <a:t>value </a:t>
            </a:r>
            <a:r>
              <a:rPr lang="en-US" sz="1400" dirty="0"/>
              <a:t>is not valid; typically </a:t>
            </a:r>
            <a:r>
              <a:rPr lang="en-US" sz="1400" b="1" dirty="0"/>
              <a:t>undefined</a:t>
            </a:r>
            <a:r>
              <a:rPr lang="en-US" sz="1400" dirty="0"/>
              <a:t>; can omit</a:t>
            </a:r>
          </a:p>
          <a:p>
            <a:r>
              <a:rPr lang="en-US" sz="1800" b="1" dirty="0"/>
              <a:t>return </a:t>
            </a:r>
            <a:r>
              <a:rPr lang="en-US" sz="1800" dirty="0"/>
              <a:t>method (optional)</a:t>
            </a:r>
          </a:p>
          <a:p>
            <a:pPr lvl="1"/>
            <a:r>
              <a:rPr lang="en-US" sz="1400" dirty="0"/>
              <a:t>called if iteration ends before iterator returns </a:t>
            </a:r>
            <a:r>
              <a:rPr lang="en-US" sz="1400" b="1" dirty="0"/>
              <a:t>done</a:t>
            </a:r>
            <a:r>
              <a:rPr lang="en-US" sz="1400" dirty="0"/>
              <a:t>: </a:t>
            </a:r>
            <a:r>
              <a:rPr lang="en-US" sz="1400" b="1" dirty="0"/>
              <a:t>true</a:t>
            </a:r>
          </a:p>
          <a:p>
            <a:pPr lvl="1"/>
            <a:r>
              <a:rPr lang="en-US" sz="1400" dirty="0"/>
              <a:t>can end iteration with </a:t>
            </a:r>
            <a:r>
              <a:rPr lang="en-US" sz="1400" b="1" dirty="0"/>
              <a:t>break</a:t>
            </a:r>
            <a:r>
              <a:rPr lang="en-US" sz="1400" dirty="0"/>
              <a:t>, </a:t>
            </a:r>
            <a:r>
              <a:rPr lang="en-US" sz="1400" b="1" dirty="0"/>
              <a:t>return</a:t>
            </a:r>
            <a:r>
              <a:rPr lang="en-US" sz="1400" dirty="0"/>
              <a:t>, </a:t>
            </a:r>
            <a:r>
              <a:rPr lang="en-US" sz="1400" b="1" dirty="0"/>
              <a:t>throw</a:t>
            </a:r>
            <a:r>
              <a:rPr lang="en-US" sz="1400" dirty="0"/>
              <a:t>, and </a:t>
            </a:r>
            <a:r>
              <a:rPr lang="en-US" sz="1400" b="1" dirty="0"/>
              <a:t>continue </a:t>
            </a:r>
            <a:r>
              <a:rPr lang="en-US" sz="1400" dirty="0"/>
              <a:t>(with label of outer loop; rarely used)</a:t>
            </a:r>
          </a:p>
          <a:p>
            <a:pPr lvl="1"/>
            <a:r>
              <a:rPr lang="en-US" sz="1400" dirty="0"/>
              <a:t>allows iterator to clean up (ex. close files)</a:t>
            </a:r>
          </a:p>
          <a:p>
            <a:r>
              <a:rPr lang="en-US" sz="1800" b="1" dirty="0"/>
              <a:t>throw </a:t>
            </a:r>
            <a:r>
              <a:rPr lang="en-US" sz="1800" dirty="0"/>
              <a:t>method (optional)</a:t>
            </a:r>
          </a:p>
          <a:p>
            <a:pPr lvl="1"/>
            <a:r>
              <a:rPr lang="en-US" sz="1400" dirty="0"/>
              <a:t>takes error argument and throws it inside generator function that created the iterator</a:t>
            </a:r>
          </a:p>
          <a:p>
            <a:pPr lvl="1"/>
            <a:r>
              <a:rPr lang="en-US" sz="1400" dirty="0"/>
              <a:t>can catch inside generator function</a:t>
            </a:r>
          </a:p>
        </p:txBody>
      </p:sp>
    </p:spTree>
    <p:extLst>
      <p:ext uri="{BB962C8B-B14F-4D97-AF65-F5344CB8AC3E}">
        <p14:creationId xmlns:p14="http://schemas.microsoft.com/office/powerpoint/2010/main" val="34581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00200"/>
            <a:ext cx="8218487" cy="4876800"/>
          </a:xfrm>
        </p:spPr>
        <p:txBody>
          <a:bodyPr/>
          <a:lstStyle/>
          <a:p>
            <a:r>
              <a:rPr lang="en-US" sz="1800" dirty="0"/>
              <a:t>Objects from these </a:t>
            </a:r>
            <a:r>
              <a:rPr lang="en-US" sz="1800" dirty="0" err="1"/>
              <a:t>builtin</a:t>
            </a:r>
            <a:r>
              <a:rPr lang="en-US" sz="1800" dirty="0"/>
              <a:t> classes are </a:t>
            </a:r>
            <a:r>
              <a:rPr lang="en-US" sz="1800" dirty="0" err="1"/>
              <a:t>iterable</a:t>
            </a:r>
            <a:endParaRPr lang="en-US" sz="1800" dirty="0"/>
          </a:p>
          <a:p>
            <a:pPr lvl="1"/>
            <a:r>
              <a:rPr lang="en-US" sz="1400" b="1" dirty="0"/>
              <a:t>Array </a:t>
            </a:r>
            <a:r>
              <a:rPr lang="en-US" sz="1400" dirty="0"/>
              <a:t>- over elements</a:t>
            </a:r>
          </a:p>
          <a:p>
            <a:pPr lvl="1"/>
            <a:r>
              <a:rPr lang="en-US" sz="1400" b="1" dirty="0"/>
              <a:t>Map </a:t>
            </a:r>
            <a:r>
              <a:rPr lang="en-US" sz="1400" dirty="0"/>
              <a:t>- over key/value pairs as </a:t>
            </a:r>
            <a:r>
              <a:rPr lang="en-US" sz="1400" b="1" dirty="0"/>
              <a:t>[</a:t>
            </a:r>
            <a:r>
              <a:rPr lang="en-US" sz="1400" b="1" i="1" dirty="0"/>
              <a:t>key</a:t>
            </a:r>
            <a:r>
              <a:rPr lang="en-US" sz="1400" b="1" dirty="0"/>
              <a:t>, </a:t>
            </a:r>
            <a:r>
              <a:rPr lang="en-US" sz="1400" b="1" i="1" dirty="0"/>
              <a:t>value</a:t>
            </a:r>
            <a:r>
              <a:rPr lang="en-US" sz="1400" b="1" dirty="0"/>
              <a:t>]</a:t>
            </a:r>
          </a:p>
          <a:p>
            <a:pPr lvl="1"/>
            <a:r>
              <a:rPr lang="en-US" sz="1400" b="1" dirty="0"/>
              <a:t>Set </a:t>
            </a:r>
            <a:r>
              <a:rPr lang="en-US" sz="1400" dirty="0"/>
              <a:t>- over elements</a:t>
            </a:r>
          </a:p>
          <a:p>
            <a:pPr lvl="1"/>
            <a:r>
              <a:rPr lang="en-US" sz="1400" dirty="0"/>
              <a:t>DOM </a:t>
            </a:r>
            <a:r>
              <a:rPr lang="en-US" sz="1400" b="1" dirty="0" err="1"/>
              <a:t>NodeList</a:t>
            </a:r>
            <a:r>
              <a:rPr lang="en-US" sz="1400" b="1" dirty="0"/>
              <a:t> </a:t>
            </a:r>
            <a:r>
              <a:rPr lang="en-US" sz="1400" dirty="0"/>
              <a:t>- over </a:t>
            </a:r>
            <a:r>
              <a:rPr lang="en-US" sz="1400" b="1" dirty="0"/>
              <a:t>Node </a:t>
            </a:r>
            <a:r>
              <a:rPr lang="en-US" sz="1400" dirty="0"/>
              <a:t>objects (coming soon)</a:t>
            </a:r>
          </a:p>
          <a:p>
            <a:r>
              <a:rPr lang="en-US" sz="1800" dirty="0"/>
              <a:t>Primitive strings are </a:t>
            </a:r>
            <a:r>
              <a:rPr lang="en-US" sz="1800" dirty="0" err="1"/>
              <a:t>iterable</a:t>
            </a:r>
            <a:endParaRPr lang="en-US" sz="1800" dirty="0"/>
          </a:p>
          <a:p>
            <a:pPr lvl="1"/>
            <a:r>
              <a:rPr lang="en-US" sz="1400" dirty="0"/>
              <a:t>over Unicode code points</a:t>
            </a:r>
          </a:p>
          <a:p>
            <a:r>
              <a:rPr lang="en-US" sz="1800" dirty="0"/>
              <a:t>These methods on </a:t>
            </a:r>
            <a:r>
              <a:rPr lang="en-US" sz="1800" b="1" dirty="0"/>
              <a:t>Array </a:t>
            </a:r>
            <a:r>
              <a:rPr lang="en-US" sz="1800" dirty="0"/>
              <a:t>(including typed arrays), </a:t>
            </a:r>
            <a:r>
              <a:rPr lang="en-US" sz="1800" b="1" dirty="0"/>
              <a:t>Map</a:t>
            </a:r>
            <a:r>
              <a:rPr lang="en-US" sz="1800" dirty="0"/>
              <a:t>, and </a:t>
            </a:r>
            <a:r>
              <a:rPr lang="en-US" sz="1800" b="1" dirty="0"/>
              <a:t>Set </a:t>
            </a:r>
            <a:r>
              <a:rPr lang="en-US" sz="1800" dirty="0"/>
              <a:t>return an </a:t>
            </a:r>
            <a:r>
              <a:rPr lang="en-US" sz="1800" dirty="0" err="1"/>
              <a:t>iterable</a:t>
            </a:r>
            <a:endParaRPr lang="en-US" sz="1800" dirty="0"/>
          </a:p>
          <a:p>
            <a:pPr lvl="1"/>
            <a:r>
              <a:rPr lang="en-US" sz="1400" b="1" dirty="0"/>
              <a:t>entries </a:t>
            </a:r>
            <a:r>
              <a:rPr lang="en-US" sz="1400" dirty="0"/>
              <a:t>- over key/value pairs as </a:t>
            </a:r>
            <a:r>
              <a:rPr lang="en-US" sz="1400" b="1" dirty="0"/>
              <a:t>[</a:t>
            </a:r>
            <a:r>
              <a:rPr lang="en-US" sz="1400" b="1" i="1" dirty="0"/>
              <a:t>key</a:t>
            </a:r>
            <a:r>
              <a:rPr lang="en-US" sz="1400" b="1" dirty="0"/>
              <a:t>, </a:t>
            </a:r>
            <a:r>
              <a:rPr lang="en-US" sz="1400" b="1" i="1" dirty="0"/>
              <a:t>value</a:t>
            </a:r>
            <a:r>
              <a:rPr lang="en-US" sz="1400" b="1" dirty="0"/>
              <a:t>]</a:t>
            </a:r>
          </a:p>
          <a:p>
            <a:pPr lvl="1"/>
            <a:r>
              <a:rPr lang="en-US" sz="1400" b="1" dirty="0"/>
              <a:t>keys </a:t>
            </a:r>
            <a:r>
              <a:rPr lang="en-US" sz="1400" dirty="0"/>
              <a:t>- over keys</a:t>
            </a:r>
          </a:p>
          <a:p>
            <a:pPr lvl="1"/>
            <a:r>
              <a:rPr lang="en-US" sz="1400" b="1" dirty="0"/>
              <a:t>values </a:t>
            </a:r>
            <a:r>
              <a:rPr lang="en-US" sz="1400" dirty="0"/>
              <a:t>- over values</a:t>
            </a:r>
          </a:p>
          <a:p>
            <a:r>
              <a:rPr lang="en-US" sz="1800" dirty="0"/>
              <a:t>Custom objects can be made </a:t>
            </a:r>
            <a:r>
              <a:rPr lang="en-US" sz="1800" dirty="0" err="1"/>
              <a:t>iterable</a:t>
            </a:r>
            <a:endParaRPr lang="en-US" sz="1800" dirty="0"/>
          </a:p>
          <a:p>
            <a:pPr lvl="1"/>
            <a:r>
              <a:rPr lang="en-US" sz="1400" dirty="0"/>
              <a:t>by </a:t>
            </a:r>
            <a:r>
              <a:rPr lang="en-US" sz="1400" dirty="0" smtClean="0"/>
              <a:t>adding </a:t>
            </a:r>
            <a:r>
              <a:rPr lang="en-US" sz="1400" b="1" dirty="0" err="1"/>
              <a:t>Symbol.iterator</a:t>
            </a:r>
            <a:r>
              <a:rPr lang="en-US" sz="1400" b="1" dirty="0"/>
              <a:t> </a:t>
            </a:r>
            <a:r>
              <a:rPr lang="en-US" sz="1400" dirty="0" smtClean="0"/>
              <a:t>method</a:t>
            </a:r>
          </a:p>
          <a:p>
            <a:r>
              <a:rPr lang="en-US" sz="1800" dirty="0"/>
              <a:t>To get an </a:t>
            </a:r>
            <a:r>
              <a:rPr lang="en-US" sz="1800" dirty="0" err="1"/>
              <a:t>iterable</a:t>
            </a:r>
            <a:r>
              <a:rPr lang="en-US" sz="1800" dirty="0"/>
              <a:t> </a:t>
            </a:r>
            <a:r>
              <a:rPr lang="en-US" sz="1800" dirty="0" err="1"/>
              <a:t>represention</a:t>
            </a:r>
            <a:r>
              <a:rPr lang="en-US" sz="1800" dirty="0"/>
              <a:t> of an array-like object</a:t>
            </a:r>
          </a:p>
          <a:p>
            <a:pPr lvl="1"/>
            <a:r>
              <a:rPr lang="en-US" sz="1400" b="1" dirty="0"/>
              <a:t>let </a:t>
            </a:r>
            <a:r>
              <a:rPr lang="en-US" sz="1400" b="1" i="1" dirty="0" err="1"/>
              <a:t>iterable</a:t>
            </a:r>
            <a:r>
              <a:rPr lang="en-US" sz="1400" b="1" i="1" dirty="0"/>
              <a:t> </a:t>
            </a:r>
            <a:r>
              <a:rPr lang="en-US" sz="1400" b="1" dirty="0"/>
              <a:t>= </a:t>
            </a:r>
            <a:r>
              <a:rPr lang="en-US" sz="1400" b="1" dirty="0" err="1"/>
              <a:t>Array.from</a:t>
            </a:r>
            <a:r>
              <a:rPr lang="en-US" sz="1400" b="1" dirty="0"/>
              <a:t>(</a:t>
            </a:r>
            <a:r>
              <a:rPr lang="en-US" sz="1400" b="1" i="1" dirty="0" err="1"/>
              <a:t>arrayLike</a:t>
            </a:r>
            <a:r>
              <a:rPr lang="en-US" sz="1400" b="1" dirty="0" smtClean="0"/>
              <a:t>)</a:t>
            </a:r>
          </a:p>
          <a:p>
            <a:r>
              <a:rPr lang="en-US" sz="1800" b="1" dirty="0"/>
              <a:t>Ordinary objects </a:t>
            </a:r>
            <a:r>
              <a:rPr lang="en-US" sz="1800" dirty="0"/>
              <a:t>such as those created from object literals are </a:t>
            </a:r>
            <a:r>
              <a:rPr lang="en-US" sz="1800" b="1" dirty="0"/>
              <a:t>not </a:t>
            </a:r>
            <a:r>
              <a:rPr lang="en-US" sz="1800" b="1" dirty="0" err="1"/>
              <a:t>iterable</a:t>
            </a:r>
            <a:endParaRPr lang="en-US" sz="1800" b="1" dirty="0"/>
          </a:p>
          <a:p>
            <a:pPr lvl="1"/>
            <a:r>
              <a:rPr lang="en-US" sz="1400" dirty="0"/>
              <a:t>when this is desired, use new </a:t>
            </a:r>
            <a:r>
              <a:rPr lang="en-US" sz="1400" b="1" dirty="0"/>
              <a:t>Map </a:t>
            </a:r>
            <a:r>
              <a:rPr lang="en-US" sz="1400" dirty="0"/>
              <a:t>class instead </a:t>
            </a:r>
            <a:r>
              <a:rPr lang="en-US" sz="1400" b="1" dirty="0"/>
              <a:t>or </a:t>
            </a:r>
            <a:r>
              <a:rPr lang="en-US" sz="1400" dirty="0"/>
              <a:t>write a function like the following</a:t>
            </a:r>
          </a:p>
        </p:txBody>
      </p:sp>
    </p:spTree>
    <p:extLst>
      <p:ext uri="{BB962C8B-B14F-4D97-AF65-F5344CB8AC3E}">
        <p14:creationId xmlns:p14="http://schemas.microsoft.com/office/powerpoint/2010/main" val="15240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Iteratable</a:t>
            </a:r>
            <a:r>
              <a:rPr lang="en-US" dirty="0"/>
              <a:t>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for</a:t>
            </a:r>
            <a:r>
              <a:rPr lang="en-US" sz="1800" dirty="0"/>
              <a:t>-</a:t>
            </a:r>
            <a:r>
              <a:rPr lang="en-US" sz="1800" b="1" dirty="0"/>
              <a:t>of </a:t>
            </a:r>
            <a:r>
              <a:rPr lang="en-US" sz="1800" dirty="0"/>
              <a:t>loop</a:t>
            </a:r>
          </a:p>
          <a:p>
            <a:pPr lvl="1"/>
            <a:r>
              <a:rPr lang="en-US" sz="1400" b="1" dirty="0"/>
              <a:t>for (let </a:t>
            </a:r>
            <a:r>
              <a:rPr lang="en-US" sz="1400" b="1" i="1" dirty="0"/>
              <a:t>value </a:t>
            </a:r>
            <a:r>
              <a:rPr lang="en-US" sz="1400" b="1" dirty="0"/>
              <a:t>of </a:t>
            </a:r>
            <a:r>
              <a:rPr lang="en-US" sz="1400" b="1" i="1" dirty="0" err="1"/>
              <a:t>someIterable</a:t>
            </a:r>
            <a:r>
              <a:rPr lang="en-US" sz="1400" b="1" dirty="0"/>
              <a:t>) { ... } // iterates over all values</a:t>
            </a:r>
          </a:p>
          <a:p>
            <a:r>
              <a:rPr lang="en-US" sz="1800" dirty="0"/>
              <a:t>spread operator</a:t>
            </a:r>
          </a:p>
          <a:p>
            <a:pPr lvl="1"/>
            <a:r>
              <a:rPr lang="en-US" sz="1400" dirty="0"/>
              <a:t>can add all values from an </a:t>
            </a:r>
            <a:r>
              <a:rPr lang="en-US" sz="1400" dirty="0" err="1"/>
              <a:t>iterable</a:t>
            </a:r>
            <a:r>
              <a:rPr lang="en-US" sz="1400" dirty="0"/>
              <a:t> into a new array</a:t>
            </a:r>
          </a:p>
          <a:p>
            <a:pPr lvl="2"/>
            <a:r>
              <a:rPr lang="en-US" sz="1400" b="1" dirty="0"/>
              <a:t>let </a:t>
            </a:r>
            <a:r>
              <a:rPr lang="en-US" sz="1400" b="1" dirty="0" err="1"/>
              <a:t>arr</a:t>
            </a:r>
            <a:r>
              <a:rPr lang="en-US" sz="1400" b="1" dirty="0"/>
              <a:t> = [</a:t>
            </a:r>
            <a:r>
              <a:rPr lang="en-US" sz="1400" b="1" dirty="0" err="1"/>
              <a:t>firstElem</a:t>
            </a:r>
            <a:r>
              <a:rPr lang="en-US" sz="1400" b="1" dirty="0"/>
              <a:t>, ...</a:t>
            </a:r>
            <a:r>
              <a:rPr lang="en-US" sz="1400" b="1" i="1" dirty="0" err="1"/>
              <a:t>someIterable</a:t>
            </a:r>
            <a:r>
              <a:rPr lang="en-US" sz="1400" b="1" dirty="0"/>
              <a:t>, </a:t>
            </a:r>
            <a:r>
              <a:rPr lang="en-US" sz="1400" b="1" i="1" dirty="0" err="1"/>
              <a:t>lastElem</a:t>
            </a:r>
            <a:r>
              <a:rPr lang="en-US" sz="1400" b="1" dirty="0"/>
              <a:t>];</a:t>
            </a:r>
          </a:p>
          <a:p>
            <a:pPr lvl="1"/>
            <a:r>
              <a:rPr lang="en-US" sz="1400" dirty="0"/>
              <a:t>can use all values from </a:t>
            </a:r>
            <a:r>
              <a:rPr lang="en-US" sz="1400" dirty="0" err="1"/>
              <a:t>iterable</a:t>
            </a:r>
            <a:r>
              <a:rPr lang="en-US" sz="1400" dirty="0"/>
              <a:t> as arguments to a function, method, or constructor call</a:t>
            </a:r>
          </a:p>
          <a:p>
            <a:pPr lvl="2"/>
            <a:r>
              <a:rPr lang="en-US" sz="1400" b="1" i="1" dirty="0" err="1"/>
              <a:t>someFunction</a:t>
            </a:r>
            <a:r>
              <a:rPr lang="en-US" sz="1400" b="1" dirty="0"/>
              <a:t>(</a:t>
            </a:r>
            <a:r>
              <a:rPr lang="en-US" sz="1400" b="1" i="1" dirty="0" err="1"/>
              <a:t>firstArg</a:t>
            </a:r>
            <a:r>
              <a:rPr lang="en-US" sz="1400" b="1" dirty="0"/>
              <a:t>, ...</a:t>
            </a:r>
            <a:r>
              <a:rPr lang="en-US" sz="1400" b="1" dirty="0" err="1"/>
              <a:t>someIterable</a:t>
            </a:r>
            <a:r>
              <a:rPr lang="en-US" sz="1400" b="1" dirty="0"/>
              <a:t>, </a:t>
            </a:r>
            <a:r>
              <a:rPr lang="en-US" sz="1400" b="1" i="1" dirty="0" err="1"/>
              <a:t>lastArg</a:t>
            </a:r>
            <a:r>
              <a:rPr lang="en-US" sz="1400" b="1" dirty="0"/>
              <a:t>);</a:t>
            </a:r>
          </a:p>
          <a:p>
            <a:r>
              <a:rPr lang="en-US" sz="1800" dirty="0" err="1"/>
              <a:t>destructuring</a:t>
            </a:r>
            <a:r>
              <a:rPr lang="en-US" sz="1800" dirty="0"/>
              <a:t> to an array</a:t>
            </a:r>
          </a:p>
          <a:p>
            <a:pPr lvl="1"/>
            <a:r>
              <a:rPr lang="en-US" sz="1400" b="1" dirty="0"/>
              <a:t>let [a, b, c] = </a:t>
            </a:r>
            <a:r>
              <a:rPr lang="en-US" sz="1400" b="1" i="1" dirty="0" err="1"/>
              <a:t>someIterable</a:t>
            </a:r>
            <a:r>
              <a:rPr lang="en-US" sz="1400" b="1" dirty="0"/>
              <a:t>; // gets first three values</a:t>
            </a:r>
          </a:p>
          <a:p>
            <a:r>
              <a:rPr lang="en-US" sz="1800" b="1" dirty="0"/>
              <a:t>Map </a:t>
            </a:r>
            <a:r>
              <a:rPr lang="en-US" sz="1800" dirty="0"/>
              <a:t>constructor takes an </a:t>
            </a:r>
            <a:r>
              <a:rPr lang="en-US" sz="1800" dirty="0" err="1"/>
              <a:t>iterable</a:t>
            </a:r>
            <a:r>
              <a:rPr lang="en-US" sz="1800" dirty="0"/>
              <a:t> over key/value pairs</a:t>
            </a:r>
          </a:p>
          <a:p>
            <a:r>
              <a:rPr lang="en-US" sz="1800" b="1" dirty="0"/>
              <a:t>Set </a:t>
            </a:r>
            <a:r>
              <a:rPr lang="en-US" sz="1800" dirty="0"/>
              <a:t>constructor takes an </a:t>
            </a:r>
            <a:r>
              <a:rPr lang="en-US" sz="1800" dirty="0" err="1"/>
              <a:t>iterable</a:t>
            </a:r>
            <a:r>
              <a:rPr lang="en-US" sz="1800" dirty="0"/>
              <a:t> over elements</a:t>
            </a:r>
          </a:p>
          <a:p>
            <a:r>
              <a:rPr lang="en-US" sz="1800" b="1" dirty="0"/>
              <a:t>Promise </a:t>
            </a:r>
            <a:r>
              <a:rPr lang="en-US" sz="1800" dirty="0"/>
              <a:t>methods </a:t>
            </a:r>
            <a:r>
              <a:rPr lang="en-US" sz="1800" b="1" dirty="0"/>
              <a:t>all </a:t>
            </a:r>
            <a:r>
              <a:rPr lang="en-US" sz="1800" dirty="0"/>
              <a:t>and </a:t>
            </a:r>
            <a:r>
              <a:rPr lang="en-US" sz="1800" b="1" dirty="0"/>
              <a:t>race </a:t>
            </a:r>
            <a:r>
              <a:rPr lang="en-US" sz="1800" dirty="0"/>
              <a:t>take an </a:t>
            </a:r>
            <a:r>
              <a:rPr lang="en-US" sz="1800" dirty="0" err="1"/>
              <a:t>iterable</a:t>
            </a:r>
            <a:r>
              <a:rPr lang="en-US" sz="1800" dirty="0"/>
              <a:t> over promises</a:t>
            </a:r>
          </a:p>
          <a:p>
            <a:r>
              <a:rPr lang="en-US" sz="1800" dirty="0"/>
              <a:t>In a generator, </a:t>
            </a:r>
            <a:r>
              <a:rPr lang="en-US" sz="1800" b="1" dirty="0"/>
              <a:t>yield* </a:t>
            </a:r>
            <a:r>
              <a:rPr lang="en-US" sz="1800" dirty="0"/>
              <a:t>yields all values in an </a:t>
            </a:r>
            <a:r>
              <a:rPr lang="en-US" sz="1800" dirty="0" err="1"/>
              <a:t>iterable</a:t>
            </a:r>
            <a:r>
              <a:rPr lang="en-US" sz="1800" dirty="0"/>
              <a:t> one at a time</a:t>
            </a:r>
          </a:p>
        </p:txBody>
      </p:sp>
    </p:spTree>
    <p:extLst>
      <p:ext uri="{BB962C8B-B14F-4D97-AF65-F5344CB8AC3E}">
        <p14:creationId xmlns:p14="http://schemas.microsoft.com/office/powerpoint/2010/main" val="30730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18487" cy="4525963"/>
          </a:xfrm>
        </p:spPr>
        <p:txBody>
          <a:bodyPr/>
          <a:lstStyle/>
          <a:p>
            <a:r>
              <a:rPr lang="en-US" sz="2000" b="1" dirty="0"/>
              <a:t>Generator functions</a:t>
            </a:r>
          </a:p>
          <a:p>
            <a:pPr lvl="1"/>
            <a:r>
              <a:rPr lang="en-US" sz="1600" dirty="0"/>
              <a:t>implicitly return a </a:t>
            </a:r>
            <a:r>
              <a:rPr lang="en-US" sz="1600" b="1" dirty="0"/>
              <a:t>generator </a:t>
            </a:r>
            <a:r>
              <a:rPr lang="en-US" sz="1600" dirty="0"/>
              <a:t>which is a special kind of </a:t>
            </a:r>
            <a:r>
              <a:rPr lang="en-US" sz="1600" b="1" dirty="0"/>
              <a:t>iterator</a:t>
            </a:r>
          </a:p>
          <a:p>
            <a:pPr lvl="1"/>
            <a:r>
              <a:rPr lang="en-US" sz="1600" dirty="0"/>
              <a:t>have multiple return points, each specified using </a:t>
            </a:r>
            <a:r>
              <a:rPr lang="en-US" sz="1600" b="1" dirty="0"/>
              <a:t>yield </a:t>
            </a:r>
            <a:r>
              <a:rPr lang="en-US" sz="1600" dirty="0"/>
              <a:t>keyword</a:t>
            </a:r>
          </a:p>
          <a:p>
            <a:pPr lvl="1"/>
            <a:r>
              <a:rPr lang="en-US" sz="1600" dirty="0"/>
              <a:t>each </a:t>
            </a:r>
            <a:r>
              <a:rPr lang="en-US" sz="1600" b="1" dirty="0"/>
              <a:t>yield </a:t>
            </a:r>
            <a:r>
              <a:rPr lang="en-US" sz="1600" dirty="0"/>
              <a:t>is hit in a separate call to the iterator </a:t>
            </a:r>
            <a:r>
              <a:rPr lang="en-US" sz="1600" b="1" dirty="0"/>
              <a:t>next </a:t>
            </a:r>
            <a:r>
              <a:rPr lang="en-US" sz="1600" dirty="0"/>
              <a:t>method</a:t>
            </a:r>
          </a:p>
          <a:p>
            <a:r>
              <a:rPr lang="en-US" sz="2000" dirty="0"/>
              <a:t>Can obtain values from a sequence one at a time</a:t>
            </a:r>
          </a:p>
          <a:p>
            <a:pPr lvl="1"/>
            <a:r>
              <a:rPr lang="en-US" sz="1600" dirty="0"/>
              <a:t>supports lazy evaluation and infinite sequences</a:t>
            </a:r>
          </a:p>
          <a:p>
            <a:r>
              <a:rPr lang="en-US" sz="2000" dirty="0"/>
              <a:t>Defined with </a:t>
            </a:r>
            <a:r>
              <a:rPr lang="en-US" sz="2000" b="1" dirty="0"/>
              <a:t>function* </a:t>
            </a:r>
            <a:r>
              <a:rPr lang="en-US" sz="2000" b="1" i="1" dirty="0"/>
              <a:t>name</a:t>
            </a:r>
            <a:r>
              <a:rPr lang="en-US" sz="2000" b="1" dirty="0"/>
              <a:t>(</a:t>
            </a:r>
            <a:r>
              <a:rPr lang="en-US" sz="2000" b="1" i="1" dirty="0" err="1"/>
              <a:t>params</a:t>
            </a:r>
            <a:r>
              <a:rPr lang="en-US" sz="2000" b="1" dirty="0"/>
              <a:t>) { </a:t>
            </a:r>
            <a:r>
              <a:rPr lang="en-US" sz="2000" b="1" i="1" dirty="0"/>
              <a:t>code </a:t>
            </a:r>
            <a:r>
              <a:rPr lang="en-US" sz="2000" b="1" dirty="0"/>
              <a:t>}</a:t>
            </a:r>
          </a:p>
          <a:p>
            <a:pPr lvl="1"/>
            <a:r>
              <a:rPr lang="en-US" sz="1600" b="1" i="1" dirty="0"/>
              <a:t>code </a:t>
            </a:r>
            <a:r>
              <a:rPr lang="en-US" sz="1600" dirty="0"/>
              <a:t>uses </a:t>
            </a:r>
            <a:r>
              <a:rPr lang="en-US" sz="1600" b="1" dirty="0"/>
              <a:t>yield </a:t>
            </a:r>
            <a:r>
              <a:rPr lang="en-US" sz="1600" dirty="0"/>
              <a:t>keyword to return each value in </a:t>
            </a:r>
            <a:r>
              <a:rPr lang="en-US" sz="1600" dirty="0" smtClean="0"/>
              <a:t>sequence, often </a:t>
            </a:r>
            <a:r>
              <a:rPr lang="en-US" sz="1600" dirty="0"/>
              <a:t>inside a loop</a:t>
            </a:r>
          </a:p>
          <a:p>
            <a:pPr lvl="1"/>
            <a:r>
              <a:rPr lang="en-US" sz="1600" dirty="0"/>
              <a:t>ends when generator function exits</a:t>
            </a:r>
          </a:p>
          <a:p>
            <a:pPr lvl="2"/>
            <a:r>
              <a:rPr lang="en-US" sz="1400" dirty="0"/>
              <a:t>can exit using </a:t>
            </a:r>
            <a:r>
              <a:rPr lang="en-US" sz="1400" b="1" dirty="0"/>
              <a:t>return </a:t>
            </a:r>
            <a:r>
              <a:rPr lang="en-US" sz="1400" dirty="0"/>
              <a:t>keyword; value returned is not yielded</a:t>
            </a:r>
          </a:p>
          <a:p>
            <a:r>
              <a:rPr lang="en-US" sz="2000" dirty="0"/>
              <a:t>Can create generator methods in class definitions</a:t>
            </a:r>
          </a:p>
          <a:p>
            <a:pPr lvl="1"/>
            <a:r>
              <a:rPr lang="en-US" sz="1600" dirty="0"/>
              <a:t>preceded method name with </a:t>
            </a:r>
            <a:r>
              <a:rPr lang="en-US" sz="1600" b="1" dirty="0"/>
              <a:t>*</a:t>
            </a:r>
          </a:p>
          <a:p>
            <a:pPr lvl="1"/>
            <a:r>
              <a:rPr lang="en-US" sz="1600" dirty="0"/>
              <a:t>ex. to make instances </a:t>
            </a:r>
            <a:r>
              <a:rPr lang="en-US" sz="1600" dirty="0" err="1"/>
              <a:t>iterable</a:t>
            </a:r>
            <a:r>
              <a:rPr lang="en-US" sz="1600" dirty="0"/>
              <a:t>, </a:t>
            </a:r>
            <a:r>
              <a:rPr lang="en-US" sz="1600" b="1" dirty="0"/>
              <a:t>* [</a:t>
            </a:r>
            <a:r>
              <a:rPr lang="en-US" sz="1600" b="1" dirty="0" err="1"/>
              <a:t>Symbol.iterator</a:t>
            </a:r>
            <a:r>
              <a:rPr lang="en-US" sz="1600" b="1" dirty="0"/>
              <a:t>]() { ...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66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Object and methods</a:t>
            </a:r>
          </a:p>
          <a:p>
            <a:r>
              <a:rPr lang="en-IN" dirty="0"/>
              <a:t>Bind, Call and Apply</a:t>
            </a:r>
            <a:endParaRPr lang="en-US" dirty="0"/>
          </a:p>
          <a:p>
            <a:r>
              <a:rPr lang="en-US" dirty="0"/>
              <a:t>Scope, Closures, and Captures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8487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Call generator function to obtain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Call </a:t>
            </a:r>
            <a:r>
              <a:rPr lang="en-US" sz="2400" dirty="0"/>
              <a:t>generator </a:t>
            </a:r>
            <a:r>
              <a:rPr lang="en-US" sz="2400" b="1" dirty="0"/>
              <a:t>next </a:t>
            </a:r>
            <a:r>
              <a:rPr lang="en-US" sz="2400" dirty="0"/>
              <a:t>method to request next value</a:t>
            </a:r>
          </a:p>
          <a:p>
            <a:pPr marL="971550" lvl="1" indent="-571500"/>
            <a:r>
              <a:rPr lang="en-US" sz="2400" dirty="0"/>
              <a:t>optionally pass a value that </a:t>
            </a:r>
            <a:r>
              <a:rPr lang="en-US" sz="2400" dirty="0" smtClean="0"/>
              <a:t>iterator can </a:t>
            </a:r>
            <a:r>
              <a:rPr lang="en-US" sz="2400" dirty="0"/>
              <a:t>use to compute the subsequent value</a:t>
            </a:r>
          </a:p>
          <a:p>
            <a:pPr marL="914400" lvl="1" indent="-514350"/>
            <a:r>
              <a:rPr lang="en-US" sz="2400" dirty="0"/>
              <a:t>after iterator “yields” next </a:t>
            </a:r>
            <a:r>
              <a:rPr lang="en-US" sz="2400" dirty="0" smtClean="0"/>
              <a:t>value, its </a:t>
            </a:r>
            <a:r>
              <a:rPr lang="en-US" sz="2400" dirty="0"/>
              <a:t>code is “suspended” until next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Process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Repeat </a:t>
            </a:r>
            <a:r>
              <a:rPr lang="en-US" sz="2400" dirty="0"/>
              <a:t>from step </a:t>
            </a:r>
            <a:r>
              <a:rPr lang="en-US" sz="2400" dirty="0" smtClean="0"/>
              <a:t>2</a:t>
            </a:r>
            <a:endParaRPr lang="en-US" sz="2400" dirty="0"/>
          </a:p>
          <a:p>
            <a:pPr marL="285750"/>
            <a:r>
              <a:rPr lang="en-US" sz="2200" dirty="0"/>
              <a:t>When an iterator is used in a </a:t>
            </a:r>
            <a:r>
              <a:rPr lang="en-US" sz="2200" b="1" dirty="0"/>
              <a:t>for</a:t>
            </a:r>
            <a:r>
              <a:rPr lang="en-US" sz="2200" dirty="0"/>
              <a:t>-</a:t>
            </a:r>
            <a:r>
              <a:rPr lang="en-US" sz="2200" b="1" dirty="0"/>
              <a:t>of </a:t>
            </a:r>
            <a:r>
              <a:rPr lang="en-US" sz="2200" dirty="0"/>
              <a:t>loop</a:t>
            </a:r>
          </a:p>
          <a:p>
            <a:pPr marL="400050" lvl="1" indent="0">
              <a:buNone/>
            </a:pPr>
            <a:r>
              <a:rPr lang="en-US" sz="1800" dirty="0"/>
              <a:t>it performs steps 2 and 4.</a:t>
            </a:r>
          </a:p>
          <a:p>
            <a:pPr marL="400050" lvl="1" indent="0">
              <a:buNone/>
            </a:pPr>
            <a:r>
              <a:rPr lang="en-US" sz="1800" dirty="0"/>
              <a:t>Step 3 goes in loop body.</a:t>
            </a:r>
          </a:p>
          <a:p>
            <a:pPr marL="400050" lvl="1" indent="0">
              <a:buNone/>
            </a:pPr>
            <a:r>
              <a:rPr lang="en-US" sz="1800" b="1" dirty="0"/>
              <a:t>for (let v of </a:t>
            </a:r>
            <a:r>
              <a:rPr lang="en-US" sz="1800" b="1" dirty="0" err="1"/>
              <a:t>someGenerator</a:t>
            </a:r>
            <a:r>
              <a:rPr lang="en-US" sz="1800" b="1" dirty="0"/>
              <a:t>()) {</a:t>
            </a:r>
          </a:p>
          <a:p>
            <a:pPr marL="400050" lvl="1" indent="0">
              <a:buNone/>
            </a:pPr>
            <a:r>
              <a:rPr lang="en-US" sz="1800" b="1" dirty="0"/>
              <a:t>// process v</a:t>
            </a:r>
          </a:p>
          <a:p>
            <a:pPr marL="400050" lvl="1" indent="0">
              <a:buNone/>
            </a:pPr>
            <a:r>
              <a:rPr lang="en-US" sz="1800" b="1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6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</a:t>
            </a:r>
            <a:r>
              <a:rPr lang="en-US" b="1" dirty="0"/>
              <a:t>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return a “normal” value</a:t>
            </a:r>
          </a:p>
          <a:p>
            <a:pPr lvl="1"/>
            <a:r>
              <a:rPr lang="en-US" sz="2000" b="1" dirty="0"/>
              <a:t>yield value</a:t>
            </a:r>
            <a:r>
              <a:rPr lang="en-US" sz="2000" b="1" dirty="0" smtClean="0"/>
              <a:t>;</a:t>
            </a:r>
          </a:p>
          <a:p>
            <a:r>
              <a:rPr lang="en-US" sz="2000" dirty="0"/>
              <a:t>To yield each value returned by an </a:t>
            </a:r>
            <a:r>
              <a:rPr lang="en-US" sz="2000" dirty="0" err="1"/>
              <a:t>iterable</a:t>
            </a:r>
            <a:r>
              <a:rPr lang="en-US" sz="2000" dirty="0"/>
              <a:t> one at a time</a:t>
            </a:r>
          </a:p>
          <a:p>
            <a:pPr lvl="1"/>
            <a:r>
              <a:rPr lang="en-US" sz="1600" b="1" dirty="0"/>
              <a:t>yield* </a:t>
            </a:r>
            <a:r>
              <a:rPr lang="en-US" sz="1600" b="1" i="1" dirty="0"/>
              <a:t>some-</a:t>
            </a:r>
            <a:r>
              <a:rPr lang="en-US" sz="1600" b="1" i="1" dirty="0" err="1"/>
              <a:t>iterable</a:t>
            </a:r>
            <a:r>
              <a:rPr lang="en-US" sz="1600" b="1" dirty="0"/>
              <a:t>;</a:t>
            </a:r>
          </a:p>
          <a:p>
            <a:pPr lvl="1"/>
            <a:r>
              <a:rPr lang="en-US" sz="1600" dirty="0"/>
              <a:t>can obtain an </a:t>
            </a:r>
            <a:r>
              <a:rPr lang="en-US" sz="1600" dirty="0" err="1"/>
              <a:t>iterable</a:t>
            </a:r>
            <a:r>
              <a:rPr lang="en-US" sz="1600" dirty="0"/>
              <a:t> by calling another generator function - </a:t>
            </a:r>
            <a:r>
              <a:rPr lang="en-US" sz="1600" b="1" i="1" dirty="0" err="1"/>
              <a:t>otherGenerator</a:t>
            </a:r>
            <a:r>
              <a:rPr lang="en-US" sz="1600" b="1" dirty="0"/>
              <a:t>(</a:t>
            </a:r>
            <a:r>
              <a:rPr lang="en-US" sz="1600" b="1" i="1" dirty="0" err="1"/>
              <a:t>params</a:t>
            </a:r>
            <a:r>
              <a:rPr lang="en-US" sz="1600" b="1" dirty="0"/>
              <a:t>);</a:t>
            </a:r>
          </a:p>
          <a:p>
            <a:pPr lvl="1"/>
            <a:r>
              <a:rPr lang="en-US" sz="1600" dirty="0"/>
              <a:t>not commonly used</a:t>
            </a:r>
          </a:p>
        </p:txBody>
      </p:sp>
    </p:spTree>
    <p:extLst>
      <p:ext uri="{BB962C8B-B14F-4D97-AF65-F5344CB8AC3E}">
        <p14:creationId xmlns:p14="http://schemas.microsoft.com/office/powerpoint/2010/main" val="26707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84582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Questions…???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905000"/>
            <a:ext cx="8218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9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aresh\SkyDrive\Documents\Azilen\Stationary\Logo\New Azilen Logo 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349500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7" cy="4800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rrow </a:t>
            </a:r>
            <a:r>
              <a:rPr lang="en-US" dirty="0"/>
              <a:t>functions</a:t>
            </a:r>
          </a:p>
          <a:p>
            <a:r>
              <a:rPr lang="en-US" dirty="0"/>
              <a:t>C</a:t>
            </a:r>
            <a:r>
              <a:rPr lang="en-US" dirty="0" smtClean="0"/>
              <a:t>lasses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parameters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estructuring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nhanced </a:t>
            </a:r>
            <a:r>
              <a:rPr lang="en-US" dirty="0"/>
              <a:t>object literals</a:t>
            </a:r>
          </a:p>
          <a:p>
            <a:r>
              <a:rPr lang="en-US" dirty="0"/>
              <a:t>F</a:t>
            </a:r>
            <a:r>
              <a:rPr lang="en-US" dirty="0" smtClean="0"/>
              <a:t>or-of </a:t>
            </a:r>
            <a:r>
              <a:rPr lang="en-US" dirty="0"/>
              <a:t>loops</a:t>
            </a:r>
          </a:p>
          <a:p>
            <a:r>
              <a:rPr lang="en-US" dirty="0"/>
              <a:t>I</a:t>
            </a:r>
            <a:r>
              <a:rPr lang="en-US" dirty="0" smtClean="0"/>
              <a:t>terators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enerators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18487" cy="5029200"/>
          </a:xfrm>
        </p:spPr>
        <p:txBody>
          <a:bodyPr/>
          <a:lstStyle/>
          <a:p>
            <a:r>
              <a:rPr lang="en-US" sz="2400" b="1" dirty="0"/>
              <a:t>(</a:t>
            </a:r>
            <a:r>
              <a:rPr lang="en-US" sz="2400" b="1" i="1" dirty="0" err="1"/>
              <a:t>params</a:t>
            </a:r>
            <a:r>
              <a:rPr lang="en-US" sz="2400" b="1" dirty="0"/>
              <a:t>) =&gt; { </a:t>
            </a:r>
            <a:r>
              <a:rPr lang="en-US" sz="2400" b="1" i="1" dirty="0"/>
              <a:t>expressions </a:t>
            </a:r>
            <a:r>
              <a:rPr lang="en-US" sz="2400" b="1" dirty="0"/>
              <a:t>}</a:t>
            </a:r>
          </a:p>
          <a:p>
            <a:r>
              <a:rPr lang="en-US" sz="2400" dirty="0"/>
              <a:t>if only one parameter and not using </a:t>
            </a:r>
            <a:r>
              <a:rPr lang="en-US" sz="2400" dirty="0" err="1"/>
              <a:t>destructuring</a:t>
            </a:r>
            <a:r>
              <a:rPr lang="en-US" sz="2400" dirty="0"/>
              <a:t>, can omit parentheses</a:t>
            </a:r>
          </a:p>
          <a:p>
            <a:r>
              <a:rPr lang="en-US" sz="2400" dirty="0"/>
              <a:t>need </a:t>
            </a:r>
            <a:r>
              <a:rPr lang="en-US" sz="2400" dirty="0" smtClean="0"/>
              <a:t>parentheses if </a:t>
            </a:r>
            <a:r>
              <a:rPr lang="en-US" sz="2400" dirty="0"/>
              <a:t>no parameters</a:t>
            </a:r>
          </a:p>
          <a:p>
            <a:r>
              <a:rPr lang="en-US" sz="2400" dirty="0"/>
              <a:t>cannot insert line feed between parameters and </a:t>
            </a:r>
            <a:r>
              <a:rPr lang="en-US" sz="2400" b="1" dirty="0"/>
              <a:t>=&gt;</a:t>
            </a:r>
          </a:p>
          <a:p>
            <a:r>
              <a:rPr lang="en-US" sz="2400" dirty="0"/>
              <a:t>if only one expression, can omit braces </a:t>
            </a:r>
            <a:r>
              <a:rPr lang="en-US" sz="2400" dirty="0" smtClean="0"/>
              <a:t>and its </a:t>
            </a:r>
            <a:r>
              <a:rPr lang="en-US" sz="2400" dirty="0"/>
              <a:t>value is returned without using </a:t>
            </a:r>
            <a:r>
              <a:rPr lang="en-US" sz="2400" b="1" dirty="0"/>
              <a:t>return </a:t>
            </a:r>
            <a:r>
              <a:rPr lang="en-US" sz="2400" dirty="0"/>
              <a:t>keyword</a:t>
            </a:r>
          </a:p>
          <a:p>
            <a:r>
              <a:rPr lang="en-US" sz="2400" b="1" i="1" dirty="0"/>
              <a:t>expression </a:t>
            </a:r>
            <a:r>
              <a:rPr lang="en-US" sz="2400" dirty="0"/>
              <a:t>can be another arrow function that is returned</a:t>
            </a:r>
          </a:p>
          <a:p>
            <a:r>
              <a:rPr lang="en-US" sz="2400" dirty="0"/>
              <a:t>if expression is an object literal, wrap it in parentheses to distinguish it from a block of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18487" cy="5105400"/>
          </a:xfrm>
        </p:spPr>
        <p:txBody>
          <a:bodyPr/>
          <a:lstStyle/>
          <a:p>
            <a:r>
              <a:rPr lang="en-US" sz="2000" dirty="0"/>
              <a:t>Inside arrow function, </a:t>
            </a:r>
            <a:r>
              <a:rPr lang="en-US" sz="2000" b="1" dirty="0"/>
              <a:t>this </a:t>
            </a:r>
            <a:r>
              <a:rPr lang="en-US" sz="2000" dirty="0"/>
              <a:t>has same value as containing scope,</a:t>
            </a:r>
          </a:p>
          <a:p>
            <a:r>
              <a:rPr lang="en-US" sz="2000" dirty="0"/>
              <a:t>not a new value (called “lexical this”)</a:t>
            </a:r>
          </a:p>
          <a:p>
            <a:r>
              <a:rPr lang="en-US" sz="2000" dirty="0"/>
              <a:t>so can’t use to define constructor functions or methods, only plain functions</a:t>
            </a:r>
          </a:p>
          <a:p>
            <a:r>
              <a:rPr lang="en-US" sz="2000" dirty="0"/>
              <a:t>Also provides “lexical super”</a:t>
            </a:r>
          </a:p>
          <a:p>
            <a:r>
              <a:rPr lang="en-US" sz="2000" dirty="0"/>
              <a:t>Immediately invoked functions (IIFEs)</a:t>
            </a:r>
          </a:p>
          <a:p>
            <a:r>
              <a:rPr lang="en-US" sz="2000" dirty="0"/>
              <a:t>not typically needed in ES6 since modules provide file scope</a:t>
            </a:r>
          </a:p>
          <a:p>
            <a:r>
              <a:rPr lang="en-US" sz="2000" dirty="0"/>
              <a:t>can write like </a:t>
            </a:r>
            <a:r>
              <a:rPr lang="en-US" sz="2000" dirty="0" smtClean="0"/>
              <a:t>this</a:t>
            </a:r>
          </a:p>
          <a:p>
            <a:pPr lvl="1"/>
            <a:r>
              <a:rPr lang="en-US" sz="1600" b="1" dirty="0" smtClean="0"/>
              <a:t>(() </a:t>
            </a:r>
            <a:r>
              <a:rPr lang="en-US" sz="1600" b="1" dirty="0"/>
              <a:t>=&gt; {</a:t>
            </a:r>
          </a:p>
          <a:p>
            <a:pPr lvl="1"/>
            <a:r>
              <a:rPr lang="en-US" sz="1600" b="1" dirty="0"/>
              <a:t>...</a:t>
            </a:r>
          </a:p>
          <a:p>
            <a:pPr lvl="1"/>
            <a:r>
              <a:rPr lang="en-US" sz="1600" b="1" dirty="0" smtClean="0"/>
              <a:t>})();</a:t>
            </a:r>
          </a:p>
          <a:p>
            <a:r>
              <a:rPr lang="en-US" sz="2000" dirty="0"/>
              <a:t>ending like this is a syntax </a:t>
            </a:r>
            <a:r>
              <a:rPr lang="en-US" sz="2000" dirty="0" smtClean="0"/>
              <a:t>error</a:t>
            </a:r>
            <a:endParaRPr lang="en-US" sz="2000" b="1" dirty="0"/>
          </a:p>
          <a:p>
            <a:pPr lvl="1"/>
            <a:r>
              <a:rPr lang="en-US" sz="1600" b="1" dirty="0"/>
              <a:t>(() =&gt; {</a:t>
            </a:r>
          </a:p>
          <a:p>
            <a:pPr marL="457200" lvl="1" indent="0">
              <a:buNone/>
            </a:pPr>
            <a:r>
              <a:rPr lang="en-US" sz="1600" b="1" dirty="0"/>
              <a:t>...</a:t>
            </a:r>
          </a:p>
          <a:p>
            <a:pPr marL="457200" lvl="1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}());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1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8487" cy="5334000"/>
          </a:xfrm>
          <a:ln>
            <a:noFill/>
          </a:ln>
        </p:spPr>
        <p:txBody>
          <a:bodyPr/>
          <a:lstStyle/>
          <a:p>
            <a:r>
              <a:rPr lang="en-US" sz="2000" dirty="0"/>
              <a:t>Immutable identifiers that are guaranteed to be unique</a:t>
            </a:r>
          </a:p>
          <a:p>
            <a:r>
              <a:rPr lang="en-US" sz="2000" dirty="0"/>
              <a:t>unlike strings</a:t>
            </a:r>
          </a:p>
          <a:p>
            <a:r>
              <a:rPr lang="en-US" sz="2000" dirty="0"/>
              <a:t>To create a symbol</a:t>
            </a:r>
          </a:p>
          <a:p>
            <a:r>
              <a:rPr lang="en-US" sz="2000" b="1" dirty="0"/>
              <a:t>let </a:t>
            </a:r>
            <a:r>
              <a:rPr lang="en-US" sz="2000" b="1" i="1" dirty="0" err="1"/>
              <a:t>sym</a:t>
            </a:r>
            <a:r>
              <a:rPr lang="en-US" sz="2000" b="1" i="1" dirty="0"/>
              <a:t> </a:t>
            </a:r>
            <a:r>
              <a:rPr lang="en-US" sz="2000" b="1" dirty="0"/>
              <a:t>= Symbol(</a:t>
            </a:r>
            <a:r>
              <a:rPr lang="en-US" sz="2000" b="1" i="1" dirty="0"/>
              <a:t>description</a:t>
            </a:r>
            <a:r>
              <a:rPr lang="en-US" sz="2000" b="1" dirty="0"/>
              <a:t>);</a:t>
            </a:r>
          </a:p>
          <a:p>
            <a:r>
              <a:rPr lang="en-US" sz="2000" dirty="0"/>
              <a:t>note </a:t>
            </a:r>
            <a:r>
              <a:rPr lang="en-US" sz="2000" b="1" dirty="0"/>
              <a:t>new </a:t>
            </a:r>
            <a:r>
              <a:rPr lang="en-US" sz="2000" dirty="0"/>
              <a:t>keyword is not used</a:t>
            </a:r>
          </a:p>
          <a:p>
            <a:r>
              <a:rPr lang="en-US" sz="2000" dirty="0"/>
              <a:t>throws </a:t>
            </a:r>
            <a:r>
              <a:rPr lang="en-US" sz="2000" b="1" dirty="0" err="1"/>
              <a:t>TypeError</a:t>
            </a:r>
            <a:r>
              <a:rPr lang="en-US" sz="2000" dirty="0"/>
              <a:t>; it’s a function, not a constructor</a:t>
            </a:r>
          </a:p>
          <a:p>
            <a:r>
              <a:rPr lang="en-US" sz="2000" dirty="0"/>
              <a:t>description is optional and mainly useful for debugging</a:t>
            </a:r>
          </a:p>
          <a:p>
            <a:r>
              <a:rPr lang="en-US" sz="2000" dirty="0"/>
              <a:t>To retrieve description</a:t>
            </a:r>
          </a:p>
          <a:p>
            <a:r>
              <a:rPr lang="en-US" sz="2000" b="1" i="1" dirty="0" err="1"/>
              <a:t>sym</a:t>
            </a:r>
            <a:r>
              <a:rPr lang="en-US" sz="2000" b="1" dirty="0" err="1"/>
              <a:t>.toString</a:t>
            </a:r>
            <a:r>
              <a:rPr lang="en-US" sz="2000" b="1" dirty="0"/>
              <a:t>() </a:t>
            </a:r>
            <a:r>
              <a:rPr lang="en-US" sz="2000" dirty="0"/>
              <a:t>or </a:t>
            </a:r>
            <a:r>
              <a:rPr lang="en-US" sz="2000" b="1" dirty="0"/>
              <a:t>String(</a:t>
            </a:r>
            <a:r>
              <a:rPr lang="en-US" sz="2000" b="1" i="1" dirty="0" err="1"/>
              <a:t>sym</a:t>
            </a:r>
            <a:r>
              <a:rPr lang="en-US" sz="2000" b="1" dirty="0"/>
              <a:t>)</a:t>
            </a:r>
          </a:p>
          <a:p>
            <a:r>
              <a:rPr lang="en-US" sz="2000" dirty="0"/>
              <a:t>returns </a:t>
            </a:r>
            <a:r>
              <a:rPr lang="en-US" sz="2000" b="1" dirty="0"/>
              <a:t>'Symbol(</a:t>
            </a:r>
            <a:r>
              <a:rPr lang="en-US" sz="2000" b="1" i="1" dirty="0"/>
              <a:t>description</a:t>
            </a:r>
            <a:r>
              <a:rPr lang="en-US" sz="2000" b="1" dirty="0"/>
              <a:t>)'</a:t>
            </a:r>
          </a:p>
          <a:p>
            <a:r>
              <a:rPr lang="en-US" sz="2000" dirty="0"/>
              <a:t>concatenating a symbol to a string throws </a:t>
            </a:r>
            <a:r>
              <a:rPr lang="en-US" sz="2000" b="1" dirty="0" err="1"/>
              <a:t>TypeError</a:t>
            </a:r>
            <a:endParaRPr lang="en-US" sz="2000" b="1" dirty="0"/>
          </a:p>
          <a:p>
            <a:r>
              <a:rPr lang="en-US" sz="2000" dirty="0"/>
              <a:t>A new primitive type</a:t>
            </a:r>
          </a:p>
          <a:p>
            <a:r>
              <a:rPr lang="en-US" sz="2000" b="1" dirty="0" err="1"/>
              <a:t>typeof</a:t>
            </a:r>
            <a:r>
              <a:rPr lang="en-US" sz="2000" b="1" dirty="0"/>
              <a:t> </a:t>
            </a:r>
            <a:r>
              <a:rPr lang="en-US" sz="2000" b="1" i="1" dirty="0" err="1"/>
              <a:t>sym</a:t>
            </a:r>
            <a:r>
              <a:rPr lang="en-US" sz="2000" b="1" i="1" dirty="0"/>
              <a:t> </a:t>
            </a:r>
            <a:r>
              <a:rPr lang="en-US" sz="2000" b="1" dirty="0"/>
              <a:t>=== </a:t>
            </a:r>
            <a:r>
              <a:rPr lang="en-US" sz="2000" b="1" dirty="0" smtClean="0"/>
              <a:t>'symbol‘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18487" cy="5334000"/>
          </a:xfrm>
          <a:ln>
            <a:noFill/>
          </a:ln>
        </p:spPr>
        <p:txBody>
          <a:bodyPr/>
          <a:lstStyle/>
          <a:p>
            <a:r>
              <a:rPr lang="en-US" sz="2000" dirty="0"/>
              <a:t>Can use as object keys</a:t>
            </a:r>
          </a:p>
          <a:p>
            <a:r>
              <a:rPr lang="en-US" sz="2000" b="1" i="1" dirty="0" err="1"/>
              <a:t>obj</a:t>
            </a:r>
            <a:r>
              <a:rPr lang="en-US" sz="2000" b="1" dirty="0"/>
              <a:t>[</a:t>
            </a:r>
            <a:r>
              <a:rPr lang="en-US" sz="2000" b="1" i="1" dirty="0" err="1"/>
              <a:t>sym</a:t>
            </a:r>
            <a:r>
              <a:rPr lang="en-US" sz="2000" b="1" dirty="0"/>
              <a:t>] = </a:t>
            </a:r>
            <a:r>
              <a:rPr lang="en-US" sz="2000" b="1" i="1" dirty="0"/>
              <a:t>value</a:t>
            </a:r>
            <a:r>
              <a:rPr lang="en-US" sz="2000" b="1" dirty="0"/>
              <a:t>;</a:t>
            </a:r>
          </a:p>
          <a:p>
            <a:r>
              <a:rPr lang="en-US" sz="2000" dirty="0"/>
              <a:t>They become non-enumerable properties</a:t>
            </a:r>
          </a:p>
          <a:p>
            <a:r>
              <a:rPr lang="en-US" sz="2000" b="1" dirty="0" err="1"/>
              <a:t>Object.getOwnPropertyNames</a:t>
            </a:r>
            <a:r>
              <a:rPr lang="en-US" sz="2000" b="1" dirty="0"/>
              <a:t>(</a:t>
            </a:r>
            <a:r>
              <a:rPr lang="en-US" sz="2000" b="1" i="1" dirty="0" err="1"/>
              <a:t>obj</a:t>
            </a:r>
            <a:r>
              <a:rPr lang="en-US" sz="2000" b="1" dirty="0"/>
              <a:t>) </a:t>
            </a:r>
            <a:r>
              <a:rPr lang="en-US" sz="2000" dirty="0"/>
              <a:t>gets string keys, but not symbol keys</a:t>
            </a:r>
          </a:p>
          <a:p>
            <a:r>
              <a:rPr lang="en-US" sz="2000" b="1" dirty="0" err="1"/>
              <a:t>Object.getOwnPropertySymbols</a:t>
            </a:r>
            <a:r>
              <a:rPr lang="en-US" sz="2000" b="1" dirty="0"/>
              <a:t>(</a:t>
            </a:r>
            <a:r>
              <a:rPr lang="en-US" sz="2000" b="1" i="1" dirty="0" err="1"/>
              <a:t>obj</a:t>
            </a:r>
            <a:r>
              <a:rPr lang="en-US" sz="2000" b="1" dirty="0"/>
              <a:t>) </a:t>
            </a:r>
            <a:r>
              <a:rPr lang="en-US" sz="2000" dirty="0"/>
              <a:t>gets symbol keys, but not string keys</a:t>
            </a:r>
          </a:p>
          <a:p>
            <a:r>
              <a:rPr lang="en-US" sz="2000" b="1" dirty="0" err="1"/>
              <a:t>Reflect.ownKeys</a:t>
            </a:r>
            <a:r>
              <a:rPr lang="en-US" sz="2000" b="1" dirty="0"/>
              <a:t>(</a:t>
            </a:r>
            <a:r>
              <a:rPr lang="en-US" sz="2000" b="1" i="1" dirty="0" err="1"/>
              <a:t>obj</a:t>
            </a:r>
            <a:r>
              <a:rPr lang="en-US" sz="2000" b="1" dirty="0"/>
              <a:t>) </a:t>
            </a:r>
            <a:r>
              <a:rPr lang="en-US" sz="2000" dirty="0"/>
              <a:t>gets both string and symbol keys</a:t>
            </a:r>
          </a:p>
          <a:p>
            <a:r>
              <a:rPr lang="en-US" sz="2000" dirty="0"/>
              <a:t>Can use for constants that only serve as unique identifiers</a:t>
            </a:r>
          </a:p>
          <a:p>
            <a:r>
              <a:rPr lang="en-US" sz="2000" b="1" dirty="0" err="1"/>
              <a:t>const</a:t>
            </a:r>
            <a:r>
              <a:rPr lang="en-US" sz="2000" b="1" dirty="0"/>
              <a:t> </a:t>
            </a:r>
            <a:r>
              <a:rPr lang="en-US" sz="2000" b="1" i="1" dirty="0"/>
              <a:t>NAME </a:t>
            </a:r>
            <a:r>
              <a:rPr lang="en-US" sz="2000" b="1" dirty="0"/>
              <a:t>= Symbol();</a:t>
            </a:r>
          </a:p>
          <a:p>
            <a:r>
              <a:rPr lang="en-US" sz="2000" dirty="0"/>
              <a:t>Can use to add “meta-level” properties or internal methods to an object</a:t>
            </a:r>
          </a:p>
          <a:p>
            <a:r>
              <a:rPr lang="en-US" sz="2000" dirty="0"/>
              <a:t>that avoid clashing with normal properties</a:t>
            </a:r>
          </a:p>
          <a:p>
            <a:r>
              <a:rPr lang="en-US" sz="2000" b="1" dirty="0" err="1"/>
              <a:t>Symbol.iterator</a:t>
            </a:r>
            <a:r>
              <a:rPr lang="en-US" sz="2000" b="1" dirty="0"/>
              <a:t> </a:t>
            </a:r>
            <a:r>
              <a:rPr lang="en-US" sz="2000" dirty="0"/>
              <a:t>is an example (described later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4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</a:t>
            </a:r>
            <a:r>
              <a:rPr lang="en-US" sz="2400" b="1" dirty="0"/>
              <a:t>class </a:t>
            </a:r>
            <a:r>
              <a:rPr lang="en-US" sz="2400" dirty="0"/>
              <a:t>keyword</a:t>
            </a:r>
          </a:p>
          <a:p>
            <a:r>
              <a:rPr lang="en-US" sz="2400" dirty="0"/>
              <a:t>Define </a:t>
            </a:r>
            <a:r>
              <a:rPr lang="en-US" sz="2400" dirty="0" smtClean="0"/>
              <a:t>constructor and </a:t>
            </a:r>
            <a:r>
              <a:rPr lang="en-US" sz="2400" dirty="0"/>
              <a:t>methods inside</a:t>
            </a:r>
          </a:p>
          <a:p>
            <a:pPr lvl="1"/>
            <a:r>
              <a:rPr lang="en-US" sz="2000" dirty="0"/>
              <a:t>one constructor </a:t>
            </a:r>
            <a:r>
              <a:rPr lang="en-US" sz="2000" dirty="0" smtClean="0"/>
              <a:t>function per </a:t>
            </a:r>
            <a:r>
              <a:rPr lang="en-US" sz="2000" dirty="0"/>
              <a:t>class</a:t>
            </a:r>
          </a:p>
          <a:p>
            <a:r>
              <a:rPr lang="en-US" sz="2400" dirty="0"/>
              <a:t>Really just sugar </a:t>
            </a:r>
            <a:r>
              <a:rPr lang="en-US" sz="2400" dirty="0" smtClean="0"/>
              <a:t>over existing prototypal inheritance </a:t>
            </a:r>
            <a:r>
              <a:rPr lang="en-US" sz="2400" dirty="0"/>
              <a:t>mechanism</a:t>
            </a:r>
          </a:p>
          <a:p>
            <a:pPr lvl="1"/>
            <a:r>
              <a:rPr lang="en-US" sz="2000" dirty="0"/>
              <a:t>creates a constructor </a:t>
            </a:r>
            <a:r>
              <a:rPr lang="en-US" sz="2000" dirty="0" smtClean="0"/>
              <a:t>function with </a:t>
            </a:r>
            <a:r>
              <a:rPr lang="en-US" sz="2000" dirty="0"/>
              <a:t>same name as </a:t>
            </a:r>
            <a:r>
              <a:rPr lang="en-US" sz="2000" dirty="0" smtClean="0"/>
              <a:t>class </a:t>
            </a:r>
          </a:p>
          <a:p>
            <a:pPr lvl="1"/>
            <a:r>
              <a:rPr lang="en-US" sz="2000" dirty="0" smtClean="0"/>
              <a:t>adds </a:t>
            </a:r>
            <a:r>
              <a:rPr lang="en-US" sz="2000" dirty="0"/>
              <a:t>methods to prototype</a:t>
            </a:r>
          </a:p>
          <a:p>
            <a:r>
              <a:rPr lang="en-US" sz="2400" dirty="0"/>
              <a:t>Code in class </a:t>
            </a:r>
            <a:r>
              <a:rPr lang="en-US" sz="2400" dirty="0" smtClean="0"/>
              <a:t>definition is </a:t>
            </a:r>
            <a:r>
              <a:rPr lang="en-US" sz="2400" dirty="0"/>
              <a:t>always </a:t>
            </a:r>
            <a:r>
              <a:rPr lang="en-US" sz="2400" dirty="0" smtClean="0"/>
              <a:t>evaluated in </a:t>
            </a:r>
            <a:r>
              <a:rPr lang="en-US" sz="2400" dirty="0"/>
              <a:t>strict mode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1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026" name="Picture 2" descr="C:\Users\user\Desktop\clas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1424"/>
            <a:ext cx="6553199" cy="51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ilen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zilen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1576</Words>
  <Application>Microsoft Office PowerPoint</Application>
  <PresentationFormat>On-screen Show (4:3)</PresentationFormat>
  <Paragraphs>231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Azilen Master</vt:lpstr>
      <vt:lpstr>Azilen_Header</vt:lpstr>
      <vt:lpstr>PowerPoint Presentation</vt:lpstr>
      <vt:lpstr>So far we covered</vt:lpstr>
      <vt:lpstr>ES</vt:lpstr>
      <vt:lpstr>Arrow Function</vt:lpstr>
      <vt:lpstr>Arrow Function</vt:lpstr>
      <vt:lpstr>Symbols</vt:lpstr>
      <vt:lpstr>Symbols</vt:lpstr>
      <vt:lpstr>Classes</vt:lpstr>
      <vt:lpstr>Classes</vt:lpstr>
      <vt:lpstr>Classes</vt:lpstr>
      <vt:lpstr>Default Parameters</vt:lpstr>
      <vt:lpstr>Destructuring</vt:lpstr>
      <vt:lpstr>Destructuring</vt:lpstr>
      <vt:lpstr>Enhanced Object Literals</vt:lpstr>
      <vt:lpstr>for-of Loops</vt:lpstr>
      <vt:lpstr>Iterators and Iterables</vt:lpstr>
      <vt:lpstr>Iterable Objects</vt:lpstr>
      <vt:lpstr>Iteratable Consumers</vt:lpstr>
      <vt:lpstr>Generators</vt:lpstr>
      <vt:lpstr>Steps to Use Generators</vt:lpstr>
      <vt:lpstr>Generator yield</vt:lpstr>
      <vt:lpstr>PowerPoint Presentation</vt:lpstr>
      <vt:lpstr>PowerPoint Presentation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Ankit</cp:lastModifiedBy>
  <cp:revision>129</cp:revision>
  <dcterms:created xsi:type="dcterms:W3CDTF">2012-10-05T08:52:08Z</dcterms:created>
  <dcterms:modified xsi:type="dcterms:W3CDTF">2017-02-15T10:08:49Z</dcterms:modified>
</cp:coreProperties>
</file>