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70" r:id="rId4"/>
    <p:sldId id="271" r:id="rId5"/>
    <p:sldId id="272" r:id="rId6"/>
    <p:sldId id="275" r:id="rId7"/>
    <p:sldId id="279" r:id="rId8"/>
    <p:sldId id="276" r:id="rId9"/>
    <p:sldId id="277" r:id="rId10"/>
    <p:sldId id="278" r:id="rId11"/>
    <p:sldId id="282" r:id="rId12"/>
    <p:sldId id="280" r:id="rId13"/>
    <p:sldId id="281" r:id="rId14"/>
    <p:sldId id="286" r:id="rId15"/>
    <p:sldId id="287" r:id="rId16"/>
    <p:sldId id="288" r:id="rId17"/>
    <p:sldId id="274" r:id="rId18"/>
    <p:sldId id="283" r:id="rId19"/>
    <p:sldId id="284" r:id="rId20"/>
    <p:sldId id="285" r:id="rId21"/>
    <p:sldId id="289"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66" d="100"/>
          <a:sy n="66" d="100"/>
        </p:scale>
        <p:origin x="87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10-Aug-21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pPr algn="ctr"/>
            <a:r>
              <a:rPr lang="en-US" sz="4000" dirty="0">
                <a:solidFill>
                  <a:srgbClr val="00B0F0"/>
                </a:solidFill>
              </a:rPr>
              <a:t>G2M CAB INDUSTRY CASE STUDY</a:t>
            </a:r>
          </a:p>
          <a:p>
            <a:endParaRPr lang="en-US" sz="4000" dirty="0"/>
          </a:p>
          <a:p>
            <a:r>
              <a:rPr lang="en-US" sz="2800" b="1">
                <a:solidFill>
                  <a:srgbClr val="FF6600"/>
                </a:solidFill>
              </a:rPr>
              <a:t> 10</a:t>
            </a:r>
            <a:r>
              <a:rPr lang="en-US" sz="2800" b="1" baseline="30000">
                <a:solidFill>
                  <a:srgbClr val="FF6600"/>
                </a:solidFill>
              </a:rPr>
              <a:t>TH</a:t>
            </a:r>
            <a:r>
              <a:rPr lang="en-US" sz="2800" b="1">
                <a:solidFill>
                  <a:srgbClr val="FF6600"/>
                </a:solidFill>
              </a:rPr>
              <a:t> AUG </a:t>
            </a:r>
            <a:r>
              <a:rPr lang="en-US" sz="2800" b="1" dirty="0">
                <a:solidFill>
                  <a:srgbClr val="FF6600"/>
                </a:solidFill>
              </a:rPr>
              <a:t>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2944-E54E-4806-9AEC-69E30A4066DF}"/>
              </a:ext>
            </a:extLst>
          </p:cNvPr>
          <p:cNvSpPr>
            <a:spLocks noGrp="1"/>
          </p:cNvSpPr>
          <p:nvPr>
            <p:ph type="title"/>
          </p:nvPr>
        </p:nvSpPr>
        <p:spPr>
          <a:xfrm>
            <a:off x="839788" y="365125"/>
            <a:ext cx="10515600" cy="563343"/>
          </a:xfrm>
          <a:solidFill>
            <a:srgbClr val="3B3B3B"/>
          </a:solidFill>
        </p:spPr>
        <p:txBody>
          <a:bodyPr>
            <a:normAutofit fontScale="90000"/>
          </a:bodyPr>
          <a:lstStyle/>
          <a:p>
            <a:pPr algn="ctr"/>
            <a:r>
              <a:rPr lang="en-GB" dirty="0">
                <a:solidFill>
                  <a:srgbClr val="FF6600"/>
                </a:solidFill>
              </a:rPr>
              <a:t>Profit Amount by Quarter</a:t>
            </a:r>
            <a:endParaRPr lang="en-US" dirty="0">
              <a:solidFill>
                <a:srgbClr val="FF6600"/>
              </a:solidFill>
            </a:endParaRPr>
          </a:p>
        </p:txBody>
      </p:sp>
      <p:sp>
        <p:nvSpPr>
          <p:cNvPr id="3" name="Text Placeholder 2">
            <a:extLst>
              <a:ext uri="{FF2B5EF4-FFF2-40B4-BE49-F238E27FC236}">
                <a16:creationId xmlns:a16="http://schemas.microsoft.com/office/drawing/2014/main" id="{EF4E4D47-D928-4902-BABA-352A5E3F90FE}"/>
              </a:ext>
            </a:extLst>
          </p:cNvPr>
          <p:cNvSpPr>
            <a:spLocks noGrp="1"/>
          </p:cNvSpPr>
          <p:nvPr>
            <p:ph type="body" idx="1"/>
          </p:nvPr>
        </p:nvSpPr>
        <p:spPr>
          <a:xfrm>
            <a:off x="839788" y="928468"/>
            <a:ext cx="5157787" cy="451192"/>
          </a:xfrm>
        </p:spPr>
        <p:txBody>
          <a:bodyPr/>
          <a:lstStyle/>
          <a:p>
            <a:pPr algn="ctr"/>
            <a:r>
              <a:rPr lang="en-GB" dirty="0"/>
              <a:t>Pink Cab</a:t>
            </a:r>
            <a:endParaRPr lang="en-US" dirty="0"/>
          </a:p>
        </p:txBody>
      </p:sp>
      <p:pic>
        <p:nvPicPr>
          <p:cNvPr id="8" name="Content Placeholder 7">
            <a:extLst>
              <a:ext uri="{FF2B5EF4-FFF2-40B4-BE49-F238E27FC236}">
                <a16:creationId xmlns:a16="http://schemas.microsoft.com/office/drawing/2014/main" id="{4DA1C35B-FDF2-473C-ABFC-9CB1F12A7BD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10108" y="1379661"/>
            <a:ext cx="4810796" cy="3781961"/>
          </a:xfrm>
        </p:spPr>
      </p:pic>
      <p:sp>
        <p:nvSpPr>
          <p:cNvPr id="5" name="Text Placeholder 4">
            <a:extLst>
              <a:ext uri="{FF2B5EF4-FFF2-40B4-BE49-F238E27FC236}">
                <a16:creationId xmlns:a16="http://schemas.microsoft.com/office/drawing/2014/main" id="{440D7A37-BCCA-4C7E-BA15-BAC4E99E739C}"/>
              </a:ext>
            </a:extLst>
          </p:cNvPr>
          <p:cNvSpPr>
            <a:spLocks noGrp="1"/>
          </p:cNvSpPr>
          <p:nvPr>
            <p:ph type="body" sz="quarter" idx="3"/>
          </p:nvPr>
        </p:nvSpPr>
        <p:spPr>
          <a:xfrm>
            <a:off x="6096000" y="928663"/>
            <a:ext cx="5183188" cy="451192"/>
          </a:xfrm>
        </p:spPr>
        <p:txBody>
          <a:bodyPr/>
          <a:lstStyle/>
          <a:p>
            <a:pPr algn="ctr"/>
            <a:r>
              <a:rPr lang="en-GB" dirty="0"/>
              <a:t>Yellow Cab</a:t>
            </a:r>
            <a:endParaRPr lang="en-US" dirty="0"/>
          </a:p>
        </p:txBody>
      </p:sp>
      <p:pic>
        <p:nvPicPr>
          <p:cNvPr id="11" name="Content Placeholder 10">
            <a:extLst>
              <a:ext uri="{FF2B5EF4-FFF2-40B4-BE49-F238E27FC236}">
                <a16:creationId xmlns:a16="http://schemas.microsoft.com/office/drawing/2014/main" id="{4F92046C-89E1-41D5-B256-FBEF311FD7E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6485" y="1379660"/>
            <a:ext cx="4782217" cy="3656128"/>
          </a:xfrm>
        </p:spPr>
      </p:pic>
      <p:sp>
        <p:nvSpPr>
          <p:cNvPr id="9" name="TextBox 8">
            <a:extLst>
              <a:ext uri="{FF2B5EF4-FFF2-40B4-BE49-F238E27FC236}">
                <a16:creationId xmlns:a16="http://schemas.microsoft.com/office/drawing/2014/main" id="{2F193B93-94E7-4D7D-8638-BA68B7FCE9F3}"/>
              </a:ext>
            </a:extLst>
          </p:cNvPr>
          <p:cNvSpPr txBox="1"/>
          <p:nvPr/>
        </p:nvSpPr>
        <p:spPr>
          <a:xfrm>
            <a:off x="1167618" y="5613009"/>
            <a:ext cx="9903656" cy="646331"/>
          </a:xfrm>
          <a:prstGeom prst="rect">
            <a:avLst/>
          </a:prstGeom>
          <a:noFill/>
        </p:spPr>
        <p:txBody>
          <a:bodyPr wrap="square" rtlCol="0">
            <a:spAutoFit/>
          </a:bodyPr>
          <a:lstStyle/>
          <a:p>
            <a:r>
              <a:rPr lang="en-GB" dirty="0"/>
              <a:t>For the Pink cab quarter 1 and 4 have on average higher contribution in profit than 2 and 3.</a:t>
            </a:r>
          </a:p>
          <a:p>
            <a:r>
              <a:rPr lang="en-GB" dirty="0"/>
              <a:t>For the Yellow cab quarter 1 and 2 have on average higher contribution in profit than 3 and 4</a:t>
            </a:r>
            <a:endParaRPr lang="en-US" dirty="0"/>
          </a:p>
        </p:txBody>
      </p:sp>
    </p:spTree>
    <p:extLst>
      <p:ext uri="{BB962C8B-B14F-4D97-AF65-F5344CB8AC3E}">
        <p14:creationId xmlns:p14="http://schemas.microsoft.com/office/powerpoint/2010/main" val="1931122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A12B35E-02A3-414F-9402-81DF44231BAB}"/>
              </a:ext>
            </a:extLst>
          </p:cNvPr>
          <p:cNvSpPr>
            <a:spLocks noGrp="1"/>
          </p:cNvSpPr>
          <p:nvPr>
            <p:ph type="title"/>
          </p:nvPr>
        </p:nvSpPr>
        <p:spPr>
          <a:xfrm>
            <a:off x="422031" y="365125"/>
            <a:ext cx="10931769" cy="616331"/>
          </a:xfrm>
          <a:solidFill>
            <a:srgbClr val="3B3B3B"/>
          </a:solidFill>
        </p:spPr>
        <p:txBody>
          <a:bodyPr>
            <a:normAutofit fontScale="90000"/>
          </a:bodyPr>
          <a:lstStyle/>
          <a:p>
            <a:pPr algn="ctr"/>
            <a:r>
              <a:rPr lang="en-GB" dirty="0">
                <a:solidFill>
                  <a:srgbClr val="FF6600"/>
                </a:solidFill>
              </a:rPr>
              <a:t>Profit Correlation with Features</a:t>
            </a:r>
            <a:endParaRPr lang="en-US" dirty="0">
              <a:solidFill>
                <a:srgbClr val="FF6600"/>
              </a:solidFill>
            </a:endParaRPr>
          </a:p>
        </p:txBody>
      </p:sp>
      <p:pic>
        <p:nvPicPr>
          <p:cNvPr id="10" name="Content Placeholder 9">
            <a:extLst>
              <a:ext uri="{FF2B5EF4-FFF2-40B4-BE49-F238E27FC236}">
                <a16:creationId xmlns:a16="http://schemas.microsoft.com/office/drawing/2014/main" id="{EC243C06-3022-4098-9240-ED6FAB642C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549" y="1020142"/>
            <a:ext cx="4053230" cy="4550664"/>
          </a:xfrm>
        </p:spPr>
      </p:pic>
      <p:pic>
        <p:nvPicPr>
          <p:cNvPr id="12" name="Picture 11">
            <a:extLst>
              <a:ext uri="{FF2B5EF4-FFF2-40B4-BE49-F238E27FC236}">
                <a16:creationId xmlns:a16="http://schemas.microsoft.com/office/drawing/2014/main" id="{2910EB37-B86A-47EB-8BB0-0E058FC273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104" y="1136201"/>
            <a:ext cx="3755512" cy="4434605"/>
          </a:xfrm>
          <a:prstGeom prst="rect">
            <a:avLst/>
          </a:prstGeom>
        </p:spPr>
      </p:pic>
      <p:pic>
        <p:nvPicPr>
          <p:cNvPr id="14" name="Picture 13">
            <a:extLst>
              <a:ext uri="{FF2B5EF4-FFF2-40B4-BE49-F238E27FC236}">
                <a16:creationId xmlns:a16="http://schemas.microsoft.com/office/drawing/2014/main" id="{2173F3D4-95A3-4552-AF81-0423BDC83B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9941" y="1136200"/>
            <a:ext cx="3506244" cy="4434605"/>
          </a:xfrm>
          <a:prstGeom prst="rect">
            <a:avLst/>
          </a:prstGeom>
        </p:spPr>
      </p:pic>
      <p:sp>
        <p:nvSpPr>
          <p:cNvPr id="15" name="TextBox 14">
            <a:extLst>
              <a:ext uri="{FF2B5EF4-FFF2-40B4-BE49-F238E27FC236}">
                <a16:creationId xmlns:a16="http://schemas.microsoft.com/office/drawing/2014/main" id="{D1C49E9D-6009-467E-898B-801B4CB76D0C}"/>
              </a:ext>
            </a:extLst>
          </p:cNvPr>
          <p:cNvSpPr txBox="1"/>
          <p:nvPr/>
        </p:nvSpPr>
        <p:spPr>
          <a:xfrm>
            <a:off x="1069145" y="5570805"/>
            <a:ext cx="2729132" cy="369332"/>
          </a:xfrm>
          <a:prstGeom prst="rect">
            <a:avLst/>
          </a:prstGeom>
          <a:noFill/>
        </p:spPr>
        <p:txBody>
          <a:bodyPr wrap="square" rtlCol="0">
            <a:spAutoFit/>
          </a:bodyPr>
          <a:lstStyle/>
          <a:p>
            <a:r>
              <a:rPr lang="en-GB" dirty="0"/>
              <a:t>High correlation: 0.86</a:t>
            </a:r>
            <a:endParaRPr lang="en-US" dirty="0"/>
          </a:p>
        </p:txBody>
      </p:sp>
      <p:sp>
        <p:nvSpPr>
          <p:cNvPr id="17" name="TextBox 16">
            <a:extLst>
              <a:ext uri="{FF2B5EF4-FFF2-40B4-BE49-F238E27FC236}">
                <a16:creationId xmlns:a16="http://schemas.microsoft.com/office/drawing/2014/main" id="{E435D89D-910C-4E1E-A04A-87915AD8ABB5}"/>
              </a:ext>
            </a:extLst>
          </p:cNvPr>
          <p:cNvSpPr txBox="1"/>
          <p:nvPr/>
        </p:nvSpPr>
        <p:spPr>
          <a:xfrm>
            <a:off x="5143091" y="5570805"/>
            <a:ext cx="2729132" cy="369332"/>
          </a:xfrm>
          <a:prstGeom prst="rect">
            <a:avLst/>
          </a:prstGeom>
          <a:noFill/>
        </p:spPr>
        <p:txBody>
          <a:bodyPr wrap="square" rtlCol="0">
            <a:spAutoFit/>
          </a:bodyPr>
          <a:lstStyle/>
          <a:p>
            <a:r>
              <a:rPr lang="en-GB" dirty="0"/>
              <a:t>Moderate correlation:0.48</a:t>
            </a:r>
            <a:endParaRPr lang="en-US" dirty="0"/>
          </a:p>
        </p:txBody>
      </p:sp>
      <p:sp>
        <p:nvSpPr>
          <p:cNvPr id="18" name="TextBox 17">
            <a:extLst>
              <a:ext uri="{FF2B5EF4-FFF2-40B4-BE49-F238E27FC236}">
                <a16:creationId xmlns:a16="http://schemas.microsoft.com/office/drawing/2014/main" id="{93EB18B1-A1DF-4233-B316-A709E3BE87F3}"/>
              </a:ext>
            </a:extLst>
          </p:cNvPr>
          <p:cNvSpPr txBox="1"/>
          <p:nvPr/>
        </p:nvSpPr>
        <p:spPr>
          <a:xfrm>
            <a:off x="8695535" y="5570805"/>
            <a:ext cx="2658265" cy="369332"/>
          </a:xfrm>
          <a:prstGeom prst="rect">
            <a:avLst/>
          </a:prstGeom>
          <a:noFill/>
        </p:spPr>
        <p:txBody>
          <a:bodyPr wrap="square" rtlCol="0">
            <a:spAutoFit/>
          </a:bodyPr>
          <a:lstStyle/>
          <a:p>
            <a:r>
              <a:rPr lang="en-GB" dirty="0"/>
              <a:t>Moderate correlation:0.46</a:t>
            </a:r>
            <a:endParaRPr lang="en-US" dirty="0"/>
          </a:p>
        </p:txBody>
      </p:sp>
    </p:spTree>
    <p:extLst>
      <p:ext uri="{BB962C8B-B14F-4D97-AF65-F5344CB8AC3E}">
        <p14:creationId xmlns:p14="http://schemas.microsoft.com/office/powerpoint/2010/main" val="3984598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BBC1CA7-C806-427A-B58F-E2B5257F7A94}"/>
              </a:ext>
            </a:extLst>
          </p:cNvPr>
          <p:cNvSpPr>
            <a:spLocks noGrp="1"/>
          </p:cNvSpPr>
          <p:nvPr>
            <p:ph type="title"/>
          </p:nvPr>
        </p:nvSpPr>
        <p:spPr>
          <a:xfrm>
            <a:off x="739726" y="328062"/>
            <a:ext cx="10515600" cy="705950"/>
          </a:xfrm>
          <a:solidFill>
            <a:srgbClr val="3B3B3B"/>
          </a:solidFill>
        </p:spPr>
        <p:txBody>
          <a:bodyPr>
            <a:normAutofit/>
          </a:bodyPr>
          <a:lstStyle/>
          <a:p>
            <a:pPr algn="ctr"/>
            <a:r>
              <a:rPr lang="en-GB" sz="4000" dirty="0">
                <a:solidFill>
                  <a:srgbClr val="FF6600"/>
                </a:solidFill>
              </a:rPr>
              <a:t>Revenue Trends</a:t>
            </a:r>
            <a:endParaRPr lang="en-US" sz="4000" dirty="0">
              <a:solidFill>
                <a:srgbClr val="FF6600"/>
              </a:solidFill>
            </a:endParaRPr>
          </a:p>
        </p:txBody>
      </p:sp>
      <p:pic>
        <p:nvPicPr>
          <p:cNvPr id="10" name="Content Placeholder 9">
            <a:extLst>
              <a:ext uri="{FF2B5EF4-FFF2-40B4-BE49-F238E27FC236}">
                <a16:creationId xmlns:a16="http://schemas.microsoft.com/office/drawing/2014/main" id="{29CDB12C-A3C7-4304-951F-6D3CBC6E77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8462" y="1191851"/>
            <a:ext cx="7554349" cy="3970991"/>
          </a:xfrm>
        </p:spPr>
      </p:pic>
      <p:sp>
        <p:nvSpPr>
          <p:cNvPr id="11" name="TextBox 10">
            <a:extLst>
              <a:ext uri="{FF2B5EF4-FFF2-40B4-BE49-F238E27FC236}">
                <a16:creationId xmlns:a16="http://schemas.microsoft.com/office/drawing/2014/main" id="{2E43E98A-8B4A-4870-8E7B-A129C8BD6739}"/>
              </a:ext>
            </a:extLst>
          </p:cNvPr>
          <p:cNvSpPr txBox="1"/>
          <p:nvPr/>
        </p:nvSpPr>
        <p:spPr>
          <a:xfrm>
            <a:off x="1800664" y="5358508"/>
            <a:ext cx="7469944" cy="646331"/>
          </a:xfrm>
          <a:prstGeom prst="rect">
            <a:avLst/>
          </a:prstGeom>
          <a:noFill/>
        </p:spPr>
        <p:txBody>
          <a:bodyPr wrap="square" rtlCol="0">
            <a:spAutoFit/>
          </a:bodyPr>
          <a:lstStyle/>
          <a:p>
            <a:r>
              <a:rPr lang="en-GB" dirty="0"/>
              <a:t>Higher Price charged for the Yellow Cab means that it has higher revenue than Pink Cab.</a:t>
            </a:r>
            <a:endParaRPr lang="en-US" dirty="0"/>
          </a:p>
        </p:txBody>
      </p:sp>
    </p:spTree>
    <p:extLst>
      <p:ext uri="{BB962C8B-B14F-4D97-AF65-F5344CB8AC3E}">
        <p14:creationId xmlns:p14="http://schemas.microsoft.com/office/powerpoint/2010/main" val="170048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B2BC-97FB-4989-ABDB-ABDE0B44C854}"/>
              </a:ext>
            </a:extLst>
          </p:cNvPr>
          <p:cNvSpPr>
            <a:spLocks noGrp="1"/>
          </p:cNvSpPr>
          <p:nvPr>
            <p:ph type="title"/>
          </p:nvPr>
        </p:nvSpPr>
        <p:spPr>
          <a:xfrm>
            <a:off x="838200" y="365126"/>
            <a:ext cx="10515600" cy="591478"/>
          </a:xfrm>
          <a:solidFill>
            <a:srgbClr val="3B3B3B"/>
          </a:solidFill>
        </p:spPr>
        <p:txBody>
          <a:bodyPr>
            <a:normAutofit fontScale="90000"/>
          </a:bodyPr>
          <a:lstStyle/>
          <a:p>
            <a:pPr algn="ctr"/>
            <a:r>
              <a:rPr lang="en-GB" dirty="0">
                <a:solidFill>
                  <a:srgbClr val="FF6600"/>
                </a:solidFill>
              </a:rPr>
              <a:t>Revenue Yearly Analysis</a:t>
            </a:r>
            <a:endParaRPr lang="en-US" dirty="0">
              <a:solidFill>
                <a:srgbClr val="FF6600"/>
              </a:solidFill>
            </a:endParaRPr>
          </a:p>
        </p:txBody>
      </p:sp>
      <p:pic>
        <p:nvPicPr>
          <p:cNvPr id="5" name="Content Placeholder 4">
            <a:extLst>
              <a:ext uri="{FF2B5EF4-FFF2-40B4-BE49-F238E27FC236}">
                <a16:creationId xmlns:a16="http://schemas.microsoft.com/office/drawing/2014/main" id="{3B4AF207-1EB6-4C51-8BB9-CF0A141D57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5244" y="957263"/>
            <a:ext cx="9270608" cy="5316928"/>
          </a:xfrm>
        </p:spPr>
      </p:pic>
    </p:spTree>
    <p:extLst>
      <p:ext uri="{BB962C8B-B14F-4D97-AF65-F5344CB8AC3E}">
        <p14:creationId xmlns:p14="http://schemas.microsoft.com/office/powerpoint/2010/main" val="2549368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1E22A-712C-4516-B1B3-4D3CF885B0D9}"/>
              </a:ext>
            </a:extLst>
          </p:cNvPr>
          <p:cNvSpPr>
            <a:spLocks noGrp="1"/>
          </p:cNvSpPr>
          <p:nvPr>
            <p:ph type="title"/>
          </p:nvPr>
        </p:nvSpPr>
        <p:spPr>
          <a:xfrm>
            <a:off x="910127" y="422030"/>
            <a:ext cx="10006403" cy="819443"/>
          </a:xfrm>
          <a:solidFill>
            <a:srgbClr val="3B3B3B"/>
          </a:solidFill>
        </p:spPr>
        <p:txBody>
          <a:bodyPr>
            <a:normAutofit/>
          </a:bodyPr>
          <a:lstStyle/>
          <a:p>
            <a:pPr algn="ctr"/>
            <a:r>
              <a:rPr lang="en-GB" dirty="0">
                <a:solidFill>
                  <a:srgbClr val="FF6600"/>
                </a:solidFill>
              </a:rPr>
              <a:t>Number of Customers by Company</a:t>
            </a:r>
            <a:endParaRPr lang="en-US" dirty="0">
              <a:solidFill>
                <a:srgbClr val="FF6600"/>
              </a:solidFill>
            </a:endParaRPr>
          </a:p>
        </p:txBody>
      </p:sp>
      <p:graphicFrame>
        <p:nvGraphicFramePr>
          <p:cNvPr id="4" name="Content Placeholder 3">
            <a:extLst>
              <a:ext uri="{FF2B5EF4-FFF2-40B4-BE49-F238E27FC236}">
                <a16:creationId xmlns:a16="http://schemas.microsoft.com/office/drawing/2014/main" id="{0FCE45A4-556C-4DC1-BF04-A890C46A1C11}"/>
              </a:ext>
            </a:extLst>
          </p:cNvPr>
          <p:cNvGraphicFramePr>
            <a:graphicFrameLocks noGrp="1"/>
          </p:cNvGraphicFramePr>
          <p:nvPr>
            <p:ph idx="1"/>
            <p:extLst>
              <p:ext uri="{D42A27DB-BD31-4B8C-83A1-F6EECF244321}">
                <p14:modId xmlns:p14="http://schemas.microsoft.com/office/powerpoint/2010/main" val="3351131610"/>
              </p:ext>
            </p:extLst>
          </p:nvPr>
        </p:nvGraphicFramePr>
        <p:xfrm>
          <a:off x="910124" y="1594343"/>
          <a:ext cx="7052190" cy="1685435"/>
        </p:xfrm>
        <a:graphic>
          <a:graphicData uri="http://schemas.openxmlformats.org/drawingml/2006/table">
            <a:tbl>
              <a:tblPr firstRow="1" bandRow="1">
                <a:tableStyleId>{5C22544A-7EE6-4342-B048-85BDC9FD1C3A}</a:tableStyleId>
              </a:tblPr>
              <a:tblGrid>
                <a:gridCol w="3526095">
                  <a:extLst>
                    <a:ext uri="{9D8B030D-6E8A-4147-A177-3AD203B41FA5}">
                      <a16:colId xmlns:a16="http://schemas.microsoft.com/office/drawing/2014/main" val="1135168581"/>
                    </a:ext>
                  </a:extLst>
                </a:gridCol>
                <a:gridCol w="3526095">
                  <a:extLst>
                    <a:ext uri="{9D8B030D-6E8A-4147-A177-3AD203B41FA5}">
                      <a16:colId xmlns:a16="http://schemas.microsoft.com/office/drawing/2014/main" val="1935105845"/>
                    </a:ext>
                  </a:extLst>
                </a:gridCol>
              </a:tblGrid>
              <a:tr h="653805">
                <a:tc>
                  <a:txBody>
                    <a:bodyPr/>
                    <a:lstStyle/>
                    <a:p>
                      <a:r>
                        <a:rPr lang="en-GB" dirty="0"/>
                        <a:t>Company</a:t>
                      </a:r>
                      <a:endParaRPr lang="en-US" dirty="0">
                        <a:solidFill>
                          <a:schemeClr val="tx1"/>
                        </a:solidFill>
                      </a:endParaRPr>
                    </a:p>
                  </a:txBody>
                  <a:tcPr marL="53671" marR="53671"/>
                </a:tc>
                <a:tc>
                  <a:txBody>
                    <a:bodyPr/>
                    <a:lstStyle/>
                    <a:p>
                      <a:r>
                        <a:rPr lang="en-GB" dirty="0"/>
                        <a:t>Number of Customers</a:t>
                      </a:r>
                      <a:endParaRPr lang="en-US" dirty="0">
                        <a:solidFill>
                          <a:schemeClr val="tx1"/>
                        </a:solidFill>
                      </a:endParaRPr>
                    </a:p>
                  </a:txBody>
                  <a:tcPr marL="53671" marR="53671"/>
                </a:tc>
                <a:extLst>
                  <a:ext uri="{0D108BD9-81ED-4DB2-BD59-A6C34878D82A}">
                    <a16:rowId xmlns:a16="http://schemas.microsoft.com/office/drawing/2014/main" val="248307819"/>
                  </a:ext>
                </a:extLst>
              </a:tr>
              <a:tr h="515815">
                <a:tc>
                  <a:txBody>
                    <a:bodyPr/>
                    <a:lstStyle/>
                    <a:p>
                      <a:r>
                        <a:rPr lang="en-GB" dirty="0"/>
                        <a:t>Pink Cab</a:t>
                      </a:r>
                      <a:endParaRPr lang="en-US" dirty="0"/>
                    </a:p>
                  </a:txBody>
                  <a:tcPr marL="53671" marR="5367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32330</a:t>
                      </a:r>
                    </a:p>
                  </a:txBody>
                  <a:tcPr marL="53671" marR="53671"/>
                </a:tc>
                <a:extLst>
                  <a:ext uri="{0D108BD9-81ED-4DB2-BD59-A6C34878D82A}">
                    <a16:rowId xmlns:a16="http://schemas.microsoft.com/office/drawing/2014/main" val="3191069799"/>
                  </a:ext>
                </a:extLst>
              </a:tr>
              <a:tr h="515815">
                <a:tc>
                  <a:txBody>
                    <a:bodyPr/>
                    <a:lstStyle/>
                    <a:p>
                      <a:r>
                        <a:rPr lang="en-GB" dirty="0"/>
                        <a:t>Yellow Cab</a:t>
                      </a:r>
                      <a:endParaRPr lang="en-US" dirty="0"/>
                    </a:p>
                  </a:txBody>
                  <a:tcPr marL="53671" marR="5367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39896</a:t>
                      </a:r>
                    </a:p>
                  </a:txBody>
                  <a:tcPr marL="53671" marR="53671"/>
                </a:tc>
                <a:extLst>
                  <a:ext uri="{0D108BD9-81ED-4DB2-BD59-A6C34878D82A}">
                    <a16:rowId xmlns:a16="http://schemas.microsoft.com/office/drawing/2014/main" val="1030328838"/>
                  </a:ext>
                </a:extLst>
              </a:tr>
            </a:tbl>
          </a:graphicData>
        </a:graphic>
      </p:graphicFrame>
      <p:sp>
        <p:nvSpPr>
          <p:cNvPr id="5" name="Text Placeholder 4">
            <a:extLst>
              <a:ext uri="{FF2B5EF4-FFF2-40B4-BE49-F238E27FC236}">
                <a16:creationId xmlns:a16="http://schemas.microsoft.com/office/drawing/2014/main" id="{5EBA2F7E-34E0-4C28-94C4-E960B990DB05}"/>
              </a:ext>
            </a:extLst>
          </p:cNvPr>
          <p:cNvSpPr>
            <a:spLocks noGrp="1"/>
          </p:cNvSpPr>
          <p:nvPr>
            <p:ph type="body" sz="half" idx="2"/>
          </p:nvPr>
        </p:nvSpPr>
        <p:spPr>
          <a:xfrm>
            <a:off x="8062194" y="1591996"/>
            <a:ext cx="3009080" cy="3811588"/>
          </a:xfrm>
        </p:spPr>
        <p:txBody>
          <a:bodyPr>
            <a:normAutofit/>
          </a:bodyPr>
          <a:lstStyle/>
          <a:p>
            <a:r>
              <a:rPr lang="en-GB" sz="1800" dirty="0"/>
              <a:t>Yellow Cab has got more customers as compared to the Pink Cab.</a:t>
            </a:r>
            <a:endParaRPr lang="en-US" sz="1800" dirty="0"/>
          </a:p>
        </p:txBody>
      </p:sp>
    </p:spTree>
    <p:extLst>
      <p:ext uri="{BB962C8B-B14F-4D97-AF65-F5344CB8AC3E}">
        <p14:creationId xmlns:p14="http://schemas.microsoft.com/office/powerpoint/2010/main" val="179279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AF0721-03AF-4CA6-939E-BFF4FA9E0D7D}"/>
              </a:ext>
            </a:extLst>
          </p:cNvPr>
          <p:cNvSpPr>
            <a:spLocks noGrp="1"/>
          </p:cNvSpPr>
          <p:nvPr>
            <p:ph type="title"/>
          </p:nvPr>
        </p:nvSpPr>
        <p:spPr>
          <a:xfrm>
            <a:off x="838200" y="365125"/>
            <a:ext cx="10515600" cy="718087"/>
          </a:xfrm>
          <a:solidFill>
            <a:srgbClr val="3B3B3B"/>
          </a:solidFill>
        </p:spPr>
        <p:txBody>
          <a:bodyPr>
            <a:normAutofit/>
          </a:bodyPr>
          <a:lstStyle/>
          <a:p>
            <a:pPr algn="ctr"/>
            <a:r>
              <a:rPr lang="en-GB" sz="4000" dirty="0">
                <a:solidFill>
                  <a:srgbClr val="FF6600"/>
                </a:solidFill>
              </a:rPr>
              <a:t>Yearly Customer Analysis</a:t>
            </a:r>
            <a:endParaRPr lang="en-US" sz="4000" dirty="0">
              <a:solidFill>
                <a:srgbClr val="FF6600"/>
              </a:solidFill>
            </a:endParaRPr>
          </a:p>
        </p:txBody>
      </p:sp>
      <p:pic>
        <p:nvPicPr>
          <p:cNvPr id="8" name="Content Placeholder 7">
            <a:extLst>
              <a:ext uri="{FF2B5EF4-FFF2-40B4-BE49-F238E27FC236}">
                <a16:creationId xmlns:a16="http://schemas.microsoft.com/office/drawing/2014/main" id="{947E13F7-1274-4FBA-8DA2-1B669D7FC9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8634" y="1083213"/>
            <a:ext cx="9115864" cy="5409662"/>
          </a:xfrm>
        </p:spPr>
      </p:pic>
    </p:spTree>
    <p:extLst>
      <p:ext uri="{BB962C8B-B14F-4D97-AF65-F5344CB8AC3E}">
        <p14:creationId xmlns:p14="http://schemas.microsoft.com/office/powerpoint/2010/main" val="1518000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FE5C-C4A1-4D46-A8F1-FDB6C4E8D9D6}"/>
              </a:ext>
            </a:extLst>
          </p:cNvPr>
          <p:cNvSpPr>
            <a:spLocks noGrp="1"/>
          </p:cNvSpPr>
          <p:nvPr>
            <p:ph type="title"/>
          </p:nvPr>
        </p:nvSpPr>
        <p:spPr>
          <a:xfrm>
            <a:off x="838200" y="365126"/>
            <a:ext cx="10515600" cy="577410"/>
          </a:xfrm>
          <a:solidFill>
            <a:srgbClr val="3B3B3B"/>
          </a:solidFill>
        </p:spPr>
        <p:txBody>
          <a:bodyPr>
            <a:noAutofit/>
          </a:bodyPr>
          <a:lstStyle/>
          <a:p>
            <a:pPr algn="ctr"/>
            <a:r>
              <a:rPr lang="en-GB" sz="4000" dirty="0"/>
              <a:t> </a:t>
            </a:r>
            <a:r>
              <a:rPr lang="en-GB" sz="4000" dirty="0">
                <a:solidFill>
                  <a:srgbClr val="FF6600"/>
                </a:solidFill>
              </a:rPr>
              <a:t>Transactions by Company</a:t>
            </a:r>
            <a:endParaRPr lang="en-US" sz="4000" dirty="0">
              <a:solidFill>
                <a:srgbClr val="FF6600"/>
              </a:solidFill>
            </a:endParaRPr>
          </a:p>
        </p:txBody>
      </p:sp>
      <p:pic>
        <p:nvPicPr>
          <p:cNvPr id="5" name="Content Placeholder 4">
            <a:extLst>
              <a:ext uri="{FF2B5EF4-FFF2-40B4-BE49-F238E27FC236}">
                <a16:creationId xmlns:a16="http://schemas.microsoft.com/office/drawing/2014/main" id="{FC5D2355-3D1F-46B0-8E76-276C96B34F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237" y="1064969"/>
            <a:ext cx="8257736" cy="4045682"/>
          </a:xfrm>
        </p:spPr>
      </p:pic>
      <p:sp>
        <p:nvSpPr>
          <p:cNvPr id="6" name="TextBox 5">
            <a:extLst>
              <a:ext uri="{FF2B5EF4-FFF2-40B4-BE49-F238E27FC236}">
                <a16:creationId xmlns:a16="http://schemas.microsoft.com/office/drawing/2014/main" id="{4FBDF52D-10C2-43A2-8198-D03D7E37B0BC}"/>
              </a:ext>
            </a:extLst>
          </p:cNvPr>
          <p:cNvSpPr txBox="1"/>
          <p:nvPr/>
        </p:nvSpPr>
        <p:spPr>
          <a:xfrm>
            <a:off x="1645920" y="5387926"/>
            <a:ext cx="8989255" cy="369332"/>
          </a:xfrm>
          <a:prstGeom prst="rect">
            <a:avLst/>
          </a:prstGeom>
          <a:noFill/>
        </p:spPr>
        <p:txBody>
          <a:bodyPr wrap="square" rtlCol="0">
            <a:spAutoFit/>
          </a:bodyPr>
          <a:lstStyle/>
          <a:p>
            <a:r>
              <a:rPr lang="en-GB" dirty="0"/>
              <a:t>Yellow Cab has got more transactions than Pink Cab.  </a:t>
            </a:r>
            <a:endParaRPr lang="en-US" dirty="0"/>
          </a:p>
        </p:txBody>
      </p:sp>
      <p:graphicFrame>
        <p:nvGraphicFramePr>
          <p:cNvPr id="11" name="Table 10">
            <a:extLst>
              <a:ext uri="{FF2B5EF4-FFF2-40B4-BE49-F238E27FC236}">
                <a16:creationId xmlns:a16="http://schemas.microsoft.com/office/drawing/2014/main" id="{E4AC7C29-F6AA-4C1F-A991-6A79020014AB}"/>
              </a:ext>
            </a:extLst>
          </p:cNvPr>
          <p:cNvGraphicFramePr>
            <a:graphicFrameLocks noGrp="1"/>
          </p:cNvGraphicFramePr>
          <p:nvPr>
            <p:extLst>
              <p:ext uri="{D42A27DB-BD31-4B8C-83A1-F6EECF244321}">
                <p14:modId xmlns:p14="http://schemas.microsoft.com/office/powerpoint/2010/main" val="2544569843"/>
              </p:ext>
            </p:extLst>
          </p:nvPr>
        </p:nvGraphicFramePr>
        <p:xfrm>
          <a:off x="8687973" y="1711576"/>
          <a:ext cx="2836594" cy="1112520"/>
        </p:xfrm>
        <a:graphic>
          <a:graphicData uri="http://schemas.openxmlformats.org/drawingml/2006/table">
            <a:tbl>
              <a:tblPr firstRow="1" bandRow="1">
                <a:tableStyleId>{00A15C55-8517-42AA-B614-E9B94910E393}</a:tableStyleId>
              </a:tblPr>
              <a:tblGrid>
                <a:gridCol w="1418297">
                  <a:extLst>
                    <a:ext uri="{9D8B030D-6E8A-4147-A177-3AD203B41FA5}">
                      <a16:colId xmlns:a16="http://schemas.microsoft.com/office/drawing/2014/main" val="1214094882"/>
                    </a:ext>
                  </a:extLst>
                </a:gridCol>
                <a:gridCol w="1418297">
                  <a:extLst>
                    <a:ext uri="{9D8B030D-6E8A-4147-A177-3AD203B41FA5}">
                      <a16:colId xmlns:a16="http://schemas.microsoft.com/office/drawing/2014/main" val="1423739761"/>
                    </a:ext>
                  </a:extLst>
                </a:gridCol>
              </a:tblGrid>
              <a:tr h="370840">
                <a:tc>
                  <a:txBody>
                    <a:bodyPr/>
                    <a:lstStyle/>
                    <a:p>
                      <a:r>
                        <a:rPr lang="en-GB" dirty="0"/>
                        <a:t>Company</a:t>
                      </a:r>
                      <a:endParaRPr lang="en-US" dirty="0">
                        <a:solidFill>
                          <a:srgbClr val="3B3B3B"/>
                        </a:solidFill>
                      </a:endParaRPr>
                    </a:p>
                  </a:txBody>
                  <a:tcPr/>
                </a:tc>
                <a:tc>
                  <a:txBody>
                    <a:bodyPr/>
                    <a:lstStyle/>
                    <a:p>
                      <a:r>
                        <a:rPr lang="en-GB" dirty="0"/>
                        <a:t>Transactions</a:t>
                      </a:r>
                      <a:endParaRPr lang="en-US" dirty="0">
                        <a:solidFill>
                          <a:srgbClr val="3B3B3B"/>
                        </a:solidFill>
                      </a:endParaRPr>
                    </a:p>
                  </a:txBody>
                  <a:tcPr/>
                </a:tc>
                <a:extLst>
                  <a:ext uri="{0D108BD9-81ED-4DB2-BD59-A6C34878D82A}">
                    <a16:rowId xmlns:a16="http://schemas.microsoft.com/office/drawing/2014/main" val="38867381"/>
                  </a:ext>
                </a:extLst>
              </a:tr>
              <a:tr h="370840">
                <a:tc>
                  <a:txBody>
                    <a:bodyPr/>
                    <a:lstStyle/>
                    <a:p>
                      <a:r>
                        <a:rPr lang="en-GB" dirty="0"/>
                        <a:t>Yellow Cab</a:t>
                      </a:r>
                      <a:endParaRPr lang="en-US" dirty="0"/>
                    </a:p>
                  </a:txBody>
                  <a:tcPr/>
                </a:tc>
                <a:tc>
                  <a:txBody>
                    <a:bodyPr/>
                    <a:lstStyle/>
                    <a:p>
                      <a:r>
                        <a:rPr lang="en-US" dirty="0"/>
                        <a:t>274681</a:t>
                      </a:r>
                    </a:p>
                  </a:txBody>
                  <a:tcPr/>
                </a:tc>
                <a:extLst>
                  <a:ext uri="{0D108BD9-81ED-4DB2-BD59-A6C34878D82A}">
                    <a16:rowId xmlns:a16="http://schemas.microsoft.com/office/drawing/2014/main" val="2487226444"/>
                  </a:ext>
                </a:extLst>
              </a:tr>
              <a:tr h="370840">
                <a:tc>
                  <a:txBody>
                    <a:bodyPr/>
                    <a:lstStyle/>
                    <a:p>
                      <a:r>
                        <a:rPr lang="en-GB" dirty="0"/>
                        <a:t>Pink Cab</a:t>
                      </a:r>
                      <a:endParaRPr lang="en-US" dirty="0"/>
                    </a:p>
                  </a:txBody>
                  <a:tcPr/>
                </a:tc>
                <a:tc>
                  <a:txBody>
                    <a:bodyPr/>
                    <a:lstStyle/>
                    <a:p>
                      <a:r>
                        <a:rPr lang="en-US" dirty="0"/>
                        <a:t>84711</a:t>
                      </a:r>
                    </a:p>
                  </a:txBody>
                  <a:tcPr/>
                </a:tc>
                <a:extLst>
                  <a:ext uri="{0D108BD9-81ED-4DB2-BD59-A6C34878D82A}">
                    <a16:rowId xmlns:a16="http://schemas.microsoft.com/office/drawing/2014/main" val="3463102075"/>
                  </a:ext>
                </a:extLst>
              </a:tr>
            </a:tbl>
          </a:graphicData>
        </a:graphic>
      </p:graphicFrame>
    </p:spTree>
    <p:extLst>
      <p:ext uri="{BB962C8B-B14F-4D97-AF65-F5344CB8AC3E}">
        <p14:creationId xmlns:p14="http://schemas.microsoft.com/office/powerpoint/2010/main" val="280156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DD46-5923-48E8-9923-6AF161466B60}"/>
              </a:ext>
            </a:extLst>
          </p:cNvPr>
          <p:cNvSpPr>
            <a:spLocks noGrp="1"/>
          </p:cNvSpPr>
          <p:nvPr>
            <p:ph type="title"/>
          </p:nvPr>
        </p:nvSpPr>
        <p:spPr>
          <a:xfrm>
            <a:off x="1091418" y="365125"/>
            <a:ext cx="10515600" cy="1097915"/>
          </a:xfrm>
          <a:solidFill>
            <a:srgbClr val="3B3B3B"/>
          </a:solidFill>
        </p:spPr>
        <p:txBody>
          <a:bodyPr>
            <a:normAutofit/>
          </a:bodyPr>
          <a:lstStyle/>
          <a:p>
            <a:pPr algn="ctr"/>
            <a:r>
              <a:rPr lang="en-US" sz="4000" dirty="0">
                <a:solidFill>
                  <a:srgbClr val="FF6600"/>
                </a:solidFill>
              </a:rPr>
              <a:t>Customer Analysis by Transactions</a:t>
            </a:r>
          </a:p>
        </p:txBody>
      </p:sp>
      <p:graphicFrame>
        <p:nvGraphicFramePr>
          <p:cNvPr id="4" name="Content Placeholder 3">
            <a:extLst>
              <a:ext uri="{FF2B5EF4-FFF2-40B4-BE49-F238E27FC236}">
                <a16:creationId xmlns:a16="http://schemas.microsoft.com/office/drawing/2014/main" id="{B94529C3-DB16-4797-821A-BFF6E339DB5A}"/>
              </a:ext>
            </a:extLst>
          </p:cNvPr>
          <p:cNvGraphicFramePr>
            <a:graphicFrameLocks noGrp="1"/>
          </p:cNvGraphicFramePr>
          <p:nvPr>
            <p:ph sz="half" idx="1"/>
            <p:extLst>
              <p:ext uri="{D42A27DB-BD31-4B8C-83A1-F6EECF244321}">
                <p14:modId xmlns:p14="http://schemas.microsoft.com/office/powerpoint/2010/main" val="270634699"/>
              </p:ext>
            </p:extLst>
          </p:nvPr>
        </p:nvGraphicFramePr>
        <p:xfrm>
          <a:off x="914401" y="2522483"/>
          <a:ext cx="7427740" cy="1467944"/>
        </p:xfrm>
        <a:graphic>
          <a:graphicData uri="http://schemas.openxmlformats.org/drawingml/2006/table">
            <a:tbl>
              <a:tblPr firstRow="1" bandRow="1">
                <a:tableStyleId>{21E4AEA4-8DFA-4A89-87EB-49C32662AFE0}</a:tableStyleId>
              </a:tblPr>
              <a:tblGrid>
                <a:gridCol w="1856935">
                  <a:extLst>
                    <a:ext uri="{9D8B030D-6E8A-4147-A177-3AD203B41FA5}">
                      <a16:colId xmlns:a16="http://schemas.microsoft.com/office/drawing/2014/main" val="1962649808"/>
                    </a:ext>
                  </a:extLst>
                </a:gridCol>
                <a:gridCol w="1856935">
                  <a:extLst>
                    <a:ext uri="{9D8B030D-6E8A-4147-A177-3AD203B41FA5}">
                      <a16:colId xmlns:a16="http://schemas.microsoft.com/office/drawing/2014/main" val="3892827364"/>
                    </a:ext>
                  </a:extLst>
                </a:gridCol>
                <a:gridCol w="1856935">
                  <a:extLst>
                    <a:ext uri="{9D8B030D-6E8A-4147-A177-3AD203B41FA5}">
                      <a16:colId xmlns:a16="http://schemas.microsoft.com/office/drawing/2014/main" val="1620363110"/>
                    </a:ext>
                  </a:extLst>
                </a:gridCol>
                <a:gridCol w="1856935">
                  <a:extLst>
                    <a:ext uri="{9D8B030D-6E8A-4147-A177-3AD203B41FA5}">
                      <a16:colId xmlns:a16="http://schemas.microsoft.com/office/drawing/2014/main" val="3294003306"/>
                    </a:ext>
                  </a:extLst>
                </a:gridCol>
              </a:tblGrid>
              <a:tr h="736424">
                <a:tc>
                  <a:txBody>
                    <a:bodyPr/>
                    <a:lstStyle/>
                    <a:p>
                      <a:r>
                        <a:rPr lang="en-US" dirty="0"/>
                        <a:t>Company</a:t>
                      </a:r>
                      <a:endParaRPr lang="en-US" dirty="0">
                        <a:solidFill>
                          <a:schemeClr val="tx1"/>
                        </a:solidFill>
                      </a:endParaRPr>
                    </a:p>
                  </a:txBody>
                  <a:tcPr marL="62815" marR="62815"/>
                </a:tc>
                <a:tc>
                  <a:txBody>
                    <a:bodyPr/>
                    <a:lstStyle/>
                    <a:p>
                      <a:r>
                        <a:rPr lang="en-US" dirty="0"/>
                        <a:t>Total </a:t>
                      </a:r>
                    </a:p>
                    <a:p>
                      <a:r>
                        <a:rPr lang="en-US" dirty="0"/>
                        <a:t>transactions</a:t>
                      </a:r>
                      <a:endParaRPr lang="en-US" dirty="0">
                        <a:solidFill>
                          <a:schemeClr val="tx1"/>
                        </a:solidFill>
                      </a:endParaRPr>
                    </a:p>
                  </a:txBody>
                  <a:tcPr marL="62815" marR="62815"/>
                </a:tc>
                <a:tc>
                  <a:txBody>
                    <a:bodyPr/>
                    <a:lstStyle/>
                    <a:p>
                      <a:r>
                        <a:rPr lang="en-GB" dirty="0"/>
                        <a:t>N</a:t>
                      </a:r>
                      <a:r>
                        <a:rPr lang="en-US" dirty="0"/>
                        <a:t>o. of customers</a:t>
                      </a:r>
                      <a:endParaRPr lang="en-US" dirty="0">
                        <a:solidFill>
                          <a:schemeClr val="tx1"/>
                        </a:solidFill>
                      </a:endParaRPr>
                    </a:p>
                  </a:txBody>
                  <a:tcPr marL="62815" marR="62815"/>
                </a:tc>
                <a:tc>
                  <a:txBody>
                    <a:bodyPr/>
                    <a:lstStyle/>
                    <a:p>
                      <a:r>
                        <a:rPr lang="en-US" dirty="0"/>
                        <a:t>% transaction of unique customers</a:t>
                      </a:r>
                      <a:endParaRPr lang="en-US" dirty="0">
                        <a:solidFill>
                          <a:schemeClr val="tx1"/>
                        </a:solidFill>
                      </a:endParaRPr>
                    </a:p>
                  </a:txBody>
                  <a:tcPr marL="62815" marR="62815"/>
                </a:tc>
                <a:extLst>
                  <a:ext uri="{0D108BD9-81ED-4DB2-BD59-A6C34878D82A}">
                    <a16:rowId xmlns:a16="http://schemas.microsoft.com/office/drawing/2014/main" val="2383430454"/>
                  </a:ext>
                </a:extLst>
              </a:tr>
              <a:tr h="294570">
                <a:tc>
                  <a:txBody>
                    <a:bodyPr/>
                    <a:lstStyle/>
                    <a:p>
                      <a:r>
                        <a:rPr lang="en-US" dirty="0"/>
                        <a:t>Pink Cab</a:t>
                      </a:r>
                    </a:p>
                  </a:txBody>
                  <a:tcPr marL="62815" marR="62815"/>
                </a:tc>
                <a:tc>
                  <a:txBody>
                    <a:bodyPr/>
                    <a:lstStyle/>
                    <a:p>
                      <a:r>
                        <a:rPr lang="en-US" dirty="0"/>
                        <a:t>84711</a:t>
                      </a:r>
                    </a:p>
                  </a:txBody>
                  <a:tcPr marL="62815" marR="62815"/>
                </a:tc>
                <a:tc>
                  <a:txBody>
                    <a:bodyPr/>
                    <a:lstStyle/>
                    <a:p>
                      <a:r>
                        <a:rPr lang="en-US" dirty="0"/>
                        <a:t>32330</a:t>
                      </a:r>
                    </a:p>
                  </a:txBody>
                  <a:tcPr marL="62815" marR="62815"/>
                </a:tc>
                <a:tc>
                  <a:txBody>
                    <a:bodyPr/>
                    <a:lstStyle/>
                    <a:p>
                      <a:r>
                        <a:rPr lang="en-US" dirty="0"/>
                        <a:t>38.17%</a:t>
                      </a:r>
                    </a:p>
                  </a:txBody>
                  <a:tcPr marL="62815" marR="62815"/>
                </a:tc>
                <a:extLst>
                  <a:ext uri="{0D108BD9-81ED-4DB2-BD59-A6C34878D82A}">
                    <a16:rowId xmlns:a16="http://schemas.microsoft.com/office/drawing/2014/main" val="919641061"/>
                  </a:ext>
                </a:extLst>
              </a:tr>
              <a:tr h="294570">
                <a:tc>
                  <a:txBody>
                    <a:bodyPr/>
                    <a:lstStyle/>
                    <a:p>
                      <a:r>
                        <a:rPr lang="en-US" dirty="0"/>
                        <a:t>Yellow Cab</a:t>
                      </a:r>
                    </a:p>
                  </a:txBody>
                  <a:tcPr marL="62815" marR="62815"/>
                </a:tc>
                <a:tc>
                  <a:txBody>
                    <a:bodyPr/>
                    <a:lstStyle/>
                    <a:p>
                      <a:r>
                        <a:rPr lang="en-US" dirty="0"/>
                        <a:t>274681</a:t>
                      </a:r>
                    </a:p>
                  </a:txBody>
                  <a:tcPr marL="62815" marR="62815"/>
                </a:tc>
                <a:tc>
                  <a:txBody>
                    <a:bodyPr/>
                    <a:lstStyle/>
                    <a:p>
                      <a:r>
                        <a:rPr lang="en-US" dirty="0"/>
                        <a:t>39896</a:t>
                      </a:r>
                    </a:p>
                  </a:txBody>
                  <a:tcPr marL="62815" marR="62815"/>
                </a:tc>
                <a:tc>
                  <a:txBody>
                    <a:bodyPr/>
                    <a:lstStyle/>
                    <a:p>
                      <a:r>
                        <a:rPr lang="en-US" dirty="0"/>
                        <a:t>14.52%</a:t>
                      </a:r>
                    </a:p>
                  </a:txBody>
                  <a:tcPr marL="62815" marR="62815"/>
                </a:tc>
                <a:extLst>
                  <a:ext uri="{0D108BD9-81ED-4DB2-BD59-A6C34878D82A}">
                    <a16:rowId xmlns:a16="http://schemas.microsoft.com/office/drawing/2014/main" val="2626045188"/>
                  </a:ext>
                </a:extLst>
              </a:tr>
            </a:tbl>
          </a:graphicData>
        </a:graphic>
      </p:graphicFrame>
      <p:sp>
        <p:nvSpPr>
          <p:cNvPr id="5" name="Text Placeholder 4">
            <a:extLst>
              <a:ext uri="{FF2B5EF4-FFF2-40B4-BE49-F238E27FC236}">
                <a16:creationId xmlns:a16="http://schemas.microsoft.com/office/drawing/2014/main" id="{BC0AECD0-4A61-490A-8DE9-0B9D58AAABD8}"/>
              </a:ext>
            </a:extLst>
          </p:cNvPr>
          <p:cNvSpPr>
            <a:spLocks noGrp="1"/>
          </p:cNvSpPr>
          <p:nvPr>
            <p:ph sz="half" idx="2"/>
          </p:nvPr>
        </p:nvSpPr>
        <p:spPr>
          <a:xfrm>
            <a:off x="8581292" y="2184859"/>
            <a:ext cx="2696307" cy="3709504"/>
          </a:xfrm>
        </p:spPr>
        <p:txBody>
          <a:bodyPr>
            <a:normAutofit fontScale="92500" lnSpcReduction="10000"/>
          </a:bodyPr>
          <a:lstStyle/>
          <a:p>
            <a:pPr marL="0" indent="0">
              <a:buNone/>
            </a:pPr>
            <a:r>
              <a:rPr lang="en-US" sz="2200" dirty="0"/>
              <a:t>About 14% of the total transactions for yellow cab were from unique customers while for the pink cab, about 38% of the total transactions were from unique customers.</a:t>
            </a:r>
          </a:p>
          <a:p>
            <a:pPr marL="0" indent="0">
              <a:buNone/>
            </a:pPr>
            <a:r>
              <a:rPr lang="en-GB" sz="2200" dirty="0"/>
              <a:t>T</a:t>
            </a:r>
            <a:r>
              <a:rPr lang="en-US" sz="2200" dirty="0"/>
              <a:t>he lower the number of customers out of the total transactions, the better the company is in customer retention</a:t>
            </a:r>
          </a:p>
        </p:txBody>
      </p:sp>
    </p:spTree>
    <p:extLst>
      <p:ext uri="{BB962C8B-B14F-4D97-AF65-F5344CB8AC3E}">
        <p14:creationId xmlns:p14="http://schemas.microsoft.com/office/powerpoint/2010/main" val="2250267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1D40-1596-495C-BE28-2A86D3863865}"/>
              </a:ext>
            </a:extLst>
          </p:cNvPr>
          <p:cNvSpPr>
            <a:spLocks noGrp="1"/>
          </p:cNvSpPr>
          <p:nvPr>
            <p:ph type="title"/>
          </p:nvPr>
        </p:nvSpPr>
        <p:spPr>
          <a:xfrm>
            <a:off x="839788" y="365126"/>
            <a:ext cx="10515600" cy="704020"/>
          </a:xfrm>
          <a:solidFill>
            <a:srgbClr val="3B3B3B"/>
          </a:solidFill>
        </p:spPr>
        <p:txBody>
          <a:bodyPr>
            <a:normAutofit/>
          </a:bodyPr>
          <a:lstStyle/>
          <a:p>
            <a:pPr algn="ctr"/>
            <a:r>
              <a:rPr lang="en-GB" sz="4000" dirty="0">
                <a:solidFill>
                  <a:srgbClr val="FF6600"/>
                </a:solidFill>
              </a:rPr>
              <a:t>Transactions by city </a:t>
            </a:r>
            <a:endParaRPr lang="en-US" sz="4000" dirty="0">
              <a:solidFill>
                <a:srgbClr val="FF6600"/>
              </a:solidFill>
            </a:endParaRPr>
          </a:p>
        </p:txBody>
      </p:sp>
      <p:sp>
        <p:nvSpPr>
          <p:cNvPr id="3" name="Text Placeholder 2">
            <a:extLst>
              <a:ext uri="{FF2B5EF4-FFF2-40B4-BE49-F238E27FC236}">
                <a16:creationId xmlns:a16="http://schemas.microsoft.com/office/drawing/2014/main" id="{8CC73A09-A451-478B-9853-5C4B56F32B49}"/>
              </a:ext>
            </a:extLst>
          </p:cNvPr>
          <p:cNvSpPr>
            <a:spLocks noGrp="1"/>
          </p:cNvSpPr>
          <p:nvPr>
            <p:ph type="body" idx="1"/>
          </p:nvPr>
        </p:nvSpPr>
        <p:spPr>
          <a:xfrm>
            <a:off x="862014" y="1069146"/>
            <a:ext cx="5157787" cy="422029"/>
          </a:xfrm>
        </p:spPr>
        <p:txBody>
          <a:bodyPr/>
          <a:lstStyle/>
          <a:p>
            <a:pPr algn="ctr"/>
            <a:r>
              <a:rPr lang="en-GB" dirty="0"/>
              <a:t>Pink Cab</a:t>
            </a:r>
            <a:endParaRPr lang="en-US" dirty="0"/>
          </a:p>
        </p:txBody>
      </p:sp>
      <p:pic>
        <p:nvPicPr>
          <p:cNvPr id="8" name="Content Placeholder 7">
            <a:extLst>
              <a:ext uri="{FF2B5EF4-FFF2-40B4-BE49-F238E27FC236}">
                <a16:creationId xmlns:a16="http://schemas.microsoft.com/office/drawing/2014/main" id="{76DE7229-2354-4699-85DA-DA2E8947E40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95422" y="1491176"/>
            <a:ext cx="5800577" cy="4297678"/>
          </a:xfrm>
        </p:spPr>
      </p:pic>
      <p:sp>
        <p:nvSpPr>
          <p:cNvPr id="5" name="Text Placeholder 4">
            <a:extLst>
              <a:ext uri="{FF2B5EF4-FFF2-40B4-BE49-F238E27FC236}">
                <a16:creationId xmlns:a16="http://schemas.microsoft.com/office/drawing/2014/main" id="{EFBA7973-45FF-4F96-94F4-3ED451C144C0}"/>
              </a:ext>
            </a:extLst>
          </p:cNvPr>
          <p:cNvSpPr>
            <a:spLocks noGrp="1"/>
          </p:cNvSpPr>
          <p:nvPr>
            <p:ph type="body" sz="quarter" idx="3"/>
          </p:nvPr>
        </p:nvSpPr>
        <p:spPr>
          <a:xfrm>
            <a:off x="6169024" y="1069146"/>
            <a:ext cx="5183188" cy="422029"/>
          </a:xfrm>
        </p:spPr>
        <p:txBody>
          <a:bodyPr/>
          <a:lstStyle/>
          <a:p>
            <a:pPr algn="ctr"/>
            <a:r>
              <a:rPr lang="en-GB" dirty="0"/>
              <a:t>Yellow Cab</a:t>
            </a:r>
            <a:endParaRPr lang="en-US" dirty="0"/>
          </a:p>
        </p:txBody>
      </p:sp>
      <p:pic>
        <p:nvPicPr>
          <p:cNvPr id="10" name="Content Placeholder 9">
            <a:extLst>
              <a:ext uri="{FF2B5EF4-FFF2-40B4-BE49-F238E27FC236}">
                <a16:creationId xmlns:a16="http://schemas.microsoft.com/office/drawing/2014/main" id="{B558A139-3491-4515-BEA7-D2F6EA2D578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19801" y="1411479"/>
            <a:ext cx="5800576" cy="4377373"/>
          </a:xfrm>
        </p:spPr>
      </p:pic>
      <p:sp>
        <p:nvSpPr>
          <p:cNvPr id="11" name="TextBox 10">
            <a:extLst>
              <a:ext uri="{FF2B5EF4-FFF2-40B4-BE49-F238E27FC236}">
                <a16:creationId xmlns:a16="http://schemas.microsoft.com/office/drawing/2014/main" id="{1FBF76EF-E2FB-4C78-B0D9-378F278ECD09}"/>
              </a:ext>
            </a:extLst>
          </p:cNvPr>
          <p:cNvSpPr txBox="1"/>
          <p:nvPr/>
        </p:nvSpPr>
        <p:spPr>
          <a:xfrm>
            <a:off x="689317" y="5788854"/>
            <a:ext cx="11029071" cy="646331"/>
          </a:xfrm>
          <a:prstGeom prst="rect">
            <a:avLst/>
          </a:prstGeom>
          <a:noFill/>
        </p:spPr>
        <p:txBody>
          <a:bodyPr wrap="square" rtlCol="0">
            <a:spAutoFit/>
          </a:bodyPr>
          <a:lstStyle/>
          <a:p>
            <a:r>
              <a:rPr lang="en-GB" dirty="0"/>
              <a:t>Pink cab has most of it’s transactions from Los Angeles with about 23% of it’s total transactions while Yellow cab has most of it’s transactions from New York with about 31% of it’s total transactions.</a:t>
            </a:r>
            <a:endParaRPr lang="en-US" dirty="0"/>
          </a:p>
        </p:txBody>
      </p:sp>
    </p:spTree>
    <p:extLst>
      <p:ext uri="{BB962C8B-B14F-4D97-AF65-F5344CB8AC3E}">
        <p14:creationId xmlns:p14="http://schemas.microsoft.com/office/powerpoint/2010/main" val="4204314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DDA96-94E5-4EA0-A480-3BE0CCDF6462}"/>
              </a:ext>
            </a:extLst>
          </p:cNvPr>
          <p:cNvSpPr>
            <a:spLocks noGrp="1"/>
          </p:cNvSpPr>
          <p:nvPr>
            <p:ph type="title"/>
          </p:nvPr>
        </p:nvSpPr>
        <p:spPr>
          <a:xfrm>
            <a:off x="839788" y="365126"/>
            <a:ext cx="10515600" cy="591478"/>
          </a:xfrm>
          <a:solidFill>
            <a:srgbClr val="3B3B3B"/>
          </a:solidFill>
        </p:spPr>
        <p:txBody>
          <a:bodyPr>
            <a:normAutofit fontScale="90000"/>
          </a:bodyPr>
          <a:lstStyle/>
          <a:p>
            <a:pPr algn="ctr"/>
            <a:r>
              <a:rPr lang="en-GB" dirty="0">
                <a:solidFill>
                  <a:srgbClr val="FF6600"/>
                </a:solidFill>
              </a:rPr>
              <a:t>Transactions by Gender</a:t>
            </a:r>
            <a:endParaRPr lang="en-US" dirty="0"/>
          </a:p>
        </p:txBody>
      </p:sp>
      <p:sp>
        <p:nvSpPr>
          <p:cNvPr id="3" name="Text Placeholder 2">
            <a:extLst>
              <a:ext uri="{FF2B5EF4-FFF2-40B4-BE49-F238E27FC236}">
                <a16:creationId xmlns:a16="http://schemas.microsoft.com/office/drawing/2014/main" id="{CF0D0ED4-1493-419F-B671-79337DFDF634}"/>
              </a:ext>
            </a:extLst>
          </p:cNvPr>
          <p:cNvSpPr>
            <a:spLocks noGrp="1"/>
          </p:cNvSpPr>
          <p:nvPr>
            <p:ph type="body" idx="1"/>
          </p:nvPr>
        </p:nvSpPr>
        <p:spPr>
          <a:xfrm>
            <a:off x="862014" y="956604"/>
            <a:ext cx="5157787" cy="422030"/>
          </a:xfrm>
        </p:spPr>
        <p:txBody>
          <a:bodyPr/>
          <a:lstStyle/>
          <a:p>
            <a:pPr algn="ctr"/>
            <a:r>
              <a:rPr lang="en-GB" dirty="0"/>
              <a:t>Pink Cab</a:t>
            </a:r>
            <a:endParaRPr lang="en-US" dirty="0"/>
          </a:p>
        </p:txBody>
      </p:sp>
      <p:pic>
        <p:nvPicPr>
          <p:cNvPr id="8" name="Content Placeholder 7">
            <a:extLst>
              <a:ext uri="{FF2B5EF4-FFF2-40B4-BE49-F238E27FC236}">
                <a16:creationId xmlns:a16="http://schemas.microsoft.com/office/drawing/2014/main" id="{D5D0E3DF-030B-4BE8-88F3-290DF688427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17267" y="1378634"/>
            <a:ext cx="5954933" cy="4206240"/>
          </a:xfrm>
        </p:spPr>
      </p:pic>
      <p:sp>
        <p:nvSpPr>
          <p:cNvPr id="5" name="Text Placeholder 4">
            <a:extLst>
              <a:ext uri="{FF2B5EF4-FFF2-40B4-BE49-F238E27FC236}">
                <a16:creationId xmlns:a16="http://schemas.microsoft.com/office/drawing/2014/main" id="{BC52E4BA-CB0F-4EDD-8C1C-4D4273C71067}"/>
              </a:ext>
            </a:extLst>
          </p:cNvPr>
          <p:cNvSpPr>
            <a:spLocks noGrp="1"/>
          </p:cNvSpPr>
          <p:nvPr>
            <p:ph type="body" sz="quarter" idx="3"/>
          </p:nvPr>
        </p:nvSpPr>
        <p:spPr>
          <a:xfrm>
            <a:off x="6146798" y="956604"/>
            <a:ext cx="5183188" cy="422030"/>
          </a:xfrm>
        </p:spPr>
        <p:txBody>
          <a:bodyPr/>
          <a:lstStyle/>
          <a:p>
            <a:pPr algn="ctr"/>
            <a:r>
              <a:rPr lang="en-GB" dirty="0"/>
              <a:t>Yellow Cab</a:t>
            </a:r>
            <a:endParaRPr lang="en-US" dirty="0"/>
          </a:p>
        </p:txBody>
      </p:sp>
      <p:pic>
        <p:nvPicPr>
          <p:cNvPr id="10" name="Content Placeholder 9">
            <a:extLst>
              <a:ext uri="{FF2B5EF4-FFF2-40B4-BE49-F238E27FC236}">
                <a16:creationId xmlns:a16="http://schemas.microsoft.com/office/drawing/2014/main" id="{BBAFBA23-D602-4561-96CB-B70BA132B5E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1413780"/>
            <a:ext cx="5777132" cy="4171094"/>
          </a:xfrm>
        </p:spPr>
      </p:pic>
      <p:sp>
        <p:nvSpPr>
          <p:cNvPr id="11" name="TextBox 10">
            <a:extLst>
              <a:ext uri="{FF2B5EF4-FFF2-40B4-BE49-F238E27FC236}">
                <a16:creationId xmlns:a16="http://schemas.microsoft.com/office/drawing/2014/main" id="{4500743D-FD45-438C-A1D7-4576C8219033}"/>
              </a:ext>
            </a:extLst>
          </p:cNvPr>
          <p:cNvSpPr txBox="1"/>
          <p:nvPr/>
        </p:nvSpPr>
        <p:spPr>
          <a:xfrm>
            <a:off x="839788" y="5901396"/>
            <a:ext cx="10836397" cy="369332"/>
          </a:xfrm>
          <a:prstGeom prst="rect">
            <a:avLst/>
          </a:prstGeom>
          <a:noFill/>
        </p:spPr>
        <p:txBody>
          <a:bodyPr wrap="square" rtlCol="0">
            <a:spAutoFit/>
          </a:bodyPr>
          <a:lstStyle/>
          <a:p>
            <a:r>
              <a:rPr lang="en-GB" dirty="0"/>
              <a:t>Pink Cab has a greater percentage of transactions from female customers than that of Yellow Cab.</a:t>
            </a:r>
            <a:endParaRPr lang="en-US" dirty="0"/>
          </a:p>
        </p:txBody>
      </p:sp>
    </p:spTree>
    <p:extLst>
      <p:ext uri="{BB962C8B-B14F-4D97-AF65-F5344CB8AC3E}">
        <p14:creationId xmlns:p14="http://schemas.microsoft.com/office/powerpoint/2010/main" val="1945550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E34E7-3714-4CC2-A5D6-C86BB76825E0}"/>
              </a:ext>
            </a:extLst>
          </p:cNvPr>
          <p:cNvSpPr>
            <a:spLocks noGrp="1"/>
          </p:cNvSpPr>
          <p:nvPr>
            <p:ph type="title"/>
          </p:nvPr>
        </p:nvSpPr>
        <p:spPr>
          <a:xfrm>
            <a:off x="838200" y="365125"/>
            <a:ext cx="10515600" cy="1325563"/>
          </a:xfrm>
          <a:solidFill>
            <a:schemeClr val="bg2">
              <a:lumMod val="25000"/>
            </a:schemeClr>
          </a:solidFill>
        </p:spPr>
        <p:txBody>
          <a:bodyPr>
            <a:normAutofit/>
          </a:bodyPr>
          <a:lstStyle/>
          <a:p>
            <a:pPr algn="ctr"/>
            <a:r>
              <a:rPr lang="en-US" sz="4000" dirty="0">
                <a:solidFill>
                  <a:srgbClr val="FF6600"/>
                </a:solidFill>
              </a:rPr>
              <a:t>Background</a:t>
            </a:r>
          </a:p>
        </p:txBody>
      </p:sp>
      <p:sp>
        <p:nvSpPr>
          <p:cNvPr id="3" name="Content Placeholder 2">
            <a:extLst>
              <a:ext uri="{FF2B5EF4-FFF2-40B4-BE49-F238E27FC236}">
                <a16:creationId xmlns:a16="http://schemas.microsoft.com/office/drawing/2014/main" id="{337D4811-9DF7-46E2-AC10-868203936B16}"/>
              </a:ext>
            </a:extLst>
          </p:cNvPr>
          <p:cNvSpPr>
            <a:spLocks noGrp="1"/>
          </p:cNvSpPr>
          <p:nvPr>
            <p:ph idx="1"/>
          </p:nvPr>
        </p:nvSpPr>
        <p:spPr>
          <a:xfrm>
            <a:off x="838200" y="1825625"/>
            <a:ext cx="10515600" cy="3438706"/>
          </a:xfrm>
        </p:spPr>
        <p:txBody>
          <a:bodyPr>
            <a:normAutofit/>
          </a:bodyPr>
          <a:lstStyle/>
          <a:p>
            <a:pPr marL="0" indent="0" algn="just">
              <a:buNone/>
            </a:pPr>
            <a:endParaRPr lang="en-US" sz="1800" dirty="0"/>
          </a:p>
          <a:p>
            <a:pPr marL="0" indent="0" algn="just">
              <a:buNone/>
            </a:pPr>
            <a:r>
              <a:rPr lang="en-US" sz="2400" dirty="0"/>
              <a:t>XYZ is a private firm in US. Due to remarkable growth in the Cab Industry in last few years and multiple key players in the market, it is planning for an investment in Cab industry</a:t>
            </a:r>
            <a:r>
              <a:rPr lang="en-US" sz="1800" dirty="0"/>
              <a:t> .</a:t>
            </a:r>
          </a:p>
        </p:txBody>
      </p:sp>
    </p:spTree>
    <p:extLst>
      <p:ext uri="{BB962C8B-B14F-4D97-AF65-F5344CB8AC3E}">
        <p14:creationId xmlns:p14="http://schemas.microsoft.com/office/powerpoint/2010/main" val="1533725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43CD-E1CC-449D-A6B7-E5B40517B342}"/>
              </a:ext>
            </a:extLst>
          </p:cNvPr>
          <p:cNvSpPr>
            <a:spLocks noGrp="1"/>
          </p:cNvSpPr>
          <p:nvPr>
            <p:ph type="title"/>
          </p:nvPr>
        </p:nvSpPr>
        <p:spPr>
          <a:xfrm>
            <a:off x="839788" y="365126"/>
            <a:ext cx="10515600" cy="605546"/>
          </a:xfrm>
          <a:solidFill>
            <a:srgbClr val="3B3B3B"/>
          </a:solidFill>
        </p:spPr>
        <p:txBody>
          <a:bodyPr>
            <a:normAutofit fontScale="90000"/>
          </a:bodyPr>
          <a:lstStyle/>
          <a:p>
            <a:pPr algn="ctr"/>
            <a:r>
              <a:rPr lang="en-GB" dirty="0">
                <a:solidFill>
                  <a:srgbClr val="FF6600"/>
                </a:solidFill>
              </a:rPr>
              <a:t>Transactions by quarter</a:t>
            </a:r>
            <a:endParaRPr lang="en-US" dirty="0"/>
          </a:p>
        </p:txBody>
      </p:sp>
      <p:sp>
        <p:nvSpPr>
          <p:cNvPr id="3" name="Text Placeholder 2">
            <a:extLst>
              <a:ext uri="{FF2B5EF4-FFF2-40B4-BE49-F238E27FC236}">
                <a16:creationId xmlns:a16="http://schemas.microsoft.com/office/drawing/2014/main" id="{D24998A2-63A5-4A89-AB88-355CB0CF6B96}"/>
              </a:ext>
            </a:extLst>
          </p:cNvPr>
          <p:cNvSpPr>
            <a:spLocks noGrp="1"/>
          </p:cNvSpPr>
          <p:nvPr>
            <p:ph type="body" idx="1"/>
          </p:nvPr>
        </p:nvSpPr>
        <p:spPr>
          <a:xfrm>
            <a:off x="839788" y="1052257"/>
            <a:ext cx="5157787" cy="443059"/>
          </a:xfrm>
        </p:spPr>
        <p:txBody>
          <a:bodyPr>
            <a:normAutofit lnSpcReduction="10000"/>
          </a:bodyPr>
          <a:lstStyle/>
          <a:p>
            <a:pPr algn="ctr"/>
            <a:r>
              <a:rPr lang="en-GB" dirty="0"/>
              <a:t>Pink Cab</a:t>
            </a:r>
            <a:endParaRPr lang="en-US" dirty="0"/>
          </a:p>
        </p:txBody>
      </p:sp>
      <p:pic>
        <p:nvPicPr>
          <p:cNvPr id="8" name="Content Placeholder 7">
            <a:extLst>
              <a:ext uri="{FF2B5EF4-FFF2-40B4-BE49-F238E27FC236}">
                <a16:creationId xmlns:a16="http://schemas.microsoft.com/office/drawing/2014/main" id="{581EE2C8-83ED-4926-8AAB-A3983E33392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7005" y="1710148"/>
            <a:ext cx="5523962" cy="3790320"/>
          </a:xfrm>
        </p:spPr>
      </p:pic>
      <p:sp>
        <p:nvSpPr>
          <p:cNvPr id="5" name="Text Placeholder 4">
            <a:extLst>
              <a:ext uri="{FF2B5EF4-FFF2-40B4-BE49-F238E27FC236}">
                <a16:creationId xmlns:a16="http://schemas.microsoft.com/office/drawing/2014/main" id="{7E159A1D-D497-464E-BDA0-3F763173F7B3}"/>
              </a:ext>
            </a:extLst>
          </p:cNvPr>
          <p:cNvSpPr>
            <a:spLocks noGrp="1"/>
          </p:cNvSpPr>
          <p:nvPr>
            <p:ph type="body" sz="quarter" idx="3"/>
          </p:nvPr>
        </p:nvSpPr>
        <p:spPr>
          <a:xfrm>
            <a:off x="6169024" y="1052257"/>
            <a:ext cx="5183188" cy="414923"/>
          </a:xfrm>
        </p:spPr>
        <p:txBody>
          <a:bodyPr>
            <a:normAutofit lnSpcReduction="10000"/>
          </a:bodyPr>
          <a:lstStyle/>
          <a:p>
            <a:pPr algn="ctr"/>
            <a:r>
              <a:rPr lang="en-GB" dirty="0"/>
              <a:t>Yellow Cab</a:t>
            </a:r>
            <a:endParaRPr lang="en-US" dirty="0"/>
          </a:p>
        </p:txBody>
      </p:sp>
      <p:pic>
        <p:nvPicPr>
          <p:cNvPr id="10" name="Content Placeholder 9">
            <a:extLst>
              <a:ext uri="{FF2B5EF4-FFF2-40B4-BE49-F238E27FC236}">
                <a16:creationId xmlns:a16="http://schemas.microsoft.com/office/drawing/2014/main" id="{09F10222-806B-4F13-A552-8EF65C898B4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5999" y="1609868"/>
            <a:ext cx="5748997" cy="3790320"/>
          </a:xfrm>
        </p:spPr>
      </p:pic>
      <p:sp>
        <p:nvSpPr>
          <p:cNvPr id="11" name="TextBox 10">
            <a:extLst>
              <a:ext uri="{FF2B5EF4-FFF2-40B4-BE49-F238E27FC236}">
                <a16:creationId xmlns:a16="http://schemas.microsoft.com/office/drawing/2014/main" id="{A89F9F37-8F2A-403F-8321-D929746EF925}"/>
              </a:ext>
            </a:extLst>
          </p:cNvPr>
          <p:cNvSpPr txBox="1"/>
          <p:nvPr/>
        </p:nvSpPr>
        <p:spPr>
          <a:xfrm>
            <a:off x="839788" y="5880295"/>
            <a:ext cx="10358095" cy="646331"/>
          </a:xfrm>
          <a:prstGeom prst="rect">
            <a:avLst/>
          </a:prstGeom>
          <a:noFill/>
        </p:spPr>
        <p:txBody>
          <a:bodyPr wrap="square" rtlCol="0">
            <a:spAutoFit/>
          </a:bodyPr>
          <a:lstStyle/>
          <a:p>
            <a:r>
              <a:rPr lang="en-GB" dirty="0"/>
              <a:t>Both cabs have transactions increase from the first to the last quarter, though performance of the first two quarters is better for the Yellow Cab than the Pink Cab.</a:t>
            </a:r>
            <a:endParaRPr lang="en-US" dirty="0"/>
          </a:p>
        </p:txBody>
      </p:sp>
    </p:spTree>
    <p:extLst>
      <p:ext uri="{BB962C8B-B14F-4D97-AF65-F5344CB8AC3E}">
        <p14:creationId xmlns:p14="http://schemas.microsoft.com/office/powerpoint/2010/main" val="1361458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58FCDC-B31E-4225-B9E3-C33000B76B49}"/>
              </a:ext>
            </a:extLst>
          </p:cNvPr>
          <p:cNvSpPr>
            <a:spLocks noGrp="1"/>
          </p:cNvSpPr>
          <p:nvPr>
            <p:ph type="title"/>
          </p:nvPr>
        </p:nvSpPr>
        <p:spPr>
          <a:xfrm>
            <a:off x="838200" y="365125"/>
            <a:ext cx="10515600" cy="985373"/>
          </a:xfrm>
          <a:solidFill>
            <a:srgbClr val="3B3B3B"/>
          </a:solidFill>
        </p:spPr>
        <p:txBody>
          <a:bodyPr>
            <a:normAutofit/>
          </a:bodyPr>
          <a:lstStyle/>
          <a:p>
            <a:pPr algn="ctr"/>
            <a:r>
              <a:rPr lang="en-GB" sz="4000" dirty="0">
                <a:solidFill>
                  <a:srgbClr val="FF6600"/>
                </a:solidFill>
              </a:rPr>
              <a:t>Recommendations</a:t>
            </a:r>
            <a:endParaRPr lang="en-US" sz="4000" dirty="0">
              <a:solidFill>
                <a:srgbClr val="FF6600"/>
              </a:solidFill>
            </a:endParaRPr>
          </a:p>
        </p:txBody>
      </p:sp>
      <p:sp>
        <p:nvSpPr>
          <p:cNvPr id="8" name="Content Placeholder 7">
            <a:extLst>
              <a:ext uri="{FF2B5EF4-FFF2-40B4-BE49-F238E27FC236}">
                <a16:creationId xmlns:a16="http://schemas.microsoft.com/office/drawing/2014/main" id="{79AD3A11-36F6-4F83-90D1-C7F7C63D30CC}"/>
              </a:ext>
            </a:extLst>
          </p:cNvPr>
          <p:cNvSpPr>
            <a:spLocks noGrp="1"/>
          </p:cNvSpPr>
          <p:nvPr>
            <p:ph idx="1"/>
          </p:nvPr>
        </p:nvSpPr>
        <p:spPr/>
        <p:txBody>
          <a:bodyPr>
            <a:normAutofit lnSpcReduction="10000"/>
          </a:bodyPr>
          <a:lstStyle/>
          <a:p>
            <a:pPr marL="0" indent="0">
              <a:buNone/>
            </a:pPr>
            <a:r>
              <a:rPr lang="en-GB" sz="1600" dirty="0"/>
              <a:t>From the evaluation of the points below, Yellow Cab is found to be a better cab than Pink Cab for investing in.</a:t>
            </a:r>
          </a:p>
          <a:p>
            <a:r>
              <a:rPr lang="en-GB" sz="1600" b="1" dirty="0"/>
              <a:t>Average profit per company – </a:t>
            </a:r>
            <a:r>
              <a:rPr lang="en-GB" sz="1600" dirty="0"/>
              <a:t>On average Yellow Cab has a higher profit than Pink Cab.</a:t>
            </a:r>
          </a:p>
          <a:p>
            <a:r>
              <a:rPr lang="en-GB" sz="1600" b="1" dirty="0"/>
              <a:t>Income – </a:t>
            </a:r>
            <a:r>
              <a:rPr lang="en-GB" sz="1600" dirty="0"/>
              <a:t>On average Yellow Cab has a higher income than Pink Cab. Income is highly correlated to profit with correlation of 0.86, thus with a higher income, Yellow Cab has a higher profit.</a:t>
            </a:r>
          </a:p>
          <a:p>
            <a:r>
              <a:rPr lang="en-GB" sz="1600" b="1" dirty="0"/>
              <a:t>Transactions – </a:t>
            </a:r>
            <a:r>
              <a:rPr lang="en-GB" sz="1600" dirty="0"/>
              <a:t>Yellow Cab has got more number of transactions than the Pink Cab.</a:t>
            </a:r>
            <a:endParaRPr lang="en-GB" sz="1600" b="1" dirty="0"/>
          </a:p>
          <a:p>
            <a:r>
              <a:rPr lang="en-GB" sz="1600" b="1" dirty="0"/>
              <a:t>Customer Retention – </a:t>
            </a:r>
            <a:r>
              <a:rPr lang="en-GB" sz="1600" dirty="0"/>
              <a:t>Yellow Cab is better in customer retention than Pink Cab. </a:t>
            </a:r>
            <a:r>
              <a:rPr lang="en-US" sz="1600" dirty="0"/>
              <a:t>About 14% of the total transactions for yellow cab were from unique customers while for the pink cab, about 38% of the total transactions were from unique customers.</a:t>
            </a:r>
          </a:p>
          <a:p>
            <a:r>
              <a:rPr lang="en-GB" sz="1600" b="1" dirty="0"/>
              <a:t>Performance in New York – </a:t>
            </a:r>
            <a:r>
              <a:rPr lang="en-GB" sz="1600" dirty="0"/>
              <a:t>New York is the highest contributor to profit in both companies.  When looking at transactions per city, Yellow Cab has highest transactions in New York with about 31% of it’s transactions while Pink Cab has highest transactions in Los Angeles followed by New York which has about 16% of it’s total transactions. Yellow Cab is in a better position to making profits since it’s best performance is in a city that produces high profits.</a:t>
            </a:r>
          </a:p>
          <a:p>
            <a:r>
              <a:rPr lang="en-GB" sz="1600" b="1" dirty="0"/>
              <a:t>Stability – </a:t>
            </a:r>
            <a:r>
              <a:rPr lang="en-GB" sz="1600" dirty="0"/>
              <a:t>In 2018, both companies had losses in the profit and number of customers. The Pink Cab had greater percentage in the losses than the Yellow Cab. Thus Yellow Cab is more stable in it’s profit and the number of customers than Pink Cab.</a:t>
            </a:r>
          </a:p>
          <a:p>
            <a:pPr marL="0" indent="0">
              <a:buNone/>
            </a:pPr>
            <a:r>
              <a:rPr lang="en-GB" sz="1600" b="1" dirty="0"/>
              <a:t>As per the points above Yellow Cab is recommended for investment.</a:t>
            </a:r>
          </a:p>
          <a:p>
            <a:endParaRPr lang="en-US" sz="1800" b="1" dirty="0"/>
          </a:p>
        </p:txBody>
      </p:sp>
    </p:spTree>
    <p:extLst>
      <p:ext uri="{BB962C8B-B14F-4D97-AF65-F5344CB8AC3E}">
        <p14:creationId xmlns:p14="http://schemas.microsoft.com/office/powerpoint/2010/main" val="1926745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0701-AC66-45B3-88B9-683878AE4E9D}"/>
              </a:ext>
            </a:extLst>
          </p:cNvPr>
          <p:cNvSpPr>
            <a:spLocks noGrp="1"/>
          </p:cNvSpPr>
          <p:nvPr>
            <p:ph type="title"/>
          </p:nvPr>
        </p:nvSpPr>
        <p:spPr>
          <a:solidFill>
            <a:schemeClr val="tx1">
              <a:lumMod val="85000"/>
              <a:lumOff val="15000"/>
            </a:schemeClr>
          </a:solidFill>
        </p:spPr>
        <p:txBody>
          <a:bodyPr>
            <a:normAutofit/>
          </a:bodyPr>
          <a:lstStyle/>
          <a:p>
            <a:pPr algn="ctr"/>
            <a:r>
              <a:rPr lang="en-US" sz="4000" dirty="0">
                <a:solidFill>
                  <a:srgbClr val="FF6600"/>
                </a:solidFill>
              </a:rPr>
              <a:t>Problem Statement</a:t>
            </a:r>
          </a:p>
        </p:txBody>
      </p:sp>
      <p:sp>
        <p:nvSpPr>
          <p:cNvPr id="3" name="Content Placeholder 2">
            <a:extLst>
              <a:ext uri="{FF2B5EF4-FFF2-40B4-BE49-F238E27FC236}">
                <a16:creationId xmlns:a16="http://schemas.microsoft.com/office/drawing/2014/main" id="{04C74B37-5B2A-4D2D-8B85-5FFEC7E98C37}"/>
              </a:ext>
            </a:extLst>
          </p:cNvPr>
          <p:cNvSpPr>
            <a:spLocks noGrp="1"/>
          </p:cNvSpPr>
          <p:nvPr>
            <p:ph idx="1"/>
          </p:nvPr>
        </p:nvSpPr>
        <p:spPr/>
        <p:txBody>
          <a:bodyPr/>
          <a:lstStyle/>
          <a:p>
            <a:endParaRPr lang="en-US" sz="1800" dirty="0"/>
          </a:p>
          <a:p>
            <a:r>
              <a:rPr lang="en-US" sz="2400" dirty="0"/>
              <a:t>Go-to-Market(G2M) strategy for XYZ is to understand the market before taking final decision.</a:t>
            </a:r>
          </a:p>
          <a:p>
            <a:pPr marL="0" indent="0">
              <a:buNone/>
            </a:pPr>
            <a:endParaRPr lang="en-US" sz="2400" dirty="0"/>
          </a:p>
          <a:p>
            <a:r>
              <a:rPr lang="en-US" sz="2400" dirty="0"/>
              <a:t>Objective: To help XYZ to find the best cab company  to invest in.</a:t>
            </a:r>
          </a:p>
          <a:p>
            <a:pPr marL="0" indent="0">
              <a:buNone/>
            </a:pPr>
            <a:endParaRPr lang="en-US" sz="2400" dirty="0"/>
          </a:p>
          <a:p>
            <a:r>
              <a:rPr lang="en-US" sz="2400" dirty="0"/>
              <a:t>The objective will be achieved by using data to find insights that will help identify the right company to invest in. </a:t>
            </a:r>
          </a:p>
          <a:p>
            <a:endParaRPr lang="en-US" sz="1800" dirty="0"/>
          </a:p>
          <a:p>
            <a:endParaRPr lang="en-US" dirty="0"/>
          </a:p>
        </p:txBody>
      </p:sp>
    </p:spTree>
    <p:extLst>
      <p:ext uri="{BB962C8B-B14F-4D97-AF65-F5344CB8AC3E}">
        <p14:creationId xmlns:p14="http://schemas.microsoft.com/office/powerpoint/2010/main" val="2692698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96264-B967-4C21-A421-C32EBB46F4C1}"/>
              </a:ext>
            </a:extLst>
          </p:cNvPr>
          <p:cNvSpPr>
            <a:spLocks noGrp="1"/>
          </p:cNvSpPr>
          <p:nvPr>
            <p:ph type="title"/>
          </p:nvPr>
        </p:nvSpPr>
        <p:spPr>
          <a:xfrm>
            <a:off x="838200" y="365125"/>
            <a:ext cx="10515600" cy="915035"/>
          </a:xfrm>
          <a:solidFill>
            <a:schemeClr val="tx1">
              <a:lumMod val="85000"/>
              <a:lumOff val="15000"/>
            </a:schemeClr>
          </a:solidFill>
        </p:spPr>
        <p:txBody>
          <a:bodyPr>
            <a:normAutofit/>
          </a:bodyPr>
          <a:lstStyle/>
          <a:p>
            <a:pPr algn="ctr"/>
            <a:r>
              <a:rPr lang="en-US" sz="4000" dirty="0">
                <a:solidFill>
                  <a:srgbClr val="FF6600"/>
                </a:solidFill>
              </a:rPr>
              <a:t>Data Analysis Approach</a:t>
            </a:r>
          </a:p>
        </p:txBody>
      </p:sp>
      <p:sp>
        <p:nvSpPr>
          <p:cNvPr id="3" name="Content Placeholder 2">
            <a:extLst>
              <a:ext uri="{FF2B5EF4-FFF2-40B4-BE49-F238E27FC236}">
                <a16:creationId xmlns:a16="http://schemas.microsoft.com/office/drawing/2014/main" id="{0A30FC94-D54F-455F-A566-2A4B80D927AD}"/>
              </a:ext>
            </a:extLst>
          </p:cNvPr>
          <p:cNvSpPr>
            <a:spLocks noGrp="1"/>
          </p:cNvSpPr>
          <p:nvPr>
            <p:ph idx="1"/>
          </p:nvPr>
        </p:nvSpPr>
        <p:spPr>
          <a:xfrm>
            <a:off x="992945" y="1403594"/>
            <a:ext cx="10515600" cy="4351338"/>
          </a:xfrm>
        </p:spPr>
        <p:txBody>
          <a:bodyPr>
            <a:normAutofit/>
          </a:bodyPr>
          <a:lstStyle/>
          <a:p>
            <a:pPr marL="0" indent="0">
              <a:buNone/>
            </a:pPr>
            <a:endParaRPr lang="en-US" sz="2400" dirty="0"/>
          </a:p>
          <a:p>
            <a:r>
              <a:rPr lang="en-US" sz="2400" dirty="0"/>
              <a:t>Explore and understand the data</a:t>
            </a:r>
          </a:p>
          <a:p>
            <a:r>
              <a:rPr lang="en-US" sz="2400" dirty="0"/>
              <a:t>Find the company with the best financial health:</a:t>
            </a:r>
          </a:p>
          <a:p>
            <a:pPr marL="914400" lvl="1" indent="-457200">
              <a:buFont typeface="+mj-lt"/>
              <a:buAutoNum type="arabicPeriod"/>
            </a:pPr>
            <a:r>
              <a:rPr lang="en-US" sz="2000" dirty="0"/>
              <a:t>Find the company with the most revenue and profits</a:t>
            </a:r>
          </a:p>
          <a:p>
            <a:pPr marL="914400" lvl="1" indent="-457200">
              <a:buFont typeface="+mj-lt"/>
              <a:buAutoNum type="arabicPeriod"/>
            </a:pPr>
            <a:r>
              <a:rPr lang="en-US" sz="2000" dirty="0"/>
              <a:t>Analyze the profit and revenue trends</a:t>
            </a:r>
          </a:p>
          <a:p>
            <a:pPr marL="914400" lvl="1" indent="-457200">
              <a:buFont typeface="+mj-lt"/>
              <a:buAutoNum type="arabicPeriod"/>
            </a:pPr>
            <a:r>
              <a:rPr lang="en-US" sz="2000" dirty="0"/>
              <a:t>Get the company that has a competitive advantage in terms of customer retention and a stream of new customers.</a:t>
            </a:r>
          </a:p>
          <a:p>
            <a:r>
              <a:rPr lang="en-US" sz="2400" dirty="0"/>
              <a:t>Give recommendations for investments</a:t>
            </a:r>
          </a:p>
          <a:p>
            <a:endParaRPr lang="en-US" sz="2400" dirty="0"/>
          </a:p>
          <a:p>
            <a:endParaRPr lang="en-US" sz="2400" dirty="0"/>
          </a:p>
        </p:txBody>
      </p:sp>
    </p:spTree>
    <p:extLst>
      <p:ext uri="{BB962C8B-B14F-4D97-AF65-F5344CB8AC3E}">
        <p14:creationId xmlns:p14="http://schemas.microsoft.com/office/powerpoint/2010/main" val="210764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E9AAE-B159-4BFE-A7ED-6541D665AF18}"/>
              </a:ext>
            </a:extLst>
          </p:cNvPr>
          <p:cNvSpPr>
            <a:spLocks noGrp="1"/>
          </p:cNvSpPr>
          <p:nvPr>
            <p:ph type="title"/>
          </p:nvPr>
        </p:nvSpPr>
        <p:spPr>
          <a:solidFill>
            <a:srgbClr val="3B3B3B"/>
          </a:solidFill>
        </p:spPr>
        <p:txBody>
          <a:bodyPr>
            <a:normAutofit/>
          </a:bodyPr>
          <a:lstStyle/>
          <a:p>
            <a:pPr algn="ctr"/>
            <a:r>
              <a:rPr lang="en-US" sz="4000" dirty="0">
                <a:solidFill>
                  <a:srgbClr val="FF6600"/>
                </a:solidFill>
              </a:rPr>
              <a:t>Data Exploration</a:t>
            </a:r>
          </a:p>
        </p:txBody>
      </p:sp>
      <p:sp>
        <p:nvSpPr>
          <p:cNvPr id="3" name="Content Placeholder 2">
            <a:extLst>
              <a:ext uri="{FF2B5EF4-FFF2-40B4-BE49-F238E27FC236}">
                <a16:creationId xmlns:a16="http://schemas.microsoft.com/office/drawing/2014/main" id="{636CFE1C-104D-4248-A40D-3892AB8C5E02}"/>
              </a:ext>
            </a:extLst>
          </p:cNvPr>
          <p:cNvSpPr>
            <a:spLocks noGrp="1"/>
          </p:cNvSpPr>
          <p:nvPr>
            <p:ph idx="1"/>
          </p:nvPr>
        </p:nvSpPr>
        <p:spPr/>
        <p:txBody>
          <a:bodyPr>
            <a:normAutofit/>
          </a:bodyPr>
          <a:lstStyle/>
          <a:p>
            <a:pPr marL="0" indent="0">
              <a:buNone/>
            </a:pPr>
            <a:endParaRPr lang="en-US" sz="2400" dirty="0"/>
          </a:p>
          <a:p>
            <a:r>
              <a:rPr lang="en-US" sz="2000" dirty="0"/>
              <a:t>Four files merge together to form one dataset</a:t>
            </a:r>
          </a:p>
          <a:p>
            <a:r>
              <a:rPr lang="en-US" sz="2000" dirty="0"/>
              <a:t>359,392 data points</a:t>
            </a:r>
          </a:p>
          <a:p>
            <a:r>
              <a:rPr lang="en-US" sz="2000" dirty="0"/>
              <a:t>20 features (6 derived features)</a:t>
            </a:r>
          </a:p>
          <a:p>
            <a:r>
              <a:rPr lang="en-US" sz="2000" dirty="0"/>
              <a:t>Timeframe of the data: 2016-01-31 to 2018-12-31</a:t>
            </a:r>
          </a:p>
          <a:p>
            <a:pPr marL="0" indent="0">
              <a:buNone/>
            </a:pPr>
            <a:r>
              <a:rPr lang="en-US" sz="2000" dirty="0"/>
              <a:t>Assumptions:</a:t>
            </a:r>
          </a:p>
          <a:p>
            <a:pPr marL="457200" indent="-457200">
              <a:buFont typeface="+mj-lt"/>
              <a:buAutoNum type="arabicPeriod"/>
            </a:pPr>
            <a:r>
              <a:rPr lang="en-US" sz="2000" dirty="0"/>
              <a:t>Only </a:t>
            </a:r>
            <a:r>
              <a:rPr lang="en-US" sz="2000" dirty="0" err="1"/>
              <a:t>Price_Charged</a:t>
            </a:r>
            <a:r>
              <a:rPr lang="en-US" sz="2000" dirty="0"/>
              <a:t> and </a:t>
            </a:r>
            <a:r>
              <a:rPr lang="en-US" sz="2000" dirty="0" err="1"/>
              <a:t>Cost_of_Trip</a:t>
            </a:r>
            <a:r>
              <a:rPr lang="en-US" sz="2000" dirty="0"/>
              <a:t> features used to calculate profit. Other factors are kept constant</a:t>
            </a:r>
          </a:p>
          <a:p>
            <a:pPr marL="457200" indent="-457200">
              <a:buFont typeface="+mj-lt"/>
              <a:buAutoNum type="arabicPeriod"/>
            </a:pPr>
            <a:r>
              <a:rPr lang="en-US" sz="2000" dirty="0"/>
              <a:t>Users feature represents the number of all cab users in a city no matter what cab it is </a:t>
            </a:r>
          </a:p>
          <a:p>
            <a:pPr marL="457200" indent="-457200">
              <a:buFont typeface="+mj-lt"/>
              <a:buAutoNum type="arabicPeriod"/>
            </a:pPr>
            <a:r>
              <a:rPr lang="en-US" sz="2000" dirty="0"/>
              <a:t>Outliers are present in </a:t>
            </a:r>
            <a:r>
              <a:rPr lang="en-US" sz="2000" dirty="0" err="1"/>
              <a:t>Price_Charged</a:t>
            </a:r>
            <a:r>
              <a:rPr lang="en-US" sz="2000" dirty="0"/>
              <a:t> feature but due to unavailability of trip duration details ,we are not treating this as outlier.</a:t>
            </a:r>
          </a:p>
          <a:p>
            <a:pPr marL="457200" indent="-457200">
              <a:buFont typeface="+mj-lt"/>
              <a:buAutoNum type="arabicPeriod"/>
            </a:pPr>
            <a:endParaRPr lang="en-US" sz="2000" dirty="0"/>
          </a:p>
          <a:p>
            <a:pPr marL="457200" indent="-457200">
              <a:buFont typeface="+mj-lt"/>
              <a:buAutoNum type="arabicPeriod"/>
            </a:pPr>
            <a:endParaRPr lang="en-US" sz="2400" dirty="0"/>
          </a:p>
        </p:txBody>
      </p:sp>
    </p:spTree>
    <p:extLst>
      <p:ext uri="{BB962C8B-B14F-4D97-AF65-F5344CB8AC3E}">
        <p14:creationId xmlns:p14="http://schemas.microsoft.com/office/powerpoint/2010/main" val="110044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27DA-8926-4E35-A237-F3EE4E108A7B}"/>
              </a:ext>
            </a:extLst>
          </p:cNvPr>
          <p:cNvSpPr>
            <a:spLocks noGrp="1"/>
          </p:cNvSpPr>
          <p:nvPr>
            <p:ph type="title"/>
          </p:nvPr>
        </p:nvSpPr>
        <p:spPr>
          <a:xfrm>
            <a:off x="584982" y="309914"/>
            <a:ext cx="10515600" cy="920516"/>
          </a:xfrm>
          <a:solidFill>
            <a:srgbClr val="3B3B3B"/>
          </a:solidFill>
        </p:spPr>
        <p:txBody>
          <a:bodyPr>
            <a:normAutofit/>
          </a:bodyPr>
          <a:lstStyle/>
          <a:p>
            <a:pPr algn="ctr"/>
            <a:r>
              <a:rPr lang="en-GB" sz="4000" dirty="0">
                <a:solidFill>
                  <a:srgbClr val="FF6600"/>
                </a:solidFill>
              </a:rPr>
              <a:t>Profit Analysis</a:t>
            </a:r>
            <a:endParaRPr lang="en-US" sz="4000" dirty="0">
              <a:solidFill>
                <a:srgbClr val="FF6600"/>
              </a:solidFill>
            </a:endParaRPr>
          </a:p>
        </p:txBody>
      </p:sp>
      <p:pic>
        <p:nvPicPr>
          <p:cNvPr id="5" name="Content Placeholder 4">
            <a:extLst>
              <a:ext uri="{FF2B5EF4-FFF2-40B4-BE49-F238E27FC236}">
                <a16:creationId xmlns:a16="http://schemas.microsoft.com/office/drawing/2014/main" id="{2160465F-E2DD-4384-8260-8B10458588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7613" y="1378634"/>
            <a:ext cx="7666892" cy="4351689"/>
          </a:xfrm>
        </p:spPr>
      </p:pic>
      <p:sp>
        <p:nvSpPr>
          <p:cNvPr id="8" name="Text Placeholder 7">
            <a:extLst>
              <a:ext uri="{FF2B5EF4-FFF2-40B4-BE49-F238E27FC236}">
                <a16:creationId xmlns:a16="http://schemas.microsoft.com/office/drawing/2014/main" id="{EA1A25B2-A554-42A1-87DB-E1B825AE6F94}"/>
              </a:ext>
            </a:extLst>
          </p:cNvPr>
          <p:cNvSpPr>
            <a:spLocks noGrp="1"/>
          </p:cNvSpPr>
          <p:nvPr>
            <p:ph type="body" sz="half" idx="4294967295"/>
          </p:nvPr>
        </p:nvSpPr>
        <p:spPr>
          <a:xfrm>
            <a:off x="1324391" y="5730323"/>
            <a:ext cx="7833677" cy="357505"/>
          </a:xfrm>
        </p:spPr>
        <p:txBody>
          <a:bodyPr>
            <a:normAutofit lnSpcReduction="10000"/>
          </a:bodyPr>
          <a:lstStyle/>
          <a:p>
            <a:pPr marL="0" indent="0">
              <a:buNone/>
            </a:pPr>
            <a:r>
              <a:rPr lang="en-GB" sz="2000" dirty="0"/>
              <a:t>.</a:t>
            </a:r>
            <a:r>
              <a:rPr lang="en-GB" sz="1800" dirty="0"/>
              <a:t>On average Yellow Cab has got more profits than the Pink Cab.</a:t>
            </a:r>
            <a:endParaRPr lang="en-US" sz="2000" dirty="0"/>
          </a:p>
        </p:txBody>
      </p:sp>
    </p:spTree>
    <p:extLst>
      <p:ext uri="{BB962C8B-B14F-4D97-AF65-F5344CB8AC3E}">
        <p14:creationId xmlns:p14="http://schemas.microsoft.com/office/powerpoint/2010/main" val="33775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D1115-4876-4A7F-A1D5-EE7C07DB47FD}"/>
              </a:ext>
            </a:extLst>
          </p:cNvPr>
          <p:cNvSpPr>
            <a:spLocks noGrp="1"/>
          </p:cNvSpPr>
          <p:nvPr>
            <p:ph type="title"/>
          </p:nvPr>
        </p:nvSpPr>
        <p:spPr>
          <a:xfrm>
            <a:off x="655320" y="229588"/>
            <a:ext cx="10515600" cy="902897"/>
          </a:xfrm>
          <a:solidFill>
            <a:srgbClr val="3B3B3B"/>
          </a:solidFill>
        </p:spPr>
        <p:txBody>
          <a:bodyPr>
            <a:normAutofit/>
          </a:bodyPr>
          <a:lstStyle/>
          <a:p>
            <a:pPr algn="ctr"/>
            <a:r>
              <a:rPr lang="en-GB" sz="4000" dirty="0">
                <a:solidFill>
                  <a:srgbClr val="FF6600"/>
                </a:solidFill>
              </a:rPr>
              <a:t>Yearly Profit Analysis</a:t>
            </a:r>
            <a:endParaRPr lang="en-US" sz="4000" dirty="0">
              <a:solidFill>
                <a:srgbClr val="FF6600"/>
              </a:solidFill>
            </a:endParaRPr>
          </a:p>
        </p:txBody>
      </p:sp>
      <p:pic>
        <p:nvPicPr>
          <p:cNvPr id="5" name="Content Placeholder 4">
            <a:extLst>
              <a:ext uri="{FF2B5EF4-FFF2-40B4-BE49-F238E27FC236}">
                <a16:creationId xmlns:a16="http://schemas.microsoft.com/office/drawing/2014/main" id="{6EA16981-0E74-4F35-8108-D4214A2172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7108" y="1132485"/>
            <a:ext cx="8539090" cy="5296449"/>
          </a:xfrm>
        </p:spPr>
      </p:pic>
    </p:spTree>
    <p:extLst>
      <p:ext uri="{BB962C8B-B14F-4D97-AF65-F5344CB8AC3E}">
        <p14:creationId xmlns:p14="http://schemas.microsoft.com/office/powerpoint/2010/main" val="246504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10DAB3-06BB-4CFA-9B7E-A47E3E586050}"/>
              </a:ext>
            </a:extLst>
          </p:cNvPr>
          <p:cNvSpPr>
            <a:spLocks noGrp="1"/>
          </p:cNvSpPr>
          <p:nvPr>
            <p:ph type="title"/>
          </p:nvPr>
        </p:nvSpPr>
        <p:spPr>
          <a:xfrm>
            <a:off x="839788" y="365126"/>
            <a:ext cx="10515600" cy="823912"/>
          </a:xfrm>
          <a:solidFill>
            <a:srgbClr val="3B3B3B"/>
          </a:solidFill>
        </p:spPr>
        <p:txBody>
          <a:bodyPr>
            <a:normAutofit/>
          </a:bodyPr>
          <a:lstStyle/>
          <a:p>
            <a:pPr algn="ctr"/>
            <a:r>
              <a:rPr lang="en-GB" sz="4000" dirty="0">
                <a:solidFill>
                  <a:srgbClr val="FF6600"/>
                </a:solidFill>
              </a:rPr>
              <a:t> Gender Contribution in the profit</a:t>
            </a:r>
            <a:endParaRPr lang="en-US" sz="4000" dirty="0">
              <a:solidFill>
                <a:srgbClr val="FF6600"/>
              </a:solidFill>
            </a:endParaRPr>
          </a:p>
        </p:txBody>
      </p:sp>
      <p:sp>
        <p:nvSpPr>
          <p:cNvPr id="6" name="Text Placeholder 5">
            <a:extLst>
              <a:ext uri="{FF2B5EF4-FFF2-40B4-BE49-F238E27FC236}">
                <a16:creationId xmlns:a16="http://schemas.microsoft.com/office/drawing/2014/main" id="{BC359E86-F6D9-4101-BEF7-2FD1BD2955C4}"/>
              </a:ext>
            </a:extLst>
          </p:cNvPr>
          <p:cNvSpPr>
            <a:spLocks noGrp="1"/>
          </p:cNvSpPr>
          <p:nvPr>
            <p:ph type="body" idx="1"/>
          </p:nvPr>
        </p:nvSpPr>
        <p:spPr>
          <a:xfrm>
            <a:off x="836612" y="1248814"/>
            <a:ext cx="5157787" cy="443059"/>
          </a:xfrm>
        </p:spPr>
        <p:txBody>
          <a:bodyPr/>
          <a:lstStyle/>
          <a:p>
            <a:pPr algn="ctr"/>
            <a:r>
              <a:rPr lang="en-GB" dirty="0"/>
              <a:t>Pink Cab</a:t>
            </a:r>
            <a:endParaRPr lang="en-US" dirty="0"/>
          </a:p>
        </p:txBody>
      </p:sp>
      <p:pic>
        <p:nvPicPr>
          <p:cNvPr id="11" name="Content Placeholder 10">
            <a:extLst>
              <a:ext uri="{FF2B5EF4-FFF2-40B4-BE49-F238E27FC236}">
                <a16:creationId xmlns:a16="http://schemas.microsoft.com/office/drawing/2014/main" id="{9FD40F34-578A-40CF-9A17-AD1BD140D9D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41837" y="1751648"/>
            <a:ext cx="4882187" cy="3857537"/>
          </a:xfrm>
        </p:spPr>
      </p:pic>
      <p:sp>
        <p:nvSpPr>
          <p:cNvPr id="8" name="Text Placeholder 7">
            <a:extLst>
              <a:ext uri="{FF2B5EF4-FFF2-40B4-BE49-F238E27FC236}">
                <a16:creationId xmlns:a16="http://schemas.microsoft.com/office/drawing/2014/main" id="{8CBF83EB-A794-4188-8A36-9C493DCD9B41}"/>
              </a:ext>
            </a:extLst>
          </p:cNvPr>
          <p:cNvSpPr>
            <a:spLocks noGrp="1"/>
          </p:cNvSpPr>
          <p:nvPr>
            <p:ph type="body" sz="quarter" idx="3"/>
          </p:nvPr>
        </p:nvSpPr>
        <p:spPr>
          <a:xfrm>
            <a:off x="6096000" y="1189038"/>
            <a:ext cx="5183188" cy="521530"/>
          </a:xfrm>
        </p:spPr>
        <p:txBody>
          <a:bodyPr/>
          <a:lstStyle/>
          <a:p>
            <a:pPr algn="ctr"/>
            <a:r>
              <a:rPr lang="en-GB" dirty="0"/>
              <a:t>Yellow Cab</a:t>
            </a:r>
            <a:endParaRPr lang="en-US" dirty="0"/>
          </a:p>
        </p:txBody>
      </p:sp>
      <p:pic>
        <p:nvPicPr>
          <p:cNvPr id="14" name="Content Placeholder 13">
            <a:extLst>
              <a:ext uri="{FF2B5EF4-FFF2-40B4-BE49-F238E27FC236}">
                <a16:creationId xmlns:a16="http://schemas.microsoft.com/office/drawing/2014/main" id="{6F66936C-9CB5-4F35-85D5-3233998FB0E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73018" y="1751648"/>
            <a:ext cx="4582370" cy="3857537"/>
          </a:xfrm>
        </p:spPr>
      </p:pic>
      <p:sp>
        <p:nvSpPr>
          <p:cNvPr id="12" name="TextBox 11">
            <a:extLst>
              <a:ext uri="{FF2B5EF4-FFF2-40B4-BE49-F238E27FC236}">
                <a16:creationId xmlns:a16="http://schemas.microsoft.com/office/drawing/2014/main" id="{EC166910-1C13-4724-812D-D10E0D2F6851}"/>
              </a:ext>
            </a:extLst>
          </p:cNvPr>
          <p:cNvSpPr txBox="1"/>
          <p:nvPr/>
        </p:nvSpPr>
        <p:spPr>
          <a:xfrm>
            <a:off x="901099" y="5911127"/>
            <a:ext cx="10186599" cy="369332"/>
          </a:xfrm>
          <a:prstGeom prst="rect">
            <a:avLst/>
          </a:prstGeom>
          <a:noFill/>
        </p:spPr>
        <p:txBody>
          <a:bodyPr wrap="square" rtlCol="0">
            <a:spAutoFit/>
          </a:bodyPr>
          <a:lstStyle/>
          <a:p>
            <a:r>
              <a:rPr lang="en-GB" dirty="0"/>
              <a:t>Equal distribution of gender in the profit for both the Pink and Yellow Cab</a:t>
            </a:r>
            <a:endParaRPr lang="en-US" dirty="0"/>
          </a:p>
        </p:txBody>
      </p:sp>
    </p:spTree>
    <p:extLst>
      <p:ext uri="{BB962C8B-B14F-4D97-AF65-F5344CB8AC3E}">
        <p14:creationId xmlns:p14="http://schemas.microsoft.com/office/powerpoint/2010/main" val="131768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2DE6-C743-4AB0-B1B7-2C5751BE19B4}"/>
              </a:ext>
            </a:extLst>
          </p:cNvPr>
          <p:cNvSpPr>
            <a:spLocks noGrp="1"/>
          </p:cNvSpPr>
          <p:nvPr>
            <p:ph type="title"/>
          </p:nvPr>
        </p:nvSpPr>
        <p:spPr>
          <a:xfrm>
            <a:off x="839788" y="365125"/>
            <a:ext cx="10515600" cy="823913"/>
          </a:xfrm>
          <a:solidFill>
            <a:srgbClr val="3B3B3B"/>
          </a:solidFill>
        </p:spPr>
        <p:txBody>
          <a:bodyPr>
            <a:normAutofit/>
          </a:bodyPr>
          <a:lstStyle/>
          <a:p>
            <a:pPr algn="ctr"/>
            <a:r>
              <a:rPr lang="en-GB" sz="4000" dirty="0">
                <a:solidFill>
                  <a:srgbClr val="FF6600"/>
                </a:solidFill>
              </a:rPr>
              <a:t>City wise Contribution in Profit</a:t>
            </a:r>
            <a:endParaRPr lang="en-US" sz="4000" dirty="0">
              <a:solidFill>
                <a:srgbClr val="FF6600"/>
              </a:solidFill>
            </a:endParaRPr>
          </a:p>
        </p:txBody>
      </p:sp>
      <p:sp>
        <p:nvSpPr>
          <p:cNvPr id="3" name="Text Placeholder 2">
            <a:extLst>
              <a:ext uri="{FF2B5EF4-FFF2-40B4-BE49-F238E27FC236}">
                <a16:creationId xmlns:a16="http://schemas.microsoft.com/office/drawing/2014/main" id="{0F815D9A-294E-4D1E-BBC0-755350AA3A96}"/>
              </a:ext>
            </a:extLst>
          </p:cNvPr>
          <p:cNvSpPr>
            <a:spLocks noGrp="1"/>
          </p:cNvSpPr>
          <p:nvPr>
            <p:ph type="body" idx="1"/>
          </p:nvPr>
        </p:nvSpPr>
        <p:spPr>
          <a:xfrm>
            <a:off x="862014" y="1195756"/>
            <a:ext cx="5157787" cy="521530"/>
          </a:xfrm>
        </p:spPr>
        <p:txBody>
          <a:bodyPr/>
          <a:lstStyle/>
          <a:p>
            <a:pPr algn="ctr"/>
            <a:r>
              <a:rPr lang="en-GB" dirty="0"/>
              <a:t>Pink Cab</a:t>
            </a:r>
            <a:endParaRPr lang="en-US" dirty="0"/>
          </a:p>
        </p:txBody>
      </p:sp>
      <p:pic>
        <p:nvPicPr>
          <p:cNvPr id="9" name="Content Placeholder 8">
            <a:extLst>
              <a:ext uri="{FF2B5EF4-FFF2-40B4-BE49-F238E27FC236}">
                <a16:creationId xmlns:a16="http://schemas.microsoft.com/office/drawing/2014/main" id="{7E85E577-65BA-450A-AF2F-7BD77D88E5D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25998" y="1717286"/>
            <a:ext cx="4782217" cy="3944957"/>
          </a:xfrm>
        </p:spPr>
      </p:pic>
      <p:sp>
        <p:nvSpPr>
          <p:cNvPr id="5" name="Text Placeholder 4">
            <a:extLst>
              <a:ext uri="{FF2B5EF4-FFF2-40B4-BE49-F238E27FC236}">
                <a16:creationId xmlns:a16="http://schemas.microsoft.com/office/drawing/2014/main" id="{12114C69-50A1-44DA-9490-86F7AE109E98}"/>
              </a:ext>
            </a:extLst>
          </p:cNvPr>
          <p:cNvSpPr>
            <a:spLocks noGrp="1"/>
          </p:cNvSpPr>
          <p:nvPr>
            <p:ph type="body" sz="quarter" idx="3"/>
          </p:nvPr>
        </p:nvSpPr>
        <p:spPr>
          <a:xfrm>
            <a:off x="6146798" y="1209823"/>
            <a:ext cx="5183188" cy="507463"/>
          </a:xfrm>
        </p:spPr>
        <p:txBody>
          <a:bodyPr/>
          <a:lstStyle/>
          <a:p>
            <a:pPr algn="ctr"/>
            <a:r>
              <a:rPr lang="en-GB" dirty="0"/>
              <a:t>Yellow Cab</a:t>
            </a:r>
            <a:endParaRPr lang="en-US" dirty="0"/>
          </a:p>
        </p:txBody>
      </p:sp>
      <p:pic>
        <p:nvPicPr>
          <p:cNvPr id="11" name="Content Placeholder 10">
            <a:extLst>
              <a:ext uri="{FF2B5EF4-FFF2-40B4-BE49-F238E27FC236}">
                <a16:creationId xmlns:a16="http://schemas.microsoft.com/office/drawing/2014/main" id="{63A85B3E-8367-4B98-9957-B559E1F0398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48802" y="1738071"/>
            <a:ext cx="5081184" cy="3944957"/>
          </a:xfrm>
        </p:spPr>
      </p:pic>
      <p:sp>
        <p:nvSpPr>
          <p:cNvPr id="7" name="TextBox 6">
            <a:extLst>
              <a:ext uri="{FF2B5EF4-FFF2-40B4-BE49-F238E27FC236}">
                <a16:creationId xmlns:a16="http://schemas.microsoft.com/office/drawing/2014/main" id="{9E5E5248-8448-43E3-AF12-208F6C98E201}"/>
              </a:ext>
            </a:extLst>
          </p:cNvPr>
          <p:cNvSpPr txBox="1"/>
          <p:nvPr/>
        </p:nvSpPr>
        <p:spPr>
          <a:xfrm>
            <a:off x="1167618" y="5866228"/>
            <a:ext cx="10162368" cy="369332"/>
          </a:xfrm>
          <a:prstGeom prst="rect">
            <a:avLst/>
          </a:prstGeom>
          <a:noFill/>
        </p:spPr>
        <p:txBody>
          <a:bodyPr wrap="square" rtlCol="0">
            <a:spAutoFit/>
          </a:bodyPr>
          <a:lstStyle/>
          <a:p>
            <a:r>
              <a:rPr lang="en-GB" dirty="0"/>
              <a:t>Contribution in the profit differs from city to city with New York having the highest for </a:t>
            </a:r>
            <a:r>
              <a:rPr lang="en-GB"/>
              <a:t>both companies.</a:t>
            </a:r>
            <a:endParaRPr lang="en-US" dirty="0"/>
          </a:p>
        </p:txBody>
      </p:sp>
    </p:spTree>
    <p:extLst>
      <p:ext uri="{BB962C8B-B14F-4D97-AF65-F5344CB8AC3E}">
        <p14:creationId xmlns:p14="http://schemas.microsoft.com/office/powerpoint/2010/main" val="2657012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Presentation" id="{C04A0803-D570-4A1F-A363-9968721094B1}" vid="{388D6139-0B4B-411F-9B3B-0B441CD1DFEB}"/>
    </a:ext>
  </a:extLst>
</a:theme>
</file>

<file path=docProps/app.xml><?xml version="1.0" encoding="utf-8"?>
<Properties xmlns="http://schemas.openxmlformats.org/officeDocument/2006/extended-properties" xmlns:vt="http://schemas.openxmlformats.org/officeDocument/2006/docPropsVTypes">
  <Template/>
  <TotalTime>3808</TotalTime>
  <Words>943</Words>
  <Application>Microsoft Office PowerPoint</Application>
  <PresentationFormat>Widescreen</PresentationFormat>
  <Paragraphs>110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Background</vt:lpstr>
      <vt:lpstr>Problem Statement</vt:lpstr>
      <vt:lpstr>Data Analysis Approach</vt:lpstr>
      <vt:lpstr>Data Exploration</vt:lpstr>
      <vt:lpstr>Profit Analysis</vt:lpstr>
      <vt:lpstr>Yearly Profit Analysis</vt:lpstr>
      <vt:lpstr> Gender Contribution in the profit</vt:lpstr>
      <vt:lpstr>City wise Contribution in Profit</vt:lpstr>
      <vt:lpstr>Profit Amount by Quarter</vt:lpstr>
      <vt:lpstr>Profit Correlation with Features</vt:lpstr>
      <vt:lpstr>Revenue Trends</vt:lpstr>
      <vt:lpstr>Revenue Yearly Analysis</vt:lpstr>
      <vt:lpstr>Number of Customers by Company</vt:lpstr>
      <vt:lpstr>Yearly Customer Analysis</vt:lpstr>
      <vt:lpstr> Transactions by Company</vt:lpstr>
      <vt:lpstr>Customer Analysis by Transactions</vt:lpstr>
      <vt:lpstr>Transactions by city </vt:lpstr>
      <vt:lpstr>Transactions by Gender</vt:lpstr>
      <vt:lpstr>Transactions by quarter</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Jorn Okello</dc:creator>
  <cp:lastModifiedBy>Jorn Okello</cp:lastModifiedBy>
  <cp:revision>73</cp:revision>
  <dcterms:created xsi:type="dcterms:W3CDTF">2021-08-05T13:17:20Z</dcterms:created>
  <dcterms:modified xsi:type="dcterms:W3CDTF">2021-08-10T12:26:28Z</dcterms:modified>
</cp:coreProperties>
</file>