
<file path=[Content_Types].xml><?xml version="1.0" encoding="utf-8"?>
<Types xmlns="http://schemas.openxmlformats.org/package/2006/content-types">
  <Default Extension="png" ContentType="image/png"/>
  <Default Extension="jpg_larg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72" r:id="rId6"/>
    <p:sldId id="259" r:id="rId7"/>
    <p:sldId id="260" r:id="rId8"/>
    <p:sldId id="261" r:id="rId9"/>
    <p:sldId id="263" r:id="rId10"/>
    <p:sldId id="264" r:id="rId11"/>
    <p:sldId id="265" r:id="rId12"/>
    <p:sldId id="262" r:id="rId13"/>
    <p:sldId id="274" r:id="rId14"/>
    <p:sldId id="275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B9164-F050-B24F-88BE-13B656CF37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40ACB-2029-FD42-B616-5E408037BB3B}">
      <dgm:prSet phldrT="[Text]"/>
      <dgm:spPr>
        <a:gradFill rotWithShape="0">
          <a:gsLst>
            <a:gs pos="0">
              <a:schemeClr val="accent4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b="1" i="1" dirty="0" smtClean="0"/>
            <a:t>Jan</a:t>
          </a:r>
          <a:endParaRPr lang="en-US" b="1" i="1" dirty="0"/>
        </a:p>
      </dgm:t>
    </dgm:pt>
    <dgm:pt modelId="{BF79CD83-D260-A54F-85CB-91E7F69291DD}" type="parTrans" cxnId="{966F0350-1703-C546-A9F8-A605234ED38C}">
      <dgm:prSet/>
      <dgm:spPr/>
      <dgm:t>
        <a:bodyPr/>
        <a:lstStyle/>
        <a:p>
          <a:endParaRPr lang="en-US"/>
        </a:p>
      </dgm:t>
    </dgm:pt>
    <dgm:pt modelId="{30BED3F4-3444-A84C-9546-2012A5A8B414}" type="sibTrans" cxnId="{966F0350-1703-C546-A9F8-A605234ED38C}">
      <dgm:prSet/>
      <dgm:spPr/>
      <dgm:t>
        <a:bodyPr/>
        <a:lstStyle/>
        <a:p>
          <a:endParaRPr lang="en-US"/>
        </a:p>
      </dgm:t>
    </dgm:pt>
    <dgm:pt modelId="{EB6A87FC-2D5F-E14F-AA28-46FD5A754382}">
      <dgm:prSet phldrT="[Text]"/>
      <dgm:spPr>
        <a:gradFill rotWithShape="0">
          <a:gsLst>
            <a:gs pos="0">
              <a:schemeClr val="accent6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b="1" i="1" dirty="0" smtClean="0"/>
            <a:t>Feb</a:t>
          </a:r>
          <a:endParaRPr lang="en-US" b="1" i="1" dirty="0"/>
        </a:p>
      </dgm:t>
    </dgm:pt>
    <dgm:pt modelId="{E3119B71-08F3-6040-B430-1A24FD996F9D}" type="parTrans" cxnId="{C835425D-E3ED-8645-9DA4-712967B48D15}">
      <dgm:prSet/>
      <dgm:spPr/>
      <dgm:t>
        <a:bodyPr/>
        <a:lstStyle/>
        <a:p>
          <a:endParaRPr lang="en-US"/>
        </a:p>
      </dgm:t>
    </dgm:pt>
    <dgm:pt modelId="{57075167-61FF-4D42-AECA-AA7E79BD1FA9}" type="sibTrans" cxnId="{C835425D-E3ED-8645-9DA4-712967B48D15}">
      <dgm:prSet/>
      <dgm:spPr/>
      <dgm:t>
        <a:bodyPr/>
        <a:lstStyle/>
        <a:p>
          <a:endParaRPr lang="en-US"/>
        </a:p>
      </dgm:t>
    </dgm:pt>
    <dgm:pt modelId="{AEFB7CB1-F07C-5A4A-A50D-DFCF4D2EF417}">
      <dgm:prSet phldrT="[Text]"/>
      <dgm:spPr>
        <a:gradFill rotWithShape="0">
          <a:gsLst>
            <a:gs pos="13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b="1" i="1" dirty="0" smtClean="0"/>
            <a:t>Mar</a:t>
          </a:r>
          <a:endParaRPr lang="en-US" b="1" i="1" dirty="0"/>
        </a:p>
      </dgm:t>
    </dgm:pt>
    <dgm:pt modelId="{DBE6BC00-FFFA-6148-812F-052FE97117D0}" type="parTrans" cxnId="{FD0BC2BD-D97F-9A4D-A0D3-7A21D7C43977}">
      <dgm:prSet/>
      <dgm:spPr/>
      <dgm:t>
        <a:bodyPr/>
        <a:lstStyle/>
        <a:p>
          <a:endParaRPr lang="en-US"/>
        </a:p>
      </dgm:t>
    </dgm:pt>
    <dgm:pt modelId="{C4E058D3-5003-1E4A-AD26-F45B31F77122}" type="sibTrans" cxnId="{FD0BC2BD-D97F-9A4D-A0D3-7A21D7C43977}">
      <dgm:prSet/>
      <dgm:spPr/>
      <dgm:t>
        <a:bodyPr/>
        <a:lstStyle/>
        <a:p>
          <a:endParaRPr lang="en-US"/>
        </a:p>
      </dgm:t>
    </dgm:pt>
    <dgm:pt modelId="{AD547743-6EA8-4841-9476-9AED7A446A52}">
      <dgm:prSet phldrT="[Text]"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b="1" i="1" dirty="0" smtClean="0"/>
            <a:t>April</a:t>
          </a:r>
          <a:endParaRPr lang="en-US" b="1" i="1" dirty="0"/>
        </a:p>
      </dgm:t>
    </dgm:pt>
    <dgm:pt modelId="{FB8E8D23-D3F7-DF40-BA21-11730F50C943}" type="parTrans" cxnId="{DE6EDF96-BDA3-A344-8FB8-415AE3A1B77D}">
      <dgm:prSet/>
      <dgm:spPr/>
      <dgm:t>
        <a:bodyPr/>
        <a:lstStyle/>
        <a:p>
          <a:endParaRPr lang="en-US"/>
        </a:p>
      </dgm:t>
    </dgm:pt>
    <dgm:pt modelId="{648CEF31-14BA-7D4B-B9AC-EFA2FB3A0D43}" type="sibTrans" cxnId="{DE6EDF96-BDA3-A344-8FB8-415AE3A1B77D}">
      <dgm:prSet/>
      <dgm:spPr/>
      <dgm:t>
        <a:bodyPr/>
        <a:lstStyle/>
        <a:p>
          <a:endParaRPr lang="en-US"/>
        </a:p>
      </dgm:t>
    </dgm:pt>
    <dgm:pt modelId="{7CA616C3-53EE-8E43-8757-3E8A2443DBEB}">
      <dgm:prSet phldrT="[Text]"/>
      <dgm:spPr>
        <a:gradFill rotWithShape="0">
          <a:gsLst>
            <a:gs pos="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b="1" i="1" dirty="0" smtClean="0"/>
            <a:t>May</a:t>
          </a:r>
          <a:endParaRPr lang="en-US" b="1" i="1" dirty="0"/>
        </a:p>
      </dgm:t>
    </dgm:pt>
    <dgm:pt modelId="{4B3A98A5-C9E4-1841-8021-1D36FBF12868}" type="parTrans" cxnId="{C625B669-FB05-AE43-9F52-DD4233386CBA}">
      <dgm:prSet/>
      <dgm:spPr/>
      <dgm:t>
        <a:bodyPr/>
        <a:lstStyle/>
        <a:p>
          <a:endParaRPr lang="en-US"/>
        </a:p>
      </dgm:t>
    </dgm:pt>
    <dgm:pt modelId="{711A0C58-D2F0-F842-9125-C8CABD2BFB95}" type="sibTrans" cxnId="{C625B669-FB05-AE43-9F52-DD4233386CBA}">
      <dgm:prSet/>
      <dgm:spPr/>
      <dgm:t>
        <a:bodyPr/>
        <a:lstStyle/>
        <a:p>
          <a:endParaRPr lang="en-US"/>
        </a:p>
      </dgm:t>
    </dgm:pt>
    <dgm:pt modelId="{3D4EC05D-66D8-B24A-AE4D-749EAA9928C8}" type="pres">
      <dgm:prSet presAssocID="{57FB9164-F050-B24F-88BE-13B656CF37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87E2CD-9B3D-EE43-AE69-AF5818AA9E90}" type="pres">
      <dgm:prSet presAssocID="{05E40ACB-2029-FD42-B616-5E408037BB3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C211A-54D4-854C-B256-E6D0A966F1F2}" type="pres">
      <dgm:prSet presAssocID="{30BED3F4-3444-A84C-9546-2012A5A8B414}" presName="parTxOnlySpace" presStyleCnt="0"/>
      <dgm:spPr/>
    </dgm:pt>
    <dgm:pt modelId="{A12C1ACA-02E7-6847-B71D-803C1D96B5C0}" type="pres">
      <dgm:prSet presAssocID="{EB6A87FC-2D5F-E14F-AA28-46FD5A75438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FDE98-8B84-F947-98D9-E248B11BC0E3}" type="pres">
      <dgm:prSet presAssocID="{57075167-61FF-4D42-AECA-AA7E79BD1FA9}" presName="parTxOnlySpace" presStyleCnt="0"/>
      <dgm:spPr/>
    </dgm:pt>
    <dgm:pt modelId="{78615403-1BBF-B948-979F-E0D984B6E43E}" type="pres">
      <dgm:prSet presAssocID="{AEFB7CB1-F07C-5A4A-A50D-DFCF4D2EF41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6304D-9F99-9C42-9A25-71B54BC5E9AB}" type="pres">
      <dgm:prSet presAssocID="{C4E058D3-5003-1E4A-AD26-F45B31F77122}" presName="parTxOnlySpace" presStyleCnt="0"/>
      <dgm:spPr/>
    </dgm:pt>
    <dgm:pt modelId="{DEC3C920-6B5A-514D-B623-CE4D19C15904}" type="pres">
      <dgm:prSet presAssocID="{AD547743-6EA8-4841-9476-9AED7A446A5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48679-D010-C84C-9682-81334A4A63A4}" type="pres">
      <dgm:prSet presAssocID="{648CEF31-14BA-7D4B-B9AC-EFA2FB3A0D43}" presName="parTxOnlySpace" presStyleCnt="0"/>
      <dgm:spPr/>
    </dgm:pt>
    <dgm:pt modelId="{A69BDC0E-04D1-2348-980E-ED85B6845564}" type="pres">
      <dgm:prSet presAssocID="{7CA616C3-53EE-8E43-8757-3E8A2443DBE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EDF96-BDA3-A344-8FB8-415AE3A1B77D}" srcId="{57FB9164-F050-B24F-88BE-13B656CF376A}" destId="{AD547743-6EA8-4841-9476-9AED7A446A52}" srcOrd="3" destOrd="0" parTransId="{FB8E8D23-D3F7-DF40-BA21-11730F50C943}" sibTransId="{648CEF31-14BA-7D4B-B9AC-EFA2FB3A0D43}"/>
    <dgm:cxn modelId="{966F0350-1703-C546-A9F8-A605234ED38C}" srcId="{57FB9164-F050-B24F-88BE-13B656CF376A}" destId="{05E40ACB-2029-FD42-B616-5E408037BB3B}" srcOrd="0" destOrd="0" parTransId="{BF79CD83-D260-A54F-85CB-91E7F69291DD}" sibTransId="{30BED3F4-3444-A84C-9546-2012A5A8B414}"/>
    <dgm:cxn modelId="{FD0BC2BD-D97F-9A4D-A0D3-7A21D7C43977}" srcId="{57FB9164-F050-B24F-88BE-13B656CF376A}" destId="{AEFB7CB1-F07C-5A4A-A50D-DFCF4D2EF417}" srcOrd="2" destOrd="0" parTransId="{DBE6BC00-FFFA-6148-812F-052FE97117D0}" sibTransId="{C4E058D3-5003-1E4A-AD26-F45B31F77122}"/>
    <dgm:cxn modelId="{E7A4FCA2-F8A8-7C41-9FA4-A899D9F13B32}" type="presOf" srcId="{7CA616C3-53EE-8E43-8757-3E8A2443DBEB}" destId="{A69BDC0E-04D1-2348-980E-ED85B6845564}" srcOrd="0" destOrd="0" presId="urn:microsoft.com/office/officeart/2005/8/layout/chevron1"/>
    <dgm:cxn modelId="{0D5F2E2F-5ECE-6E43-8C4B-86523C75244F}" type="presOf" srcId="{05E40ACB-2029-FD42-B616-5E408037BB3B}" destId="{E387E2CD-9B3D-EE43-AE69-AF5818AA9E90}" srcOrd="0" destOrd="0" presId="urn:microsoft.com/office/officeart/2005/8/layout/chevron1"/>
    <dgm:cxn modelId="{B909C303-0897-994C-A4BA-BFE7E3160816}" type="presOf" srcId="{AD547743-6EA8-4841-9476-9AED7A446A52}" destId="{DEC3C920-6B5A-514D-B623-CE4D19C15904}" srcOrd="0" destOrd="0" presId="urn:microsoft.com/office/officeart/2005/8/layout/chevron1"/>
    <dgm:cxn modelId="{273D6041-6299-BB43-8403-372DCE722D82}" type="presOf" srcId="{EB6A87FC-2D5F-E14F-AA28-46FD5A754382}" destId="{A12C1ACA-02E7-6847-B71D-803C1D96B5C0}" srcOrd="0" destOrd="0" presId="urn:microsoft.com/office/officeart/2005/8/layout/chevron1"/>
    <dgm:cxn modelId="{C625B669-FB05-AE43-9F52-DD4233386CBA}" srcId="{57FB9164-F050-B24F-88BE-13B656CF376A}" destId="{7CA616C3-53EE-8E43-8757-3E8A2443DBEB}" srcOrd="4" destOrd="0" parTransId="{4B3A98A5-C9E4-1841-8021-1D36FBF12868}" sibTransId="{711A0C58-D2F0-F842-9125-C8CABD2BFB95}"/>
    <dgm:cxn modelId="{C62473C0-9587-A940-BE79-59D705E15CD3}" type="presOf" srcId="{AEFB7CB1-F07C-5A4A-A50D-DFCF4D2EF417}" destId="{78615403-1BBF-B948-979F-E0D984B6E43E}" srcOrd="0" destOrd="0" presId="urn:microsoft.com/office/officeart/2005/8/layout/chevron1"/>
    <dgm:cxn modelId="{C835425D-E3ED-8645-9DA4-712967B48D15}" srcId="{57FB9164-F050-B24F-88BE-13B656CF376A}" destId="{EB6A87FC-2D5F-E14F-AA28-46FD5A754382}" srcOrd="1" destOrd="0" parTransId="{E3119B71-08F3-6040-B430-1A24FD996F9D}" sibTransId="{57075167-61FF-4D42-AECA-AA7E79BD1FA9}"/>
    <dgm:cxn modelId="{8A40BCEA-66D1-F743-B08C-7BCBAE5B17ED}" type="presOf" srcId="{57FB9164-F050-B24F-88BE-13B656CF376A}" destId="{3D4EC05D-66D8-B24A-AE4D-749EAA9928C8}" srcOrd="0" destOrd="0" presId="urn:microsoft.com/office/officeart/2005/8/layout/chevron1"/>
    <dgm:cxn modelId="{F60B04EB-51EB-2045-970B-913BD10A7E79}" type="presParOf" srcId="{3D4EC05D-66D8-B24A-AE4D-749EAA9928C8}" destId="{E387E2CD-9B3D-EE43-AE69-AF5818AA9E90}" srcOrd="0" destOrd="0" presId="urn:microsoft.com/office/officeart/2005/8/layout/chevron1"/>
    <dgm:cxn modelId="{9A931F29-E116-2144-8AC5-962C1E6A6655}" type="presParOf" srcId="{3D4EC05D-66D8-B24A-AE4D-749EAA9928C8}" destId="{D0BC211A-54D4-854C-B256-E6D0A966F1F2}" srcOrd="1" destOrd="0" presId="urn:microsoft.com/office/officeart/2005/8/layout/chevron1"/>
    <dgm:cxn modelId="{E566F346-CB51-0C4F-9620-51B2896C96A1}" type="presParOf" srcId="{3D4EC05D-66D8-B24A-AE4D-749EAA9928C8}" destId="{A12C1ACA-02E7-6847-B71D-803C1D96B5C0}" srcOrd="2" destOrd="0" presId="urn:microsoft.com/office/officeart/2005/8/layout/chevron1"/>
    <dgm:cxn modelId="{48760A42-E8F0-7E49-8633-1A55B1D2BEAB}" type="presParOf" srcId="{3D4EC05D-66D8-B24A-AE4D-749EAA9928C8}" destId="{067FDE98-8B84-F947-98D9-E248B11BC0E3}" srcOrd="3" destOrd="0" presId="urn:microsoft.com/office/officeart/2005/8/layout/chevron1"/>
    <dgm:cxn modelId="{94FEA479-22C1-424B-A883-458CAE7E986D}" type="presParOf" srcId="{3D4EC05D-66D8-B24A-AE4D-749EAA9928C8}" destId="{78615403-1BBF-B948-979F-E0D984B6E43E}" srcOrd="4" destOrd="0" presId="urn:microsoft.com/office/officeart/2005/8/layout/chevron1"/>
    <dgm:cxn modelId="{E268E2FB-3E72-FD43-92A1-87DEA72577D9}" type="presParOf" srcId="{3D4EC05D-66D8-B24A-AE4D-749EAA9928C8}" destId="{70F6304D-9F99-9C42-9A25-71B54BC5E9AB}" srcOrd="5" destOrd="0" presId="urn:microsoft.com/office/officeart/2005/8/layout/chevron1"/>
    <dgm:cxn modelId="{551EB482-BCAE-8841-A1FE-434D2C36DACC}" type="presParOf" srcId="{3D4EC05D-66D8-B24A-AE4D-749EAA9928C8}" destId="{DEC3C920-6B5A-514D-B623-CE4D19C15904}" srcOrd="6" destOrd="0" presId="urn:microsoft.com/office/officeart/2005/8/layout/chevron1"/>
    <dgm:cxn modelId="{CF395E83-8851-B145-AC10-ACE4DF3EA41A}" type="presParOf" srcId="{3D4EC05D-66D8-B24A-AE4D-749EAA9928C8}" destId="{3CF48679-D010-C84C-9682-81334A4A63A4}" srcOrd="7" destOrd="0" presId="urn:microsoft.com/office/officeart/2005/8/layout/chevron1"/>
    <dgm:cxn modelId="{6574EE15-2152-FA46-9B82-AB34F8900F2F}" type="presParOf" srcId="{3D4EC05D-66D8-B24A-AE4D-749EAA9928C8}" destId="{A69BDC0E-04D1-2348-980E-ED85B68455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7E2CD-9B3D-EE43-AE69-AF5818AA9E90}">
      <dsp:nvSpPr>
        <dsp:cNvPr id="0" name=""/>
        <dsp:cNvSpPr/>
      </dsp:nvSpPr>
      <dsp:spPr>
        <a:xfrm>
          <a:off x="2646" y="1790855"/>
          <a:ext cx="2355150" cy="942060"/>
        </a:xfrm>
        <a:prstGeom prst="chevron">
          <a:avLst/>
        </a:prstGeom>
        <a:gradFill rotWithShape="0">
          <a:gsLst>
            <a:gs pos="0">
              <a:schemeClr val="accent4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1" kern="1200" dirty="0" smtClean="0"/>
            <a:t>Jan</a:t>
          </a:r>
          <a:endParaRPr lang="en-US" sz="4200" b="1" i="1" kern="1200" dirty="0"/>
        </a:p>
      </dsp:txBody>
      <dsp:txXfrm>
        <a:off x="473676" y="1790855"/>
        <a:ext cx="1413090" cy="942060"/>
      </dsp:txXfrm>
    </dsp:sp>
    <dsp:sp modelId="{A12C1ACA-02E7-6847-B71D-803C1D96B5C0}">
      <dsp:nvSpPr>
        <dsp:cNvPr id="0" name=""/>
        <dsp:cNvSpPr/>
      </dsp:nvSpPr>
      <dsp:spPr>
        <a:xfrm>
          <a:off x="2122281" y="1790855"/>
          <a:ext cx="2355150" cy="942060"/>
        </a:xfrm>
        <a:prstGeom prst="chevron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1" kern="1200" dirty="0" smtClean="0"/>
            <a:t>Feb</a:t>
          </a:r>
          <a:endParaRPr lang="en-US" sz="4200" b="1" i="1" kern="1200" dirty="0"/>
        </a:p>
      </dsp:txBody>
      <dsp:txXfrm>
        <a:off x="2593311" y="1790855"/>
        <a:ext cx="1413090" cy="942060"/>
      </dsp:txXfrm>
    </dsp:sp>
    <dsp:sp modelId="{78615403-1BBF-B948-979F-E0D984B6E43E}">
      <dsp:nvSpPr>
        <dsp:cNvPr id="0" name=""/>
        <dsp:cNvSpPr/>
      </dsp:nvSpPr>
      <dsp:spPr>
        <a:xfrm>
          <a:off x="4241916" y="1790855"/>
          <a:ext cx="2355150" cy="942060"/>
        </a:xfrm>
        <a:prstGeom prst="chevron">
          <a:avLst/>
        </a:prstGeom>
        <a:gradFill rotWithShape="0">
          <a:gsLst>
            <a:gs pos="13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1" kern="1200" dirty="0" smtClean="0"/>
            <a:t>Mar</a:t>
          </a:r>
          <a:endParaRPr lang="en-US" sz="4200" b="1" i="1" kern="1200" dirty="0"/>
        </a:p>
      </dsp:txBody>
      <dsp:txXfrm>
        <a:off x="4712946" y="1790855"/>
        <a:ext cx="1413090" cy="942060"/>
      </dsp:txXfrm>
    </dsp:sp>
    <dsp:sp modelId="{DEC3C920-6B5A-514D-B623-CE4D19C15904}">
      <dsp:nvSpPr>
        <dsp:cNvPr id="0" name=""/>
        <dsp:cNvSpPr/>
      </dsp:nvSpPr>
      <dsp:spPr>
        <a:xfrm>
          <a:off x="6361552" y="1790855"/>
          <a:ext cx="2355150" cy="942060"/>
        </a:xfrm>
        <a:prstGeom prst="chevron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1" kern="1200" dirty="0" smtClean="0"/>
            <a:t>April</a:t>
          </a:r>
          <a:endParaRPr lang="en-US" sz="4200" b="1" i="1" kern="1200" dirty="0"/>
        </a:p>
      </dsp:txBody>
      <dsp:txXfrm>
        <a:off x="6832582" y="1790855"/>
        <a:ext cx="1413090" cy="942060"/>
      </dsp:txXfrm>
    </dsp:sp>
    <dsp:sp modelId="{A69BDC0E-04D1-2348-980E-ED85B6845564}">
      <dsp:nvSpPr>
        <dsp:cNvPr id="0" name=""/>
        <dsp:cNvSpPr/>
      </dsp:nvSpPr>
      <dsp:spPr>
        <a:xfrm>
          <a:off x="8481187" y="1790855"/>
          <a:ext cx="2355150" cy="942060"/>
        </a:xfrm>
        <a:prstGeom prst="chevron">
          <a:avLst/>
        </a:prstGeom>
        <a:gradFill rotWithShape="0">
          <a:gsLst>
            <a:gs pos="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i="1" kern="1200" dirty="0" smtClean="0"/>
            <a:t>May</a:t>
          </a:r>
          <a:endParaRPr lang="en-US" sz="4200" b="1" i="1" kern="1200" dirty="0"/>
        </a:p>
      </dsp:txBody>
      <dsp:txXfrm>
        <a:off x="8952217" y="1790855"/>
        <a:ext cx="1413090" cy="94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4FC6-A793-F049-B806-D58446243CB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46AE-41AB-EF4B-9838-E555ECD8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Developed R User Groups mentoring/supporting new R User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146AE-41AB-EF4B-9838-E555ECD8E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146AE-41AB-EF4B-9838-E555ECD8E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Funds to support developing ARUGs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146AE-41AB-EF4B-9838-E555ECD8E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African version of </a:t>
            </a:r>
            <a:r>
              <a:rPr lang="en-US" dirty="0" err="1" smtClean="0"/>
              <a:t>erum</a:t>
            </a:r>
            <a:endParaRPr lang="en-US" dirty="0" smtClean="0"/>
          </a:p>
          <a:p>
            <a:r>
              <a:rPr lang="en-US" dirty="0" smtClean="0"/>
              <a:t>3 days summer school, 2 days workshop</a:t>
            </a:r>
          </a:p>
          <a:p>
            <a:r>
              <a:rPr lang="en-US" dirty="0" smtClean="0"/>
              <a:t>Venue should be a country with lenient travel rules (visas and passports)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146AE-41AB-EF4B-9838-E555ECD8E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Immense support from the #</a:t>
            </a:r>
            <a:r>
              <a:rPr lang="en-US" dirty="0" err="1" smtClean="0"/>
              <a:t>rstats</a:t>
            </a:r>
            <a:r>
              <a:rPr lang="en-US" dirty="0" smtClean="0"/>
              <a:t> community, for </a:t>
            </a:r>
            <a:r>
              <a:rPr lang="en-US" dirty="0" err="1" smtClean="0"/>
              <a:t>SatRday</a:t>
            </a:r>
            <a:r>
              <a:rPr lang="en-US" dirty="0" smtClean="0"/>
              <a:t> Kampala</a:t>
            </a:r>
          </a:p>
          <a:p>
            <a:endParaRPr lang="en-US" dirty="0" smtClean="0"/>
          </a:p>
          <a:p>
            <a:r>
              <a:rPr lang="en-US" dirty="0" smtClean="0"/>
              <a:t>Invitation to travel </a:t>
            </a:r>
            <a:r>
              <a:rPr lang="en-US" smtClean="0"/>
              <a:t>to France</a:t>
            </a:r>
            <a:r>
              <a:rPr lang="en-US" baseline="0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146AE-41AB-EF4B-9838-E555ECD8E7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6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African version of </a:t>
            </a:r>
            <a:r>
              <a:rPr lang="en-US" dirty="0" err="1" smtClean="0"/>
              <a:t>erum</a:t>
            </a:r>
            <a:endParaRPr lang="en-US" dirty="0" smtClean="0"/>
          </a:p>
          <a:p>
            <a:r>
              <a:rPr lang="en-US" dirty="0" smtClean="0"/>
              <a:t>3 days summer school, 2 days workshop</a:t>
            </a:r>
          </a:p>
          <a:p>
            <a:r>
              <a:rPr lang="en-US" dirty="0" smtClean="0"/>
              <a:t>Venue should be a country with lenient travel rules (visas and passports)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146AE-41AB-EF4B-9838-E555ECD8E7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_large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403599"/>
            <a:ext cx="8825658" cy="1373781"/>
          </a:xfrm>
        </p:spPr>
        <p:txBody>
          <a:bodyPr/>
          <a:lstStyle/>
          <a:p>
            <a:pPr algn="ctr"/>
            <a:r>
              <a:rPr lang="en-US" sz="4800" b="1" dirty="0" err="1" smtClean="0"/>
              <a:t>AfricaR</a:t>
            </a:r>
            <a:r>
              <a:rPr lang="en-US" sz="4800" b="1" dirty="0" smtClean="0"/>
              <a:t> Initiative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5" y="2029818"/>
            <a:ext cx="8825658" cy="1373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SatRday Kampala, 2019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5" y="477618"/>
            <a:ext cx="1809337" cy="18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7999" y="452583"/>
            <a:ext cx="11203709" cy="13762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05: </a:t>
            </a:r>
            <a:r>
              <a:rPr lang="en-US" b="1" i="1" dirty="0" smtClean="0"/>
              <a:t>Set up R Clubs in Campuses 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6" y="2476810"/>
            <a:ext cx="6585445" cy="34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41" y="758283"/>
            <a:ext cx="8738281" cy="1079753"/>
          </a:xfrm>
        </p:spPr>
        <p:txBody>
          <a:bodyPr/>
          <a:lstStyle/>
          <a:p>
            <a:r>
              <a:rPr lang="en-US" dirty="0" smtClean="0"/>
              <a:t>06: </a:t>
            </a:r>
            <a:r>
              <a:rPr lang="en-US" b="1" i="1" dirty="0" err="1"/>
              <a:t>AfricaR</a:t>
            </a:r>
            <a:r>
              <a:rPr lang="en-US" b="1" i="1" dirty="0"/>
              <a:t> Monetary Fund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sz="2800" b="1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5" y="2556595"/>
            <a:ext cx="6497307" cy="36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32" y="2462001"/>
            <a:ext cx="6439703" cy="320285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7999" y="452583"/>
            <a:ext cx="11203709" cy="13762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07: </a:t>
            </a:r>
            <a:r>
              <a:rPr lang="en-US" b="1" i="1" dirty="0"/>
              <a:t>Have a grand </a:t>
            </a:r>
            <a:r>
              <a:rPr lang="en-US" b="1" i="1" dirty="0" err="1"/>
              <a:t>AfricaR</a:t>
            </a:r>
            <a:r>
              <a:rPr lang="en-US" b="1" i="1" dirty="0"/>
              <a:t> Conference </a:t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sz="2800" b="1" i="1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2590307"/>
              </p:ext>
            </p:extLst>
          </p:nvPr>
        </p:nvGraphicFramePr>
        <p:xfrm>
          <a:off x="434899" y="2141034"/>
          <a:ext cx="10838984" cy="452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6341" y="758283"/>
            <a:ext cx="8738281" cy="1079753"/>
          </a:xfrm>
        </p:spPr>
        <p:txBody>
          <a:bodyPr/>
          <a:lstStyle/>
          <a:p>
            <a:r>
              <a:rPr lang="en-US" dirty="0" smtClean="0"/>
              <a:t>What have we done so far?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7102" y="2273343"/>
            <a:ext cx="2873297" cy="1637416"/>
            <a:chOff x="327102" y="2134843"/>
            <a:chExt cx="2961992" cy="1775916"/>
          </a:xfrm>
        </p:grpSpPr>
        <p:sp>
          <p:nvSpPr>
            <p:cNvPr id="15" name="TextBox 14"/>
            <p:cNvSpPr txBox="1"/>
            <p:nvPr/>
          </p:nvSpPr>
          <p:spPr>
            <a:xfrm>
              <a:off x="327102" y="2134843"/>
              <a:ext cx="2961992" cy="150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Inception call with R Consortium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Gathered people who led/planning to initiate ARUGs in their respective countries.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Inception call with the ARUGs leads team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609492" y="3353198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666945" y="5036220"/>
            <a:ext cx="2144751" cy="1211677"/>
            <a:chOff x="2442771" y="4905296"/>
            <a:chExt cx="2594513" cy="121167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609276" y="4905296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42771" y="5593753"/>
              <a:ext cx="2594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@</a:t>
              </a:r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AfricaRUsers</a:t>
              </a: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twitter account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40393" y="2363066"/>
            <a:ext cx="2999676" cy="1586377"/>
            <a:chOff x="3505985" y="2352110"/>
            <a:chExt cx="2999676" cy="15863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989098" y="3380926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05985" y="2352110"/>
              <a:ext cx="29996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Discussions about potential R Clubs in campuses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Discussions with different ARUG leads who needed support </a:t>
              </a:r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e.g</a:t>
              </a: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Cairo, Lagos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38142" y="4886036"/>
            <a:ext cx="2399822" cy="1778769"/>
            <a:chOff x="6889956" y="4905295"/>
            <a:chExt cx="1697521" cy="194255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738717" y="4905295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889956" y="5462856"/>
              <a:ext cx="169752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AfricaR</a:t>
              </a: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Logo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Kikckstarting</a:t>
              </a: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the website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Discussions with potential partners and sponsors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989967" y="2363066"/>
            <a:ext cx="2235680" cy="1548117"/>
            <a:chOff x="7097758" y="2382164"/>
            <a:chExt cx="2235680" cy="154811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8153282" y="3372720"/>
              <a:ext cx="11151" cy="557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97758" y="2382164"/>
              <a:ext cx="223568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SatRday</a:t>
              </a: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Kampala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First remote internship opportunity</a:t>
              </a:r>
            </a:p>
            <a:p>
              <a:pPr marL="285750" indent="-285750" algn="just">
                <a:buFont typeface="Arial" charset="0"/>
                <a:buChar char="•"/>
              </a:pP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Discussions about 2020 </a:t>
              </a:r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AfricaR</a:t>
              </a:r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 Conference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7549376" y="2273343"/>
            <a:ext cx="44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965628" cy="1822514"/>
          </a:xfrm>
        </p:spPr>
        <p:txBody>
          <a:bodyPr/>
          <a:lstStyle/>
          <a:p>
            <a:r>
              <a:rPr lang="en-US" b="1" dirty="0" smtClean="0"/>
              <a:t>Quick Wins …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23" y="5759450"/>
            <a:ext cx="1098550" cy="109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76" y="2280962"/>
            <a:ext cx="2400764" cy="3209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98" y="2216308"/>
            <a:ext cx="3419526" cy="228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85" y="2375794"/>
            <a:ext cx="3051202" cy="3051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98" y="4547206"/>
            <a:ext cx="3419526" cy="23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85" y="2364508"/>
            <a:ext cx="4216544" cy="42165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39751" y="3318224"/>
            <a:ext cx="3442285" cy="7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49133" y="3318224"/>
            <a:ext cx="5844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 err="1">
                <a:solidFill>
                  <a:srgbClr val="404040"/>
                </a:solidFill>
                <a:latin typeface="Rockwell Extra Bold" panose="02060903040505020403" pitchFamily="18" charset="0"/>
              </a:rPr>
              <a:t>Weebale</a:t>
            </a:r>
            <a:r>
              <a:rPr lang="en-US" sz="4400" i="1" dirty="0">
                <a:solidFill>
                  <a:srgbClr val="404040"/>
                </a:solidFill>
                <a:latin typeface="Rockwell Extra Bold" panose="02060903040505020403" pitchFamily="18" charset="0"/>
              </a:rPr>
              <a:t> </a:t>
            </a:r>
            <a:r>
              <a:rPr lang="en-US" sz="4400" i="1" dirty="0" err="1" smtClean="0">
                <a:solidFill>
                  <a:srgbClr val="404040"/>
                </a:solidFill>
                <a:latin typeface="Rockwell Extra Bold" panose="02060903040505020403" pitchFamily="18" charset="0"/>
              </a:rPr>
              <a:t>Nnyo</a:t>
            </a:r>
            <a:r>
              <a:rPr lang="en-US" sz="4400" i="1" dirty="0" smtClean="0">
                <a:solidFill>
                  <a:srgbClr val="404040"/>
                </a:solidFill>
                <a:latin typeface="Rockwell Extra Bold" panose="02060903040505020403" pitchFamily="18" charset="0"/>
              </a:rPr>
              <a:t> !!!</a:t>
            </a:r>
            <a:endParaRPr lang="en-US" sz="4400" i="1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965628" cy="1822514"/>
          </a:xfrm>
        </p:spPr>
        <p:txBody>
          <a:bodyPr/>
          <a:lstStyle/>
          <a:p>
            <a:pPr algn="ctr"/>
            <a:r>
              <a:rPr lang="en-US" b="1" dirty="0" smtClean="0"/>
              <a:t>Who are we?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474132"/>
            <a:ext cx="5907617" cy="5907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3927" y="474132"/>
            <a:ext cx="53755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Mission: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 achieve </a:t>
            </a:r>
            <a:r>
              <a:rPr lang="en-US" dirty="0"/>
              <a:t>improved </a:t>
            </a:r>
            <a:r>
              <a:rPr lang="en-US" dirty="0" smtClean="0"/>
              <a:t>representation and empower </a:t>
            </a:r>
            <a:r>
              <a:rPr lang="en-US" dirty="0"/>
              <a:t>the African population of all </a:t>
            </a:r>
            <a:r>
              <a:rPr lang="en-US" dirty="0" smtClean="0"/>
              <a:t>genders, </a:t>
            </a:r>
            <a:r>
              <a:rPr lang="en-US" dirty="0"/>
              <a:t>who are underrepresented in the global </a:t>
            </a:r>
            <a:r>
              <a:rPr lang="en-US" dirty="0" smtClean="0"/>
              <a:t>R community.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already existing R Users across Africa, and R </a:t>
            </a:r>
            <a:r>
              <a:rPr lang="en-US" dirty="0" smtClean="0"/>
              <a:t>enthusiasts </a:t>
            </a:r>
            <a:r>
              <a:rPr lang="en-US" dirty="0"/>
              <a:t>to embrace the full potential of R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hrough </a:t>
            </a:r>
            <a:r>
              <a:rPr lang="en-US" dirty="0"/>
              <a:t>fostering a </a:t>
            </a:r>
            <a:r>
              <a:rPr lang="en-US" dirty="0" smtClean="0"/>
              <a:t>collaborative continental </a:t>
            </a:r>
            <a:r>
              <a:rPr lang="en-US" dirty="0"/>
              <a:t>network of R gurus, mentors, learners, developers and leaders, to help </a:t>
            </a:r>
            <a:r>
              <a:rPr lang="en-US" dirty="0" smtClean="0"/>
              <a:t>facilitate individual </a:t>
            </a:r>
            <a:r>
              <a:rPr lang="en-US" dirty="0"/>
              <a:t>and collective progress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AfricaR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r>
              <a:rPr lang="en-US" dirty="0" smtClean="0"/>
              <a:t>Many R Users in Africa, who did not know of the larger global #</a:t>
            </a:r>
            <a:r>
              <a:rPr lang="en-US" dirty="0" err="1" smtClean="0"/>
              <a:t>rstats</a:t>
            </a:r>
            <a:r>
              <a:rPr lang="en-US" dirty="0" smtClean="0"/>
              <a:t> community.</a:t>
            </a:r>
          </a:p>
          <a:p>
            <a:r>
              <a:rPr lang="en-US" dirty="0" smtClean="0"/>
              <a:t>Lack of awareness about R Conferences that we can apply for, and attend, through diversity scholarships.</a:t>
            </a:r>
          </a:p>
          <a:p>
            <a:r>
              <a:rPr lang="en-US" dirty="0" smtClean="0"/>
              <a:t>People learning R, but are not aware of where to apply the skills they learn.</a:t>
            </a:r>
          </a:p>
          <a:p>
            <a:r>
              <a:rPr lang="en-US" dirty="0" smtClean="0"/>
              <a:t>Education system is lacking. Some campuses teach R, but the curriculum is not exhaustive.</a:t>
            </a:r>
          </a:p>
          <a:p>
            <a:r>
              <a:rPr lang="en-US" dirty="0" smtClean="0"/>
              <a:t>“Battle” between R and Python:</a:t>
            </a:r>
          </a:p>
          <a:p>
            <a:pPr lvl="1"/>
            <a:r>
              <a:rPr lang="en-US" dirty="0" smtClean="0"/>
              <a:t>Employers JDs prioritize Python over R</a:t>
            </a:r>
          </a:p>
          <a:p>
            <a:pPr lvl="1"/>
            <a:r>
              <a:rPr lang="en-US" dirty="0" smtClean="0"/>
              <a:t>Python community stronger than R community. Conferences such as</a:t>
            </a:r>
          </a:p>
          <a:p>
            <a:pPr lvl="2"/>
            <a:r>
              <a:rPr lang="en-US" dirty="0" err="1" smtClean="0"/>
              <a:t>Pycon</a:t>
            </a:r>
            <a:endParaRPr lang="en-US" dirty="0" smtClean="0"/>
          </a:p>
          <a:p>
            <a:pPr lvl="2"/>
            <a:r>
              <a:rPr lang="en-US" dirty="0" err="1" smtClean="0"/>
              <a:t>IndabaX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49925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965628" cy="1822514"/>
          </a:xfrm>
        </p:spPr>
        <p:txBody>
          <a:bodyPr/>
          <a:lstStyle/>
          <a:p>
            <a:r>
              <a:rPr lang="en-US" b="1" dirty="0"/>
              <a:t>What ideas do we have for </a:t>
            </a:r>
            <a:r>
              <a:rPr lang="en-US" b="1" dirty="0" err="1"/>
              <a:t>AfricaR</a:t>
            </a:r>
            <a:r>
              <a:rPr lang="en-US" b="1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665018"/>
            <a:ext cx="9158986" cy="1087146"/>
          </a:xfrm>
        </p:spPr>
        <p:txBody>
          <a:bodyPr/>
          <a:lstStyle/>
          <a:p>
            <a:r>
              <a:rPr lang="en-US" dirty="0" smtClean="0"/>
              <a:t>01: </a:t>
            </a:r>
            <a:r>
              <a:rPr lang="en-US" b="1" i="1" dirty="0"/>
              <a:t>Adopt an Africa R User Group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59450"/>
            <a:ext cx="1098550" cy="109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75" y="2563955"/>
            <a:ext cx="5992751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599301"/>
            <a:ext cx="9523821" cy="1616550"/>
          </a:xfrm>
        </p:spPr>
        <p:txBody>
          <a:bodyPr/>
          <a:lstStyle/>
          <a:p>
            <a:r>
              <a:rPr lang="en-US" dirty="0" smtClean="0"/>
              <a:t>02: </a:t>
            </a:r>
            <a:r>
              <a:rPr lang="en-US" b="1" i="1" dirty="0"/>
              <a:t>Seek remote internships / jobs for students fresh from school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2262909"/>
            <a:ext cx="10538691" cy="4036291"/>
          </a:xfrm>
        </p:spPr>
        <p:txBody>
          <a:bodyPr/>
          <a:lstStyle/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559" y="5611668"/>
            <a:ext cx="1098550" cy="1098550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83" y="2370090"/>
            <a:ext cx="5427951" cy="3821928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6015789" y="2888291"/>
            <a:ext cx="4803007" cy="32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489528"/>
            <a:ext cx="11249890" cy="1320800"/>
          </a:xfrm>
        </p:spPr>
        <p:txBody>
          <a:bodyPr/>
          <a:lstStyle/>
          <a:p>
            <a:r>
              <a:rPr lang="en-US" dirty="0" smtClean="0"/>
              <a:t>03: </a:t>
            </a:r>
            <a:r>
              <a:rPr lang="en-US" b="1" i="1" dirty="0"/>
              <a:t>Spring up as many </a:t>
            </a:r>
            <a:r>
              <a:rPr lang="en-US" b="1" i="1" dirty="0" smtClean="0"/>
              <a:t>ARUGs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0" y="5749925"/>
            <a:ext cx="1098550" cy="1098550"/>
          </a:xfrm>
          <a:prstGeom prst="rect">
            <a:avLst/>
          </a:prstGeom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979463" y="2364508"/>
            <a:ext cx="8825659" cy="3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72" y="2364508"/>
            <a:ext cx="9005046" cy="43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07999" y="452583"/>
            <a:ext cx="11203709" cy="137621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04: </a:t>
            </a:r>
            <a:r>
              <a:rPr lang="en-US" b="1" i="1" dirty="0" smtClean="0"/>
              <a:t>Develop a website 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4292" r="-324" b="-4292"/>
          <a:stretch/>
        </p:blipFill>
        <p:spPr>
          <a:xfrm>
            <a:off x="508000" y="2375210"/>
            <a:ext cx="6238488" cy="3845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52" y="2375210"/>
            <a:ext cx="4948247" cy="38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645</TotalTime>
  <Words>395</Words>
  <Application>Microsoft Office PowerPoint</Application>
  <PresentationFormat>Widescreen</PresentationFormat>
  <Paragraphs>66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Rockwell Extra Bold</vt:lpstr>
      <vt:lpstr>Times New Roman</vt:lpstr>
      <vt:lpstr>Wingdings 3</vt:lpstr>
      <vt:lpstr>Ion Boardroom</vt:lpstr>
      <vt:lpstr>AfricaR Initiative</vt:lpstr>
      <vt:lpstr>Who are we?</vt:lpstr>
      <vt:lpstr>PowerPoint Presentation</vt:lpstr>
      <vt:lpstr>Why AfricaR?</vt:lpstr>
      <vt:lpstr>What ideas do we have for AfricaR?</vt:lpstr>
      <vt:lpstr>01: Adopt an Africa R User Group </vt:lpstr>
      <vt:lpstr>02: Seek remote internships / jobs for students fresh from school </vt:lpstr>
      <vt:lpstr>03: Spring up as many ARUGs </vt:lpstr>
      <vt:lpstr>  04: Develop a website    </vt:lpstr>
      <vt:lpstr>  05: Set up R Clubs in Campuses    </vt:lpstr>
      <vt:lpstr>06: AfricaR Monetary Fund </vt:lpstr>
      <vt:lpstr>  07: Have a grand AfricaR Conference    </vt:lpstr>
      <vt:lpstr>What have we done so far?  </vt:lpstr>
      <vt:lpstr>Quick Wins …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AFRICAR INITIATIVE</dc:title>
  <dc:creator>user</dc:creator>
  <cp:lastModifiedBy>user</cp:lastModifiedBy>
  <cp:revision>40</cp:revision>
  <dcterms:created xsi:type="dcterms:W3CDTF">2019-05-19T17:47:31Z</dcterms:created>
  <dcterms:modified xsi:type="dcterms:W3CDTF">2019-05-24T17:09:29Z</dcterms:modified>
</cp:coreProperties>
</file>