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403599"/>
            <a:ext cx="8825658" cy="1373781"/>
          </a:xfrm>
        </p:spPr>
        <p:txBody>
          <a:bodyPr/>
          <a:lstStyle/>
          <a:p>
            <a:pPr algn="ctr"/>
            <a:r>
              <a:rPr lang="en-US" sz="4800" b="1" dirty="0" err="1" smtClean="0"/>
              <a:t>AfricaR</a:t>
            </a:r>
            <a:r>
              <a:rPr lang="en-US" sz="4800" b="1" dirty="0" smtClean="0"/>
              <a:t> Initiative</a:t>
            </a:r>
            <a:endParaRPr lang="en-US" sz="4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5" y="2029818"/>
            <a:ext cx="8825658" cy="1373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SatRday Kampala, 2019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17" y="5257800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59568"/>
          </a:xfrm>
        </p:spPr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49925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b="1" i="1" dirty="0" smtClean="0"/>
              <a:t>Develop a Website</a:t>
            </a:r>
          </a:p>
        </p:txBody>
      </p:sp>
    </p:spTree>
    <p:extLst>
      <p:ext uri="{BB962C8B-B14F-4D97-AF65-F5344CB8AC3E}">
        <p14:creationId xmlns:p14="http://schemas.microsoft.com/office/powerpoint/2010/main" val="2896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59568"/>
          </a:xfrm>
        </p:spPr>
        <p:txBody>
          <a:bodyPr/>
          <a:lstStyle/>
          <a:p>
            <a:r>
              <a:rPr lang="en-US" dirty="0" smtClean="0"/>
              <a:t>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b="1" i="1" dirty="0" smtClean="0"/>
              <a:t>Set up R Clubs in campuses</a:t>
            </a:r>
          </a:p>
        </p:txBody>
      </p:sp>
    </p:spTree>
    <p:extLst>
      <p:ext uri="{BB962C8B-B14F-4D97-AF65-F5344CB8AC3E}">
        <p14:creationId xmlns:p14="http://schemas.microsoft.com/office/powerpoint/2010/main" val="20172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868218"/>
            <a:ext cx="8715640" cy="969818"/>
          </a:xfrm>
        </p:spPr>
        <p:txBody>
          <a:bodyPr/>
          <a:lstStyle/>
          <a:p>
            <a:r>
              <a:rPr lang="en-US" dirty="0" smtClean="0"/>
              <a:t>07: </a:t>
            </a:r>
            <a:r>
              <a:rPr lang="en-US" b="1" i="1" dirty="0" err="1"/>
              <a:t>AfricaR</a:t>
            </a:r>
            <a:r>
              <a:rPr lang="en-US" b="1" i="1" dirty="0"/>
              <a:t> Monetary Fund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US" sz="2800" b="1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2925329"/>
            <a:ext cx="6671220" cy="37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59568"/>
          </a:xfrm>
        </p:spPr>
        <p:txBody>
          <a:bodyPr/>
          <a:lstStyle/>
          <a:p>
            <a:r>
              <a:rPr lang="en-US" dirty="0" smtClean="0"/>
              <a:t>What have we done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2262909"/>
            <a:ext cx="10538691" cy="4036291"/>
          </a:xfrm>
        </p:spPr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59568"/>
          </a:xfrm>
        </p:spPr>
        <p:txBody>
          <a:bodyPr/>
          <a:lstStyle/>
          <a:p>
            <a:r>
              <a:rPr lang="en-US" dirty="0" smtClean="0"/>
              <a:t>Quick Wins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2262909"/>
            <a:ext cx="10538691" cy="4036291"/>
          </a:xfrm>
        </p:spPr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23" y="5759450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9965628" cy="1822514"/>
          </a:xfrm>
        </p:spPr>
        <p:txBody>
          <a:bodyPr/>
          <a:lstStyle/>
          <a:p>
            <a:pPr algn="ctr"/>
            <a:r>
              <a:rPr lang="en-US" b="1" dirty="0" smtClean="0"/>
              <a:t>Who are we?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4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474132"/>
            <a:ext cx="5907617" cy="5907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3927" y="474132"/>
            <a:ext cx="537556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Mission</a:t>
            </a:r>
            <a:r>
              <a:rPr lang="en-US" sz="2800" b="1" dirty="0" smtClean="0"/>
              <a:t>: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 achieve </a:t>
            </a:r>
            <a:r>
              <a:rPr lang="en-US" dirty="0"/>
              <a:t>improved </a:t>
            </a:r>
            <a:r>
              <a:rPr lang="en-US" dirty="0" smtClean="0"/>
              <a:t>representation and empower </a:t>
            </a:r>
            <a:r>
              <a:rPr lang="en-US" dirty="0"/>
              <a:t>the African population of all </a:t>
            </a:r>
            <a:r>
              <a:rPr lang="en-US" dirty="0" smtClean="0"/>
              <a:t>genders, </a:t>
            </a:r>
            <a:r>
              <a:rPr lang="en-US" dirty="0"/>
              <a:t>who are underrepresented in the global </a:t>
            </a:r>
            <a:r>
              <a:rPr lang="en-US" dirty="0" smtClean="0"/>
              <a:t>R community.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Support </a:t>
            </a:r>
            <a:r>
              <a:rPr lang="en-US" dirty="0"/>
              <a:t>already existing R Users across Africa, and R </a:t>
            </a:r>
            <a:r>
              <a:rPr lang="en-US" dirty="0" smtClean="0"/>
              <a:t>enthusiasts </a:t>
            </a:r>
            <a:r>
              <a:rPr lang="en-US" dirty="0"/>
              <a:t>to embrace the full potential of R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hrough </a:t>
            </a:r>
            <a:r>
              <a:rPr lang="en-US" dirty="0"/>
              <a:t>fostering a </a:t>
            </a:r>
            <a:r>
              <a:rPr lang="en-US" dirty="0" smtClean="0"/>
              <a:t>collaborative continental </a:t>
            </a:r>
            <a:r>
              <a:rPr lang="en-US" dirty="0"/>
              <a:t>network of R gurus, mentors, learners, developers and leaders, to help </a:t>
            </a:r>
            <a:r>
              <a:rPr lang="en-US" dirty="0" smtClean="0"/>
              <a:t>facilitate individual </a:t>
            </a:r>
            <a:r>
              <a:rPr lang="en-US" dirty="0"/>
              <a:t>and collective progress worldwide.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AfricaR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2262909"/>
            <a:ext cx="10538691" cy="4036291"/>
          </a:xfrm>
        </p:spPr>
        <p:txBody>
          <a:bodyPr/>
          <a:lstStyle/>
          <a:p>
            <a:r>
              <a:rPr lang="en-US" dirty="0" smtClean="0"/>
              <a:t>Many R Users in Africa, who did not know of the larger global #</a:t>
            </a:r>
            <a:r>
              <a:rPr lang="en-US" dirty="0" err="1" smtClean="0"/>
              <a:t>rstats</a:t>
            </a:r>
            <a:r>
              <a:rPr lang="en-US" dirty="0" smtClean="0"/>
              <a:t> community.</a:t>
            </a:r>
          </a:p>
          <a:p>
            <a:r>
              <a:rPr lang="en-US" dirty="0" smtClean="0"/>
              <a:t>Lack of awareness about R Conferences that we can apply for, and attend, through diversity scholarships.</a:t>
            </a:r>
          </a:p>
          <a:p>
            <a:r>
              <a:rPr lang="en-US" dirty="0" smtClean="0"/>
              <a:t>People learning R, but are not aware of where to apply the skills they learn.</a:t>
            </a:r>
          </a:p>
          <a:p>
            <a:r>
              <a:rPr lang="en-US" dirty="0" smtClean="0"/>
              <a:t>Education system is lacking. Some campuses teach R, but the curriculum is not exhaustive.</a:t>
            </a:r>
          </a:p>
          <a:p>
            <a:r>
              <a:rPr lang="en-US" dirty="0" smtClean="0"/>
              <a:t>“Battle” between R and Python:</a:t>
            </a:r>
          </a:p>
          <a:p>
            <a:pPr lvl="1"/>
            <a:r>
              <a:rPr lang="en-US" dirty="0" smtClean="0"/>
              <a:t>Employers JDs prioritize Python over R</a:t>
            </a:r>
          </a:p>
          <a:p>
            <a:pPr lvl="1"/>
            <a:r>
              <a:rPr lang="en-US" dirty="0" smtClean="0"/>
              <a:t>Python community stronger than R community. Conferences such as</a:t>
            </a:r>
          </a:p>
          <a:p>
            <a:pPr lvl="2"/>
            <a:r>
              <a:rPr lang="en-US" dirty="0" err="1" smtClean="0"/>
              <a:t>Pycon</a:t>
            </a:r>
            <a:endParaRPr lang="en-US" dirty="0" smtClean="0"/>
          </a:p>
          <a:p>
            <a:pPr lvl="2"/>
            <a:r>
              <a:rPr lang="en-US" dirty="0" err="1" smtClean="0"/>
              <a:t>IndabaX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49925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9965628" cy="1822514"/>
          </a:xfrm>
        </p:spPr>
        <p:txBody>
          <a:bodyPr/>
          <a:lstStyle/>
          <a:p>
            <a:r>
              <a:rPr lang="en-US" b="1" dirty="0"/>
              <a:t>What ideas do we have for </a:t>
            </a:r>
            <a:r>
              <a:rPr lang="en-US" b="1" dirty="0" err="1"/>
              <a:t>AfricaR</a:t>
            </a:r>
            <a:r>
              <a:rPr lang="en-US" b="1" dirty="0"/>
              <a:t>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3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1" y="665018"/>
            <a:ext cx="9158986" cy="1087146"/>
          </a:xfrm>
        </p:spPr>
        <p:txBody>
          <a:bodyPr/>
          <a:lstStyle/>
          <a:p>
            <a:r>
              <a:rPr lang="en-US" dirty="0" smtClean="0"/>
              <a:t>01: </a:t>
            </a:r>
            <a:r>
              <a:rPr lang="en-US" b="1" i="1" dirty="0"/>
              <a:t>Adopt an Africa R User Group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6" y="2914937"/>
            <a:ext cx="5992751" cy="3578225"/>
          </a:xfrm>
          <a:prstGeom prst="rect">
            <a:avLst/>
          </a:prstGeom>
        </p:spPr>
      </p:pic>
      <p:sp>
        <p:nvSpPr>
          <p:cNvPr id="11" name="Content Placeholder 7"/>
          <p:cNvSpPr txBox="1">
            <a:spLocks/>
          </p:cNvSpPr>
          <p:nvPr/>
        </p:nvSpPr>
        <p:spPr>
          <a:xfrm>
            <a:off x="6488803" y="2914937"/>
            <a:ext cx="4466102" cy="318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Developed R User Groups mentoring/supporting new R User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1" y="599301"/>
            <a:ext cx="9523821" cy="1616550"/>
          </a:xfrm>
        </p:spPr>
        <p:txBody>
          <a:bodyPr/>
          <a:lstStyle/>
          <a:p>
            <a:r>
              <a:rPr lang="en-US" dirty="0" smtClean="0"/>
              <a:t>02: </a:t>
            </a:r>
            <a:r>
              <a:rPr lang="en-US" b="1" i="1" dirty="0"/>
              <a:t>Seek remote internships / jobs for students fresh from school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2262909"/>
            <a:ext cx="10538691" cy="4036291"/>
          </a:xfrm>
        </p:spPr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559" y="5611668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5" y="2370090"/>
            <a:ext cx="5427951" cy="3821928"/>
          </a:xfrm>
          <a:prstGeom prst="rect">
            <a:avLst/>
          </a:prstGeom>
        </p:spPr>
      </p:pic>
      <p:sp>
        <p:nvSpPr>
          <p:cNvPr id="8" name="Content Placeholder 7"/>
          <p:cNvSpPr txBox="1">
            <a:spLocks/>
          </p:cNvSpPr>
          <p:nvPr/>
        </p:nvSpPr>
        <p:spPr>
          <a:xfrm>
            <a:off x="6015789" y="2888291"/>
            <a:ext cx="4803007" cy="326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5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489528"/>
            <a:ext cx="11249890" cy="1320800"/>
          </a:xfrm>
        </p:spPr>
        <p:txBody>
          <a:bodyPr/>
          <a:lstStyle/>
          <a:p>
            <a:r>
              <a:rPr lang="en-US" dirty="0" smtClean="0"/>
              <a:t>03: </a:t>
            </a:r>
            <a:r>
              <a:rPr lang="en-US" b="1" i="1" dirty="0"/>
              <a:t>Spring up as many Africa R User Groups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49925"/>
            <a:ext cx="1098550" cy="1098550"/>
          </a:xfrm>
          <a:prstGeom prst="rect">
            <a:avLst/>
          </a:prstGeom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3" y="2670594"/>
            <a:ext cx="5735781" cy="28527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27348" y="2953643"/>
            <a:ext cx="4466102" cy="3187275"/>
          </a:xfrm>
        </p:spPr>
        <p:txBody>
          <a:bodyPr/>
          <a:lstStyle/>
          <a:p>
            <a:r>
              <a:rPr lang="en-US" dirty="0" smtClean="0"/>
              <a:t>African version of </a:t>
            </a:r>
            <a:r>
              <a:rPr lang="en-US" dirty="0" err="1" smtClean="0"/>
              <a:t>erum</a:t>
            </a:r>
            <a:endParaRPr lang="en-US" dirty="0" smtClean="0"/>
          </a:p>
          <a:p>
            <a:r>
              <a:rPr lang="en-US" dirty="0" smtClean="0"/>
              <a:t>3 days summer school, 2 days workshop</a:t>
            </a:r>
          </a:p>
          <a:p>
            <a:r>
              <a:rPr lang="en-US" dirty="0" err="1" smtClean="0"/>
              <a:t>Venueshould</a:t>
            </a:r>
            <a:r>
              <a:rPr lang="en-US" dirty="0" smtClean="0"/>
              <a:t> be a country with </a:t>
            </a:r>
            <a:r>
              <a:rPr lang="en-US" dirty="0" err="1" smtClean="0"/>
              <a:t>linient</a:t>
            </a:r>
            <a:r>
              <a:rPr lang="en-US" dirty="0" smtClean="0"/>
              <a:t> travel rules (visas and passports)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7999" y="452583"/>
            <a:ext cx="11203709" cy="137621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04: </a:t>
            </a:r>
            <a:r>
              <a:rPr lang="en-US" b="1" i="1" dirty="0"/>
              <a:t>Have a grand </a:t>
            </a:r>
            <a:r>
              <a:rPr lang="en-US" b="1" i="1" dirty="0" err="1"/>
              <a:t>AfricaR</a:t>
            </a:r>
            <a:r>
              <a:rPr lang="en-US" b="1" i="1" dirty="0"/>
              <a:t> Conference </a:t>
            </a:r>
            <a:br>
              <a:rPr lang="en-US" b="1" i="1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</TotalTime>
  <Words>277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AfricaR Initiative</vt:lpstr>
      <vt:lpstr>Who are we?</vt:lpstr>
      <vt:lpstr>PowerPoint Presentation</vt:lpstr>
      <vt:lpstr>Why AfricaR?</vt:lpstr>
      <vt:lpstr>What ideas do we have for AfricaR?</vt:lpstr>
      <vt:lpstr>01: Adopt an Africa R User Group </vt:lpstr>
      <vt:lpstr>02: Seek remote internships / jobs for students fresh from school </vt:lpstr>
      <vt:lpstr>03: Spring up as many Africa R User Groups </vt:lpstr>
      <vt:lpstr>  04: Have a grand AfricaR Conference    </vt:lpstr>
      <vt:lpstr>05</vt:lpstr>
      <vt:lpstr>06</vt:lpstr>
      <vt:lpstr>07: AfricaR Monetary Fund </vt:lpstr>
      <vt:lpstr>What have we done so far?</vt:lpstr>
      <vt:lpstr>Quick Wins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AFRICAR INITIATIVE</dc:title>
  <dc:creator>user</dc:creator>
  <cp:lastModifiedBy>user</cp:lastModifiedBy>
  <cp:revision>16</cp:revision>
  <dcterms:created xsi:type="dcterms:W3CDTF">2019-05-19T17:47:31Z</dcterms:created>
  <dcterms:modified xsi:type="dcterms:W3CDTF">2019-05-20T20:06:59Z</dcterms:modified>
</cp:coreProperties>
</file>