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7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3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14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7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29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50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92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9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88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6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1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50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1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AC80-790A-4B1C-B715-584394FF916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9663-C404-493A-85B6-B0DAE13AB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10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33BC2-1C2B-1DE0-E0D6-052CF4988289}"/>
              </a:ext>
            </a:extLst>
          </p:cNvPr>
          <p:cNvSpPr txBox="1"/>
          <p:nvPr/>
        </p:nvSpPr>
        <p:spPr>
          <a:xfrm>
            <a:off x="687324" y="374904"/>
            <a:ext cx="108173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DIABETIS PREDICTION USING LOGISTIC REGRESSION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0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A2813-DAFA-D13B-16D6-EAD07E33BFDB}"/>
              </a:ext>
            </a:extLst>
          </p:cNvPr>
          <p:cNvSpPr txBox="1"/>
          <p:nvPr/>
        </p:nvSpPr>
        <p:spPr>
          <a:xfrm>
            <a:off x="594360" y="228600"/>
            <a:ext cx="569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Feature selection for the next iteration :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764C6-AEF6-0898-8D37-87002CD5FC6E}"/>
              </a:ext>
            </a:extLst>
          </p:cNvPr>
          <p:cNvSpPr txBox="1"/>
          <p:nvPr/>
        </p:nvSpPr>
        <p:spPr>
          <a:xfrm>
            <a:off x="1234440" y="969264"/>
            <a:ext cx="885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 Thickness is found to be less significant . So, we will remove that variable and </a:t>
            </a:r>
          </a:p>
          <a:p>
            <a:r>
              <a:rPr lang="en-US" dirty="0"/>
              <a:t>compute Logistic Regression . And we get the result as below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20D80-089B-E6A5-136B-A693CE0A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41" y="1492192"/>
            <a:ext cx="3146735" cy="1936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CFBA4E-78AF-6196-E5CB-54AFCDF9A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574265"/>
                  </p:ext>
                </p:extLst>
              </p:nvPr>
            </p:nvGraphicFramePr>
            <p:xfrm>
              <a:off x="221488" y="1894594"/>
              <a:ext cx="8337296" cy="4216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6277">
                      <a:extLst>
                        <a:ext uri="{9D8B030D-6E8A-4147-A177-3AD203B41FA5}">
                          <a16:colId xmlns:a16="http://schemas.microsoft.com/office/drawing/2014/main" val="1002710401"/>
                        </a:ext>
                      </a:extLst>
                    </a:gridCol>
                    <a:gridCol w="2337143">
                      <a:extLst>
                        <a:ext uri="{9D8B030D-6E8A-4147-A177-3AD203B41FA5}">
                          <a16:colId xmlns:a16="http://schemas.microsoft.com/office/drawing/2014/main" val="1415376731"/>
                        </a:ext>
                      </a:extLst>
                    </a:gridCol>
                    <a:gridCol w="2038565">
                      <a:extLst>
                        <a:ext uri="{9D8B030D-6E8A-4147-A177-3AD203B41FA5}">
                          <a16:colId xmlns:a16="http://schemas.microsoft.com/office/drawing/2014/main" val="4229546011"/>
                        </a:ext>
                      </a:extLst>
                    </a:gridCol>
                    <a:gridCol w="1925311">
                      <a:extLst>
                        <a:ext uri="{9D8B030D-6E8A-4147-A177-3AD203B41FA5}">
                          <a16:colId xmlns:a16="http://schemas.microsoft.com/office/drawing/2014/main" val="146823828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Variable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Co-efficient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Significance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287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>
                              <a:effectLst/>
                            </a:rPr>
                            <a:t>Intercept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-8.2330499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&lt;2×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Highly significant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249177"/>
                      </a:ext>
                    </a:extLst>
                  </a:tr>
                  <a:tr h="26267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Pregnancies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0.1228484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8.74×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Highly significant</a:t>
                          </a:r>
                          <a:endParaRPr lang="en-I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505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Glucose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0.0343975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&lt;2×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Highly significant</a:t>
                          </a:r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378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BloodPressure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-0.0097409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0.00129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Moderate significance</a:t>
                          </a:r>
                          <a:endParaRPr lang="en-I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853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Insulin</a:t>
                          </a:r>
                          <a:endParaRPr lang="en-IN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-0.0013111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0.00669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Moderate significance</a:t>
                          </a:r>
                          <a:endParaRPr lang="en-IN" sz="12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91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BMI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0.0797132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&lt;2×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Highly significant</a:t>
                          </a:r>
                          <a:endParaRPr lang="en-IN" sz="12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177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DiabetesPedigreeFunction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0.9605306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4.91×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Highly significant</a:t>
                          </a:r>
                          <a:endParaRPr lang="en-IN" sz="12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00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Age</a:t>
                          </a:r>
                          <a:endParaRPr lang="en-IN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0.0146662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0.0075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Moderate significance</a:t>
                          </a:r>
                          <a:endParaRPr lang="en-IN" sz="12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8110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CFBA4E-78AF-6196-E5CB-54AFCDF9A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574265"/>
                  </p:ext>
                </p:extLst>
              </p:nvPr>
            </p:nvGraphicFramePr>
            <p:xfrm>
              <a:off x="221488" y="1894594"/>
              <a:ext cx="8337296" cy="4216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6277">
                      <a:extLst>
                        <a:ext uri="{9D8B030D-6E8A-4147-A177-3AD203B41FA5}">
                          <a16:colId xmlns:a16="http://schemas.microsoft.com/office/drawing/2014/main" val="1002710401"/>
                        </a:ext>
                      </a:extLst>
                    </a:gridCol>
                    <a:gridCol w="2337143">
                      <a:extLst>
                        <a:ext uri="{9D8B030D-6E8A-4147-A177-3AD203B41FA5}">
                          <a16:colId xmlns:a16="http://schemas.microsoft.com/office/drawing/2014/main" val="1415376731"/>
                        </a:ext>
                      </a:extLst>
                    </a:gridCol>
                    <a:gridCol w="2038565">
                      <a:extLst>
                        <a:ext uri="{9D8B030D-6E8A-4147-A177-3AD203B41FA5}">
                          <a16:colId xmlns:a16="http://schemas.microsoft.com/office/drawing/2014/main" val="4229546011"/>
                        </a:ext>
                      </a:extLst>
                    </a:gridCol>
                    <a:gridCol w="1925311">
                      <a:extLst>
                        <a:ext uri="{9D8B030D-6E8A-4147-A177-3AD203B41FA5}">
                          <a16:colId xmlns:a16="http://schemas.microsoft.com/office/drawing/2014/main" val="14682382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Variable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Co-efficient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Significance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287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>
                              <a:effectLst/>
                            </a:rPr>
                            <a:t>Intercept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-8.2330499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269" t="-106557" r="-96108" b="-9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Highly significant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2491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Pregnancies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0.1228484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269" t="-210000" r="-96108" b="-8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Highly significant</a:t>
                          </a:r>
                          <a:endParaRPr lang="en-I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5054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Glucose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0.0343975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269" t="-248000" r="-96108" b="-5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Highly significant</a:t>
                          </a:r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0378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BloodPressure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-0.0097409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269" t="-427869" r="-96108" b="-6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Moderate significance</a:t>
                          </a:r>
                          <a:endParaRPr lang="en-IN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85312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Insulin</a:t>
                          </a:r>
                          <a:endParaRPr lang="en-IN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-0.0013111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269" t="-357778" r="-9610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Moderate significance</a:t>
                          </a:r>
                          <a:endParaRPr lang="en-IN" sz="12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0917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BMI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0.0797132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269" t="-452747" r="-96108" b="-2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Highly significant</a:t>
                          </a:r>
                          <a:endParaRPr lang="en-IN" sz="12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1776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DiabetesPedigreeFunction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0.9605306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269" t="-479048" r="-96108" b="-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Highly significant</a:t>
                          </a:r>
                          <a:endParaRPr lang="en-IN" sz="12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0006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Age</a:t>
                          </a:r>
                          <a:endParaRPr lang="en-IN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0.0146662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269" t="-675556" r="-9610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Moderate significance</a:t>
                          </a:r>
                          <a:endParaRPr lang="en-IN" sz="1200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81100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476D1AFF-CDC0-6152-49CF-AA97DFE1E038}"/>
              </a:ext>
            </a:extLst>
          </p:cNvPr>
          <p:cNvSpPr/>
          <p:nvPr/>
        </p:nvSpPr>
        <p:spPr>
          <a:xfrm>
            <a:off x="8650041" y="3578106"/>
            <a:ext cx="3374318" cy="2532888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 has higher p-value so it will be considered as the least significant variable 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93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67FDA5-376C-73AE-538D-663FC6D2D374}"/>
                  </a:ext>
                </a:extLst>
              </p:cNvPr>
              <p:cNvSpPr txBox="1"/>
              <p:nvPr/>
            </p:nvSpPr>
            <p:spPr>
              <a:xfrm>
                <a:off x="658368" y="210312"/>
                <a:ext cx="4864608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AIC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rgbClr val="00B0F0"/>
                    </a:solidFill>
                  </a:rPr>
                  <a:t> model </a:t>
                </a:r>
                <a:r>
                  <a:rPr lang="en-IN" sz="2400" dirty="0"/>
                  <a:t>: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67FDA5-376C-73AE-538D-663FC6D2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" y="210312"/>
                <a:ext cx="4864608" cy="468205"/>
              </a:xfrm>
              <a:prstGeom prst="rect">
                <a:avLst/>
              </a:prstGeom>
              <a:blipFill>
                <a:blip r:embed="rId2"/>
                <a:stretch>
                  <a:fillRect l="-1880" t="-10526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D4A7F8B-32AE-008A-4065-68D17B780DEC}"/>
              </a:ext>
            </a:extLst>
          </p:cNvPr>
          <p:cNvSpPr txBox="1"/>
          <p:nvPr/>
        </p:nvSpPr>
        <p:spPr>
          <a:xfrm>
            <a:off x="768096" y="969264"/>
            <a:ext cx="93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obtain the predicted probability for this model . And we get the </a:t>
            </a:r>
            <a:r>
              <a:rPr lang="en-US" dirty="0" err="1"/>
              <a:t>the</a:t>
            </a:r>
            <a:r>
              <a:rPr lang="en-US" dirty="0"/>
              <a:t> result as below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2F15F0-6310-78C1-F988-90AF9393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1559899"/>
            <a:ext cx="6849431" cy="562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DA37D5-49AB-CE82-2628-10D2130D539C}"/>
              </a:ext>
            </a:extLst>
          </p:cNvPr>
          <p:cNvSpPr txBox="1"/>
          <p:nvPr/>
        </p:nvSpPr>
        <p:spPr>
          <a:xfrm>
            <a:off x="658368" y="2429821"/>
            <a:ext cx="769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first 6 predicted probability obtained in the similar way , </a:t>
            </a:r>
          </a:p>
          <a:p>
            <a:r>
              <a:rPr lang="en-US" dirty="0"/>
              <a:t>as we did it for the first model.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79101-B53A-CCC4-F954-59566232CCC0}"/>
              </a:ext>
            </a:extLst>
          </p:cNvPr>
          <p:cNvSpPr txBox="1"/>
          <p:nvPr/>
        </p:nvSpPr>
        <p:spPr>
          <a:xfrm>
            <a:off x="1161288" y="3675888"/>
            <a:ext cx="334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 AIC value is 2122.314</a:t>
            </a:r>
            <a:endParaRPr lang="en-IN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4CEF0840-C34F-E30A-47A5-FDE0F6AF9438}"/>
              </a:ext>
            </a:extLst>
          </p:cNvPr>
          <p:cNvSpPr/>
          <p:nvPr/>
        </p:nvSpPr>
        <p:spPr>
          <a:xfrm>
            <a:off x="4745735" y="3076152"/>
            <a:ext cx="5742433" cy="1861608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this model , AIC values is decreased from the previous model, and this iteration will continue until AIC is increased from the previous one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97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D93B30-3F68-F18A-5CE8-F0F7366A172D}"/>
                  </a:ext>
                </a:extLst>
              </p:cNvPr>
              <p:cNvSpPr txBox="1"/>
              <p:nvPr/>
            </p:nvSpPr>
            <p:spPr>
              <a:xfrm>
                <a:off x="707702" y="502920"/>
                <a:ext cx="8897112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FF00"/>
                    </a:solidFill>
                  </a:rPr>
                  <a:t>Doing feature selection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rgbClr val="FFFF00"/>
                    </a:solidFill>
                  </a:rPr>
                  <a:t> iteration and apply Logistic Regression </a:t>
                </a:r>
                <a:r>
                  <a:rPr lang="en-IN" sz="2000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D93B30-3F68-F18A-5CE8-F0F7366A1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2" y="502920"/>
                <a:ext cx="8897112" cy="405624"/>
              </a:xfrm>
              <a:prstGeom prst="rect">
                <a:avLst/>
              </a:prstGeom>
              <a:blipFill>
                <a:blip r:embed="rId2"/>
                <a:stretch>
                  <a:fillRect l="-685" t="-7576" r="-137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A244C7-23A7-EA2C-8845-BFE085D9ACCD}"/>
                  </a:ext>
                </a:extLst>
              </p:cNvPr>
              <p:cNvSpPr txBox="1"/>
              <p:nvPr/>
            </p:nvSpPr>
            <p:spPr>
              <a:xfrm>
                <a:off x="707702" y="1024128"/>
                <a:ext cx="9396418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Now , in this case we will eliminate the feature ‘Age’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IN" dirty="0"/>
                  <a:t> model and apply GLM</a:t>
                </a:r>
              </a:p>
              <a:p>
                <a:r>
                  <a:rPr lang="en-IN" dirty="0"/>
                  <a:t>under ‘logit’ link 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A244C7-23A7-EA2C-8845-BFE085D9A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02" y="1024128"/>
                <a:ext cx="9396418" cy="651269"/>
              </a:xfrm>
              <a:prstGeom prst="rect">
                <a:avLst/>
              </a:prstGeom>
              <a:blipFill>
                <a:blip r:embed="rId3"/>
                <a:stretch>
                  <a:fillRect l="-519" t="-3738" b="-140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3D187DB-3536-9C93-D4A3-E47EF1421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598" y="1790981"/>
            <a:ext cx="8738050" cy="44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1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4290C1-67FC-A5CD-7DA5-D57BC2FEA93E}"/>
                  </a:ext>
                </a:extLst>
              </p:cNvPr>
              <p:cNvSpPr txBox="1"/>
              <p:nvPr/>
            </p:nvSpPr>
            <p:spPr>
              <a:xfrm>
                <a:off x="941832" y="384048"/>
                <a:ext cx="934922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92D050"/>
                    </a:solidFill>
                  </a:rPr>
                  <a:t>OBSERVATIONS AS OBTAINED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solidFill>
                      <a:srgbClr val="92D050"/>
                    </a:solidFill>
                  </a:rPr>
                  <a:t>MODEL :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4290C1-67FC-A5CD-7DA5-D57BC2FE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384048"/>
                <a:ext cx="9349226" cy="530915"/>
              </a:xfrm>
              <a:prstGeom prst="rect">
                <a:avLst/>
              </a:prstGeom>
              <a:blipFill>
                <a:blip r:embed="rId2"/>
                <a:stretch>
                  <a:fillRect l="-1370" t="-10345" r="-391" b="-3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B32E953-9991-7417-725D-F1285574165F}"/>
              </a:ext>
            </a:extLst>
          </p:cNvPr>
          <p:cNvSpPr/>
          <p:nvPr/>
        </p:nvSpPr>
        <p:spPr>
          <a:xfrm>
            <a:off x="384048" y="1298448"/>
            <a:ext cx="557784" cy="27432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9BC24D-FD3F-06E6-B867-E3F07030C0C8}"/>
                  </a:ext>
                </a:extLst>
              </p:cNvPr>
              <p:cNvSpPr txBox="1"/>
              <p:nvPr/>
            </p:nvSpPr>
            <p:spPr>
              <a:xfrm>
                <a:off x="1152144" y="1196078"/>
                <a:ext cx="1055789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All the variable used are significant as all the p-value are less than 0.05 . Among all the  </a:t>
                </a:r>
              </a:p>
              <a:p>
                <a:r>
                  <a:rPr lang="en-US" sz="2000" dirty="0"/>
                  <a:t>significant variable , ‘Glucose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)’ is found to be less significant as its p-value is highest </a:t>
                </a:r>
              </a:p>
              <a:p>
                <a:r>
                  <a:rPr lang="en-US" sz="2000" dirty="0"/>
                  <a:t>among  all the p-value of other variable </a:t>
                </a:r>
                <a:r>
                  <a:rPr lang="en-US" dirty="0"/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9BC24D-FD3F-06E6-B867-E3F07030C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44" y="1196078"/>
                <a:ext cx="10557890" cy="1015663"/>
              </a:xfrm>
              <a:prstGeom prst="rect">
                <a:avLst/>
              </a:prstGeom>
              <a:blipFill>
                <a:blip r:embed="rId3"/>
                <a:stretch>
                  <a:fillRect l="-577" t="-2994" b="-9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CB7344B4-E1C1-05E8-7F94-26CF56F57393}"/>
              </a:ext>
            </a:extLst>
          </p:cNvPr>
          <p:cNvSpPr/>
          <p:nvPr/>
        </p:nvSpPr>
        <p:spPr>
          <a:xfrm>
            <a:off x="384048" y="5153760"/>
            <a:ext cx="557784" cy="37311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5127B-31AC-EE4A-9BA8-6F86BC3EF2A9}"/>
                  </a:ext>
                </a:extLst>
              </p:cNvPr>
              <p:cNvSpPr txBox="1"/>
              <p:nvPr/>
            </p:nvSpPr>
            <p:spPr>
              <a:xfrm>
                <a:off x="1152144" y="5130864"/>
                <a:ext cx="365536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AIC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en-IN" i="1" dirty="0">
                    <a:solidFill>
                      <a:schemeClr val="tx1"/>
                    </a:solidFill>
                  </a:rPr>
                  <a:t> model is 2127.4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5127B-31AC-EE4A-9BA8-6F86BC3E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44" y="5130864"/>
                <a:ext cx="3655360" cy="374270"/>
              </a:xfrm>
              <a:prstGeom prst="rect">
                <a:avLst/>
              </a:prstGeom>
              <a:blipFill>
                <a:blip r:embed="rId4"/>
                <a:stretch>
                  <a:fillRect l="-1333" t="-819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B83DFBE2-20D6-C5C1-F897-99A51DE15C68}"/>
                  </a:ext>
                </a:extLst>
              </p:cNvPr>
              <p:cNvSpPr/>
              <p:nvPr/>
            </p:nvSpPr>
            <p:spPr>
              <a:xfrm>
                <a:off x="3893629" y="2211741"/>
                <a:ext cx="5074920" cy="2843784"/>
              </a:xfrm>
              <a:prstGeom prst="cloudCallou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This time , the AIC value is increased from the previous one . So , we will stop iteration here and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model as the best model .</a:t>
                </a:r>
              </a:p>
            </p:txBody>
          </p:sp>
        </mc:Choice>
        <mc:Fallback xmlns="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B83DFBE2-20D6-C5C1-F897-99A51DE15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29" y="2211741"/>
                <a:ext cx="5074920" cy="2843784"/>
              </a:xfrm>
              <a:prstGeom prst="cloud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84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A3A953-B224-E386-F47E-7B5C4498749B}"/>
                  </a:ext>
                </a:extLst>
              </p:cNvPr>
              <p:cNvSpPr txBox="1"/>
              <p:nvPr/>
            </p:nvSpPr>
            <p:spPr>
              <a:xfrm>
                <a:off x="338328" y="265176"/>
                <a:ext cx="1121230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FF00"/>
                    </a:solidFill>
                  </a:rPr>
                  <a:t>OBTAINING ROC MODEL AND THEIR CORRESPONDING AUC VALUES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rgbClr val="FFFF00"/>
                    </a:solidFill>
                  </a:rPr>
                  <a:t> MODEL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A3A953-B224-E386-F47E-7B5C44987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8" y="265176"/>
                <a:ext cx="11212300" cy="405624"/>
              </a:xfrm>
              <a:prstGeom prst="rect">
                <a:avLst/>
              </a:prstGeom>
              <a:blipFill>
                <a:blip r:embed="rId2"/>
                <a:stretch>
                  <a:fillRect l="-598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1583097-F0DF-57BA-8795-AAE70B9D1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33" y="832104"/>
            <a:ext cx="7904063" cy="53400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278206F-36C7-DFB8-8F04-03C67E3E2CE3}"/>
              </a:ext>
            </a:extLst>
          </p:cNvPr>
          <p:cNvSpPr/>
          <p:nvPr/>
        </p:nvSpPr>
        <p:spPr>
          <a:xfrm>
            <a:off x="8805672" y="768096"/>
            <a:ext cx="2973556" cy="31912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AUC is obtained to be 0.83883 , which implies second model has good discrimination power and less chances of overfitting .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931B18-7590-4FBB-9E6D-4F52E1537FBB}"/>
                  </a:ext>
                </a:extLst>
              </p:cNvPr>
              <p:cNvSpPr/>
              <p:nvPr/>
            </p:nvSpPr>
            <p:spPr>
              <a:xfrm>
                <a:off x="8385048" y="4288536"/>
                <a:ext cx="3660880" cy="21031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optimum threshold is </a:t>
                </a:r>
                <a:r>
                  <a:rPr lang="en-US" i="1" dirty="0">
                    <a:solidFill>
                      <a:srgbClr val="FFC000"/>
                    </a:solidFill>
                  </a:rPr>
                  <a:t>0.2771031</a:t>
                </a:r>
                <a:r>
                  <a:rPr lang="en-US" dirty="0"/>
                  <a:t> which is obtained by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𝑇𝑃𝑅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𝐹𝑃𝑅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lang="en-IN" dirty="0"/>
                  <a:t> . And</a:t>
                </a:r>
              </a:p>
              <a:p>
                <a:pPr algn="ctr"/>
                <a:r>
                  <a:rPr lang="en-IN" dirty="0"/>
                  <a:t>the threshold are obtained from </a:t>
                </a:r>
              </a:p>
              <a:p>
                <a:pPr algn="ctr"/>
                <a:r>
                  <a:rPr lang="en-IN" dirty="0"/>
                  <a:t>the predicted probability value </a:t>
                </a:r>
              </a:p>
              <a:p>
                <a:pPr algn="ctr"/>
                <a:r>
                  <a:rPr lang="en-IN" dirty="0"/>
                  <a:t>from the second model in decreasing order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931B18-7590-4FBB-9E6D-4F52E1537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048" y="4288536"/>
                <a:ext cx="3660880" cy="2103120"/>
              </a:xfrm>
              <a:prstGeom prst="rect">
                <a:avLst/>
              </a:prstGeom>
              <a:blipFill>
                <a:blip r:embed="rId4"/>
                <a:stretch>
                  <a:fillRect r="-829" b="-1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1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80B52-EDE6-05D0-C8E2-39F4A00BE273}"/>
              </a:ext>
            </a:extLst>
          </p:cNvPr>
          <p:cNvSpPr txBox="1"/>
          <p:nvPr/>
        </p:nvSpPr>
        <p:spPr>
          <a:xfrm>
            <a:off x="1161288" y="685800"/>
            <a:ext cx="1014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will apply second model on the testing data set and obtain the predicted probabilities</a:t>
            </a:r>
          </a:p>
          <a:p>
            <a:r>
              <a:rPr lang="en-US" dirty="0"/>
              <a:t>of the occurrence of diabetes .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69E0B-9ECC-A430-6F7F-0317B05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8" y="2433562"/>
            <a:ext cx="9392961" cy="10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C1BA0-6A9F-0F21-6658-1433133B4409}"/>
              </a:ext>
            </a:extLst>
          </p:cNvPr>
          <p:cNvSpPr txBox="1"/>
          <p:nvPr/>
        </p:nvSpPr>
        <p:spPr>
          <a:xfrm>
            <a:off x="1161288" y="1559681"/>
            <a:ext cx="95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are given the first 30 values of the predicted probabilities on forecast data , based </a:t>
            </a:r>
          </a:p>
          <a:p>
            <a:r>
              <a:rPr lang="en-US" dirty="0"/>
              <a:t>On second model . </a:t>
            </a:r>
            <a:endParaRPr lang="en-IN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921EB07-0ED7-4485-C2D5-E4BE2A3057D6}"/>
              </a:ext>
            </a:extLst>
          </p:cNvPr>
          <p:cNvSpPr/>
          <p:nvPr/>
        </p:nvSpPr>
        <p:spPr>
          <a:xfrm>
            <a:off x="2852928" y="4416552"/>
            <a:ext cx="5925312" cy="120700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prediction of output will be if predicted probability greater than optimum threshold , then  </a:t>
            </a:r>
          </a:p>
          <a:p>
            <a:pPr algn="ctr"/>
            <a:r>
              <a:rPr lang="en-IN" dirty="0"/>
              <a:t>Diabetes is present , otherwise absent . </a:t>
            </a:r>
          </a:p>
        </p:txBody>
      </p:sp>
    </p:spTree>
    <p:extLst>
      <p:ext uri="{BB962C8B-B14F-4D97-AF65-F5344CB8AC3E}">
        <p14:creationId xmlns:p14="http://schemas.microsoft.com/office/powerpoint/2010/main" val="97686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4E9AA52-0115-AF7F-EF23-64D2974550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029651"/>
                  </p:ext>
                </p:extLst>
              </p:nvPr>
            </p:nvGraphicFramePr>
            <p:xfrm>
              <a:off x="1693672" y="521208"/>
              <a:ext cx="8127999" cy="27340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30916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037100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79550197"/>
                        </a:ext>
                      </a:extLst>
                    </a:gridCol>
                  </a:tblGrid>
                  <a:tr h="9278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Confusion Matrix based on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𝒏𝒅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 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1</a:t>
                          </a:r>
                          <a:endParaRPr lang="en-IN" dirty="0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5">
                                <a:lumMod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5">
                                <a:lumMod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5">
                                <a:lumMod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0 </a:t>
                          </a:r>
                          <a:endParaRPr lang="en-IN" dirty="0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5">
                                <a:lumMod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5">
                                <a:lumMod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5">
                                <a:lumMod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2554614"/>
                      </a:ext>
                    </a:extLst>
                  </a:tr>
                  <a:tr h="90311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Predicted 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bg2">
                                <a:lumMod val="7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bg2">
                                <a:lumMod val="7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bg2">
                                <a:lumMod val="75000"/>
                                <a:shade val="100000"/>
                                <a:satMod val="115000"/>
                              </a:schemeClr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147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7771935"/>
                      </a:ext>
                    </a:extLst>
                  </a:tr>
                  <a:tr h="90311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Predicted 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bg2">
                                <a:lumMod val="7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bg2">
                                <a:lumMod val="7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bg2">
                                <a:lumMod val="75000"/>
                                <a:shade val="100000"/>
                                <a:satMod val="115000"/>
                              </a:schemeClr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353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4E9AA52-0115-AF7F-EF23-64D2974550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029651"/>
                  </p:ext>
                </p:extLst>
              </p:nvPr>
            </p:nvGraphicFramePr>
            <p:xfrm>
              <a:off x="1693672" y="521208"/>
              <a:ext cx="8127999" cy="27340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730916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00371005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979550197"/>
                        </a:ext>
                      </a:extLst>
                    </a:gridCol>
                  </a:tblGrid>
                  <a:tr h="9278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289" r="-200899" b="-1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1</a:t>
                          </a:r>
                          <a:endParaRPr lang="en-IN" dirty="0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5">
                                <a:lumMod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5">
                                <a:lumMod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5">
                                <a:lumMod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0 </a:t>
                          </a:r>
                          <a:endParaRPr lang="en-IN" dirty="0"/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accent5">
                                <a:lumMod val="50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accent5">
                                <a:lumMod val="50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accent5">
                                <a:lumMod val="50000"/>
                                <a:shade val="100000"/>
                                <a:satMod val="11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2554614"/>
                      </a:ext>
                    </a:extLst>
                  </a:tr>
                  <a:tr h="90311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Predicted 1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bg2">
                                <a:lumMod val="7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bg2">
                                <a:lumMod val="7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bg2">
                                <a:lumMod val="75000"/>
                                <a:shade val="100000"/>
                                <a:satMod val="115000"/>
                              </a:schemeClr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147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tx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107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7771935"/>
                      </a:ext>
                    </a:extLst>
                  </a:tr>
                  <a:tr h="90311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Predicted 0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gradFill flip="none" rotWithShape="1">
                          <a:gsLst>
                            <a:gs pos="0">
                              <a:schemeClr val="bg2">
                                <a:lumMod val="75000"/>
                                <a:shade val="30000"/>
                                <a:satMod val="115000"/>
                              </a:schemeClr>
                            </a:gs>
                            <a:gs pos="50000">
                              <a:schemeClr val="bg2">
                                <a:lumMod val="75000"/>
                                <a:shade val="67500"/>
                                <a:satMod val="115000"/>
                              </a:schemeClr>
                            </a:gs>
                            <a:gs pos="100000">
                              <a:schemeClr val="bg2">
                                <a:lumMod val="75000"/>
                                <a:shade val="100000"/>
                                <a:satMod val="115000"/>
                              </a:schemeClr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3535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08206-BF71-084C-7C23-907222493875}"/>
                  </a:ext>
                </a:extLst>
              </p:cNvPr>
              <p:cNvSpPr txBox="1"/>
              <p:nvPr/>
            </p:nvSpPr>
            <p:spPr>
              <a:xfrm>
                <a:off x="1392878" y="3602738"/>
                <a:ext cx="10138673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147+40</m:t>
                        </m:r>
                      </m:den>
                    </m:f>
                  </m:oMath>
                </a14:m>
                <a:r>
                  <a:rPr lang="en-IN" dirty="0"/>
                  <a:t> = 0.78610 ,  implies strong detection of presence of diabetes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308206-BF71-084C-7C23-90722249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78" y="3602738"/>
                <a:ext cx="10138673" cy="485582"/>
              </a:xfrm>
              <a:prstGeom prst="rect">
                <a:avLst/>
              </a:prstGeom>
              <a:blipFill>
                <a:blip r:embed="rId3"/>
                <a:stretch>
                  <a:fillRect l="-481" r="-481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F2B5F4-EA61-3101-ED18-AEE570212EAC}"/>
                  </a:ext>
                </a:extLst>
              </p:cNvPr>
              <p:cNvSpPr txBox="1"/>
              <p:nvPr/>
            </p:nvSpPr>
            <p:spPr>
              <a:xfrm>
                <a:off x="1392878" y="4192908"/>
                <a:ext cx="9778895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107+260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=0.70844</m:t>
                    </m:r>
                  </m:oMath>
                </a14:m>
                <a:r>
                  <a:rPr lang="en-IN" dirty="0"/>
                  <a:t> , implies moderate detection of absence of diabetes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F2B5F4-EA61-3101-ED18-AEE57021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78" y="4192908"/>
                <a:ext cx="9778895" cy="485774"/>
              </a:xfrm>
              <a:prstGeom prst="rect">
                <a:avLst/>
              </a:prstGeom>
              <a:blipFill>
                <a:blip r:embed="rId4"/>
                <a:stretch>
                  <a:fillRect l="-498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B566-5DD1-F4A1-FEC9-9D5FBFE87080}"/>
                  </a:ext>
                </a:extLst>
              </p:cNvPr>
              <p:cNvSpPr txBox="1"/>
              <p:nvPr/>
            </p:nvSpPr>
            <p:spPr>
              <a:xfrm>
                <a:off x="1392878" y="4783270"/>
                <a:ext cx="10340716" cy="762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147+260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=0.73465</m:t>
                    </m:r>
                  </m:oMath>
                </a14:m>
                <a:r>
                  <a:rPr lang="en-IN" dirty="0"/>
                  <a:t> , implies  model have a good accuracy of predicting original</a:t>
                </a:r>
              </a:p>
              <a:p>
                <a:r>
                  <a:rPr lang="en-IN" dirty="0"/>
                  <a:t> outcome 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CB566-5DD1-F4A1-FEC9-9D5FBFE8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78" y="4783270"/>
                <a:ext cx="10340716" cy="762773"/>
              </a:xfrm>
              <a:prstGeom prst="rect">
                <a:avLst/>
              </a:prstGeom>
              <a:blipFill>
                <a:blip r:embed="rId5"/>
                <a:stretch>
                  <a:fillRect l="-471" b="-1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789FD6-C171-AA82-103E-B9AE6216EB94}"/>
              </a:ext>
            </a:extLst>
          </p:cNvPr>
          <p:cNvSpPr/>
          <p:nvPr/>
        </p:nvSpPr>
        <p:spPr>
          <a:xfrm>
            <a:off x="3977640" y="5449824"/>
            <a:ext cx="3465576" cy="1179576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94000"/>
                  <a:satMod val="100000"/>
                  <a:lumMod val="104000"/>
                </a:schemeClr>
              </a:gs>
              <a:gs pos="69000">
                <a:schemeClr val="dk1">
                  <a:shade val="86000"/>
                  <a:satMod val="130000"/>
                  <a:lumMod val="102000"/>
                </a:schemeClr>
              </a:gs>
              <a:gs pos="100000">
                <a:schemeClr val="dk1">
                  <a:shade val="72000"/>
                  <a:satMod val="130000"/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, model is performing well and have a good balance between specificity(TNR) and sensitivity(TPR)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4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2D43D2-F2FA-1342-A5E8-0C2A71D9ACD4}"/>
              </a:ext>
            </a:extLst>
          </p:cNvPr>
          <p:cNvSpPr txBox="1"/>
          <p:nvPr/>
        </p:nvSpPr>
        <p:spPr>
          <a:xfrm>
            <a:off x="713232" y="676656"/>
            <a:ext cx="980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TOOLS USED FOR DOING THE PROJECT :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A4E89-D3C8-9509-4AD8-F9EFBEADE93E}"/>
              </a:ext>
            </a:extLst>
          </p:cNvPr>
          <p:cNvSpPr txBox="1"/>
          <p:nvPr/>
        </p:nvSpPr>
        <p:spPr>
          <a:xfrm>
            <a:off x="1865376" y="2103120"/>
            <a:ext cx="602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 LANGUAGE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563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61DA4-0C63-3C4C-7C76-80B79AEE840D}"/>
              </a:ext>
            </a:extLst>
          </p:cNvPr>
          <p:cNvSpPr txBox="1"/>
          <p:nvPr/>
        </p:nvSpPr>
        <p:spPr>
          <a:xfrm>
            <a:off x="713232" y="448056"/>
            <a:ext cx="944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FIRST 12 ROWS OF OUR DIABETES DATASET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95E26-85F2-BC8D-41B0-6DA03A31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1466576"/>
            <a:ext cx="10840963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8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5C0AD-559F-370C-2B48-FFF91AFFA166}"/>
              </a:ext>
            </a:extLst>
          </p:cNvPr>
          <p:cNvSpPr txBox="1"/>
          <p:nvPr/>
        </p:nvSpPr>
        <p:spPr>
          <a:xfrm>
            <a:off x="886968" y="338328"/>
            <a:ext cx="847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STRUCTURE </a:t>
            </a:r>
            <a:r>
              <a:rPr lang="en-US" dirty="0"/>
              <a:t> </a:t>
            </a:r>
            <a:r>
              <a:rPr lang="en-US" sz="3600" dirty="0"/>
              <a:t>OF  THE  DATA FRAME 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98169-495B-E480-7991-96DED870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45" y="1691640"/>
            <a:ext cx="8449854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35C5B-8498-DD4E-9E4E-2F8DF10ED988}"/>
              </a:ext>
            </a:extLst>
          </p:cNvPr>
          <p:cNvSpPr txBox="1"/>
          <p:nvPr/>
        </p:nvSpPr>
        <p:spPr>
          <a:xfrm>
            <a:off x="859536" y="438912"/>
            <a:ext cx="547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SUMMARY OF THE DATA :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C149A-2394-0A2E-018F-FD1FD10D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599944"/>
            <a:ext cx="1025033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DA187-ACCC-01A3-0006-0C410986C5EB}"/>
              </a:ext>
            </a:extLst>
          </p:cNvPr>
          <p:cNvSpPr txBox="1"/>
          <p:nvPr/>
        </p:nvSpPr>
        <p:spPr>
          <a:xfrm>
            <a:off x="841248" y="272811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DESCRIPTION</a:t>
            </a:r>
            <a:endParaRPr lang="en-IN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9B6FD7-8442-8410-6DEC-C521275D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65882"/>
              </p:ext>
            </p:extLst>
          </p:nvPr>
        </p:nvGraphicFramePr>
        <p:xfrm>
          <a:off x="841248" y="1048850"/>
          <a:ext cx="10204704" cy="446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62687">
                  <a:extLst>
                    <a:ext uri="{9D8B030D-6E8A-4147-A177-3AD203B41FA5}">
                      <a16:colId xmlns:a16="http://schemas.microsoft.com/office/drawing/2014/main" val="3207401261"/>
                    </a:ext>
                  </a:extLst>
                </a:gridCol>
                <a:gridCol w="7142017">
                  <a:extLst>
                    <a:ext uri="{9D8B030D-6E8A-4147-A177-3AD203B41FA5}">
                      <a16:colId xmlns:a16="http://schemas.microsoft.com/office/drawing/2014/main" val="230574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Pregnancies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express the number of pregnancies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3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Glucose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express the Glucose level in blood (</a:t>
                      </a:r>
                      <a:r>
                        <a:rPr lang="en-IN" dirty="0"/>
                        <a:t>mg/dL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9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BloodPressure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express the Blood pressure measurement (</a:t>
                      </a:r>
                      <a:r>
                        <a:rPr lang="en-IN" dirty="0"/>
                        <a:t>mmHg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3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SkinThickness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express the thickness of the skin (</a:t>
                      </a:r>
                      <a:r>
                        <a:rPr lang="en-IN" b="1" dirty="0"/>
                        <a:t>mm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3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Insulin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express the Insulin level in blood (</a:t>
                      </a:r>
                      <a:r>
                        <a:rPr lang="it-IT" b="1" dirty="0"/>
                        <a:t>µU/mL</a:t>
                      </a:r>
                      <a:r>
                        <a:rPr lang="it-IT" dirty="0"/>
                        <a:t> – </a:t>
                      </a:r>
                      <a:r>
                        <a:rPr lang="it-IT" i="1" dirty="0"/>
                        <a:t>micro-units per milliliter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0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express the Body mass index (</a:t>
                      </a:r>
                      <a:r>
                        <a:rPr lang="en-IN" dirty="0"/>
                        <a:t>kg/m²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3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DiabetesPedigreeFunction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Genetic risk score</a:t>
                      </a:r>
                      <a:r>
                        <a:rPr lang="en-US" sz="1600" dirty="0"/>
                        <a:t> that quantifies the </a:t>
                      </a:r>
                      <a:r>
                        <a:rPr lang="en-US" sz="1600" b="1" dirty="0"/>
                        <a:t>likelihood of diabetes based on family history</a:t>
                      </a:r>
                      <a:r>
                        <a:rPr lang="en-US" sz="1600" dirty="0"/>
                        <a:t>. It ranges from </a:t>
                      </a:r>
                      <a:r>
                        <a:rPr lang="en-US" sz="1600" b="1" dirty="0"/>
                        <a:t>0 to 2.5+. It is unitless .</a:t>
                      </a:r>
                      <a:endParaRPr lang="en-US" sz="16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5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express the age ( in years)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24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express the final result 1 is Yes and 0 is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34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A15745-A764-5508-C6AD-A821938F8600}"/>
              </a:ext>
            </a:extLst>
          </p:cNvPr>
          <p:cNvSpPr txBox="1"/>
          <p:nvPr/>
        </p:nvSpPr>
        <p:spPr>
          <a:xfrm>
            <a:off x="859536" y="566928"/>
            <a:ext cx="8997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do the train-test split of the data in the ratio 80:20 ( 2214 rows are selected randomly without replacement for training) . The first few rows of the training data is shown below .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E54F5-9F67-54FA-97A0-656A3012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899371"/>
            <a:ext cx="1081238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2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DB0A0-52E4-3F18-52A7-17950E91A58F}"/>
              </a:ext>
            </a:extLst>
          </p:cNvPr>
          <p:cNvSpPr txBox="1"/>
          <p:nvPr/>
        </p:nvSpPr>
        <p:spPr>
          <a:xfrm>
            <a:off x="1188720" y="365760"/>
            <a:ext cx="1009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Now , we apply Logistic Regression  in R , and get the following result : </a:t>
            </a:r>
            <a:endParaRPr lang="en-IN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FE652A0-CC21-6757-A630-091A7FC83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829684"/>
                  </p:ext>
                </p:extLst>
              </p:nvPr>
            </p:nvGraphicFramePr>
            <p:xfrm>
              <a:off x="429768" y="1167722"/>
              <a:ext cx="11075670" cy="3708400"/>
            </p:xfrm>
            <a:graphic>
              <a:graphicData uri="http://schemas.openxmlformats.org/drawingml/2006/table">
                <a:tbl>
                  <a:tblPr firstRow="1" bandRow="1">
                    <a:tableStyleId>{125E5076-3810-47DD-B79F-674D7AD40C01}</a:tableStyleId>
                  </a:tblPr>
                  <a:tblGrid>
                    <a:gridCol w="3038094">
                      <a:extLst>
                        <a:ext uri="{9D8B030D-6E8A-4147-A177-3AD203B41FA5}">
                          <a16:colId xmlns:a16="http://schemas.microsoft.com/office/drawing/2014/main" val="2061137785"/>
                        </a:ext>
                      </a:extLst>
                    </a:gridCol>
                    <a:gridCol w="2473452">
                      <a:extLst>
                        <a:ext uri="{9D8B030D-6E8A-4147-A177-3AD203B41FA5}">
                          <a16:colId xmlns:a16="http://schemas.microsoft.com/office/drawing/2014/main" val="4010198092"/>
                        </a:ext>
                      </a:extLst>
                    </a:gridCol>
                    <a:gridCol w="2782062">
                      <a:extLst>
                        <a:ext uri="{9D8B030D-6E8A-4147-A177-3AD203B41FA5}">
                          <a16:colId xmlns:a16="http://schemas.microsoft.com/office/drawing/2014/main" val="75929575"/>
                        </a:ext>
                      </a:extLst>
                    </a:gridCol>
                    <a:gridCol w="2782062">
                      <a:extLst>
                        <a:ext uri="{9D8B030D-6E8A-4147-A177-3AD203B41FA5}">
                          <a16:colId xmlns:a16="http://schemas.microsoft.com/office/drawing/2014/main" val="902821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Coefficient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P-Value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125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Intercept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-8.2340187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&lt; 2 × 10⁻¹⁶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95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Pregnancies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0.1228457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8.68×10−11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</a:rPr>
                            <a:t>Highly significant</a:t>
                          </a:r>
                          <a:endParaRPr lang="en-IN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685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Glucose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0.0343645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       &lt; 2 × 10⁻¹⁶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8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BloodPressure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-0.0096816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            0.00161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Moderately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8005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SkinThickness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-0.0004623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            0.90753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rgbClr val="FFFF00"/>
                              </a:solidFill>
                            </a:rPr>
                            <a:t>Not significant</a:t>
                          </a:r>
                          <a:endParaRPr lang="en-IN" i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039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Insulin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-0.0012848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            0.01608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534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BMI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0.0799896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       &lt; 2 × 10⁻¹⁶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Highly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93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DiabetesPedigreeFunction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0.9620209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5.10 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Highly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957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Age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0.0146251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</a:t>
                          </a:r>
                          <a:r>
                            <a:rPr lang="en-IN" dirty="0">
                              <a:effectLst/>
                            </a:rPr>
                            <a:t>0.00778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Moderately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83805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FE652A0-CC21-6757-A630-091A7FC83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829684"/>
                  </p:ext>
                </p:extLst>
              </p:nvPr>
            </p:nvGraphicFramePr>
            <p:xfrm>
              <a:off x="429768" y="1167722"/>
              <a:ext cx="11075670" cy="3708400"/>
            </p:xfrm>
            <a:graphic>
              <a:graphicData uri="http://schemas.openxmlformats.org/drawingml/2006/table">
                <a:tbl>
                  <a:tblPr firstRow="1" bandRow="1">
                    <a:tableStyleId>{125E5076-3810-47DD-B79F-674D7AD40C01}</a:tableStyleId>
                  </a:tblPr>
                  <a:tblGrid>
                    <a:gridCol w="3038094">
                      <a:extLst>
                        <a:ext uri="{9D8B030D-6E8A-4147-A177-3AD203B41FA5}">
                          <a16:colId xmlns:a16="http://schemas.microsoft.com/office/drawing/2014/main" val="2061137785"/>
                        </a:ext>
                      </a:extLst>
                    </a:gridCol>
                    <a:gridCol w="2473452">
                      <a:extLst>
                        <a:ext uri="{9D8B030D-6E8A-4147-A177-3AD203B41FA5}">
                          <a16:colId xmlns:a16="http://schemas.microsoft.com/office/drawing/2014/main" val="4010198092"/>
                        </a:ext>
                      </a:extLst>
                    </a:gridCol>
                    <a:gridCol w="2782062">
                      <a:extLst>
                        <a:ext uri="{9D8B030D-6E8A-4147-A177-3AD203B41FA5}">
                          <a16:colId xmlns:a16="http://schemas.microsoft.com/office/drawing/2014/main" val="75929575"/>
                        </a:ext>
                      </a:extLst>
                    </a:gridCol>
                    <a:gridCol w="2782062">
                      <a:extLst>
                        <a:ext uri="{9D8B030D-6E8A-4147-A177-3AD203B41FA5}">
                          <a16:colId xmlns:a16="http://schemas.microsoft.com/office/drawing/2014/main" val="902821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Coefficient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P-Value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125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Intercept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-8.2340187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&lt; 2 × 10⁻¹⁶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95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Pregnancies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0.1228457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   8.68×10−11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</a:rPr>
                            <a:t>Highly significant</a:t>
                          </a:r>
                          <a:endParaRPr lang="en-IN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685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Glucose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0.0343645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       &lt; 2 × 10⁻¹⁶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8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BloodPressure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-0.0096816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            0.00161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Moderately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8005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SkinThickness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-0.0004623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            0.90753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solidFill>
                                <a:srgbClr val="FFFF00"/>
                              </a:solidFill>
                            </a:rPr>
                            <a:t>Not significant</a:t>
                          </a:r>
                          <a:endParaRPr lang="en-IN" i="1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039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Insulin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-0.0012848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            0.01608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534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BMI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0.0799896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       &lt; 2 × 10⁻¹⁶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Highly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93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DiabetesPedigreeFunction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0.9620209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65" t="-806557" r="-10065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Highly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957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Age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ffectLst/>
                            </a:rPr>
                            <a:t>0.0146251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</a:t>
                          </a:r>
                          <a:r>
                            <a:rPr lang="en-IN" dirty="0">
                              <a:effectLst/>
                            </a:rPr>
                            <a:t>0.00778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Moderately significant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83805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670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2C99F-B1ED-2DB3-2117-C802228E835C}"/>
              </a:ext>
            </a:extLst>
          </p:cNvPr>
          <p:cNvSpPr txBox="1"/>
          <p:nvPr/>
        </p:nvSpPr>
        <p:spPr>
          <a:xfrm>
            <a:off x="109728" y="173736"/>
            <a:ext cx="11374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Now we will predict the probability of the chances of occurrence of diabetes and obtaining the AIC values</a:t>
            </a:r>
          </a:p>
          <a:p>
            <a:r>
              <a:rPr lang="en-US" dirty="0">
                <a:solidFill>
                  <a:srgbClr val="FFFF00"/>
                </a:solidFill>
              </a:rPr>
              <a:t>based on first model .</a:t>
            </a:r>
            <a:endParaRPr lang="en-IN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AA831-91DC-AC82-A892-8DA33707FD8B}"/>
                  </a:ext>
                </a:extLst>
              </p:cNvPr>
              <p:cNvSpPr txBox="1"/>
              <p:nvPr/>
            </p:nvSpPr>
            <p:spPr>
              <a:xfrm>
                <a:off x="512064" y="800100"/>
                <a:ext cx="7131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𝑜𝑐𝑐𝑢𝑟𝑒𝑛𝑐𝑒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𝑑𝑖𝑎𝑏𝑒𝑡𝑒𝑠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𝑔𝑖𝑥𝑒𝑛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AA831-91DC-AC82-A892-8DA33707F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64" y="800100"/>
                <a:ext cx="7131376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C75D53-F5A7-11E0-785C-33631DDA4DE9}"/>
                  </a:ext>
                </a:extLst>
              </p:cNvPr>
              <p:cNvSpPr txBox="1"/>
              <p:nvPr/>
            </p:nvSpPr>
            <p:spPr>
              <a:xfrm>
                <a:off x="512064" y="1400187"/>
                <a:ext cx="4919360" cy="859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Logistic Regression Model 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C75D53-F5A7-11E0-785C-33631DDA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64" y="1400187"/>
                <a:ext cx="4919360" cy="859146"/>
              </a:xfrm>
              <a:prstGeom prst="rect">
                <a:avLst/>
              </a:prstGeom>
              <a:blipFill>
                <a:blip r:embed="rId3"/>
                <a:stretch>
                  <a:fillRect l="-991" t="-4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5A2B19-3306-8B80-5E88-6954B5E0B4CB}"/>
                  </a:ext>
                </a:extLst>
              </p:cNvPr>
              <p:cNvSpPr txBox="1"/>
              <p:nvPr/>
            </p:nvSpPr>
            <p:spPr>
              <a:xfrm>
                <a:off x="455029" y="2259333"/>
                <a:ext cx="5088060" cy="1500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Fitted Probability 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⋯⋯+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Below are the first 5 fitted probability value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5A2B19-3306-8B80-5E88-6954B5E0B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9" y="2259333"/>
                <a:ext cx="5088060" cy="1500091"/>
              </a:xfrm>
              <a:prstGeom prst="rect">
                <a:avLst/>
              </a:prstGeom>
              <a:blipFill>
                <a:blip r:embed="rId4"/>
                <a:stretch>
                  <a:fillRect l="-1079" t="-2439" b="-56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6320EE8-36D9-219E-B051-CC467A986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" y="3873270"/>
            <a:ext cx="6697010" cy="504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826D5-0D28-9597-44D9-9E0340FA299F}"/>
              </a:ext>
            </a:extLst>
          </p:cNvPr>
          <p:cNvSpPr txBox="1"/>
          <p:nvPr/>
        </p:nvSpPr>
        <p:spPr>
          <a:xfrm>
            <a:off x="109728" y="4593839"/>
            <a:ext cx="958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AKAIKE INFORMATION CRITERION ( to check the goodness of fit and model complexity )</a:t>
            </a:r>
            <a:endParaRPr lang="en-IN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96BDF8-3061-FFC5-8157-C159355CFD8A}"/>
                  </a:ext>
                </a:extLst>
              </p:cNvPr>
              <p:cNvSpPr txBox="1"/>
              <p:nvPr/>
            </p:nvSpPr>
            <p:spPr>
              <a:xfrm>
                <a:off x="237744" y="4842143"/>
                <a:ext cx="5647380" cy="104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Where K is the no. of parameter including intercept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96BDF8-3061-FFC5-8157-C159355CF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" y="4842143"/>
                <a:ext cx="5647380" cy="1040093"/>
              </a:xfrm>
              <a:prstGeom prst="rect">
                <a:avLst/>
              </a:prstGeom>
              <a:blipFill>
                <a:blip r:embed="rId6"/>
                <a:stretch>
                  <a:fillRect l="-864" b="-8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F3C130E-673F-257E-A1B6-9C95D802A429}"/>
              </a:ext>
            </a:extLst>
          </p:cNvPr>
          <p:cNvSpPr txBox="1"/>
          <p:nvPr/>
        </p:nvSpPr>
        <p:spPr>
          <a:xfrm>
            <a:off x="455029" y="6033105"/>
            <a:ext cx="430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AIC value of the first model is 2124.301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D1E35-77AF-4DEA-C7FB-02334FBD3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635" y="636469"/>
            <a:ext cx="3712301" cy="26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7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806</TotalTime>
  <Words>919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Bookman Old Style</vt:lpstr>
      <vt:lpstr>Cambria Math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purkait</dc:creator>
  <cp:lastModifiedBy>rohit purkait</cp:lastModifiedBy>
  <cp:revision>2</cp:revision>
  <dcterms:created xsi:type="dcterms:W3CDTF">2025-06-30T02:53:41Z</dcterms:created>
  <dcterms:modified xsi:type="dcterms:W3CDTF">2025-07-08T03:00:17Z</dcterms:modified>
</cp:coreProperties>
</file>