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9" r:id="rId10"/>
    <p:sldId id="266" r:id="rId11"/>
    <p:sldId id="270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703E1-B89F-44B1-B903-AFA7B221F32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95873-2E2D-494F-B5A4-02DD3073A772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25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95873-2E2D-494F-B5A4-02DD3073A7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25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67899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3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0286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9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60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87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1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287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EBFA35-0D3A-4B46-8C30-94FB8BA21555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100A3B-F5A1-43FA-87D4-59FB7439E030}" type="slidenum">
              <a:rPr lang="pt-BR" smtClean="0"/>
              <a:t>‹N°›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31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cadeira ergonômica para rebitagem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</a:t>
            </a:r>
            <a:r>
              <a:rPr lang="pt-BR" dirty="0" err="1"/>
              <a:t>Aero-thrust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15" y="4791792"/>
            <a:ext cx="1584829" cy="156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4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4347" y="209732"/>
            <a:ext cx="9601200" cy="742950"/>
          </a:xfrm>
        </p:spPr>
        <p:txBody>
          <a:bodyPr/>
          <a:lstStyle/>
          <a:p>
            <a:r>
              <a:rPr lang="pt-BR" dirty="0"/>
              <a:t>Implementação da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89615"/>
              </p:ext>
            </p:extLst>
          </p:nvPr>
        </p:nvGraphicFramePr>
        <p:xfrm>
          <a:off x="1026539" y="952683"/>
          <a:ext cx="10636373" cy="477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148">
                  <a:extLst>
                    <a:ext uri="{9D8B030D-6E8A-4147-A177-3AD203B41FA5}">
                      <a16:colId xmlns:a16="http://schemas.microsoft.com/office/drawing/2014/main" val="484384380"/>
                    </a:ext>
                  </a:extLst>
                </a:gridCol>
                <a:gridCol w="1351815">
                  <a:extLst>
                    <a:ext uri="{9D8B030D-6E8A-4147-A177-3AD203B41FA5}">
                      <a16:colId xmlns:a16="http://schemas.microsoft.com/office/drawing/2014/main" val="3697103599"/>
                    </a:ext>
                  </a:extLst>
                </a:gridCol>
                <a:gridCol w="1519482">
                  <a:extLst>
                    <a:ext uri="{9D8B030D-6E8A-4147-A177-3AD203B41FA5}">
                      <a16:colId xmlns:a16="http://schemas.microsoft.com/office/drawing/2014/main" val="2691354765"/>
                    </a:ext>
                  </a:extLst>
                </a:gridCol>
                <a:gridCol w="1519482">
                  <a:extLst>
                    <a:ext uri="{9D8B030D-6E8A-4147-A177-3AD203B41FA5}">
                      <a16:colId xmlns:a16="http://schemas.microsoft.com/office/drawing/2014/main" val="1793495214"/>
                    </a:ext>
                  </a:extLst>
                </a:gridCol>
                <a:gridCol w="1519482">
                  <a:extLst>
                    <a:ext uri="{9D8B030D-6E8A-4147-A177-3AD203B41FA5}">
                      <a16:colId xmlns:a16="http://schemas.microsoft.com/office/drawing/2014/main" val="1470815564"/>
                    </a:ext>
                  </a:extLst>
                </a:gridCol>
                <a:gridCol w="1519482">
                  <a:extLst>
                    <a:ext uri="{9D8B030D-6E8A-4147-A177-3AD203B41FA5}">
                      <a16:colId xmlns:a16="http://schemas.microsoft.com/office/drawing/2014/main" val="3087155196"/>
                    </a:ext>
                  </a:extLst>
                </a:gridCol>
                <a:gridCol w="1519482">
                  <a:extLst>
                    <a:ext uri="{9D8B030D-6E8A-4147-A177-3AD203B41FA5}">
                      <a16:colId xmlns:a16="http://schemas.microsoft.com/office/drawing/2014/main" val="569158302"/>
                    </a:ext>
                  </a:extLst>
                </a:gridCol>
              </a:tblGrid>
              <a:tr h="421758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Leonardo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Daniel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Michael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Gabriel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909829"/>
                  </a:ext>
                </a:extLst>
              </a:tr>
              <a:tr h="7279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Desenho</a:t>
                      </a:r>
                      <a:r>
                        <a:rPr lang="pt-BR" baseline="0" dirty="0"/>
                        <a:t> (conceitual)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734917"/>
                  </a:ext>
                </a:extLst>
              </a:tr>
              <a:tr h="7279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Desenho</a:t>
                      </a:r>
                      <a:r>
                        <a:rPr lang="pt-BR" baseline="0" dirty="0"/>
                        <a:t> detalhado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425262"/>
                  </a:ext>
                </a:extLst>
              </a:tr>
              <a:tr h="94330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Analise de custos da fabricação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53816"/>
                  </a:ext>
                </a:extLst>
              </a:tr>
              <a:tr h="12262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Entendimento e aplicação de normas ao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361947"/>
                  </a:ext>
                </a:extLst>
              </a:tr>
              <a:tr h="72796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Simulação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02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70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32072"/>
              </p:ext>
            </p:extLst>
          </p:nvPr>
        </p:nvGraphicFramePr>
        <p:xfrm>
          <a:off x="825910" y="1283104"/>
          <a:ext cx="11076037" cy="5160214"/>
        </p:xfrm>
        <a:graphic>
          <a:graphicData uri="http://schemas.openxmlformats.org/drawingml/2006/table">
            <a:tbl>
              <a:tblPr/>
              <a:tblGrid>
                <a:gridCol w="427703">
                  <a:extLst>
                    <a:ext uri="{9D8B030D-6E8A-4147-A177-3AD203B41FA5}">
                      <a16:colId xmlns:a16="http://schemas.microsoft.com/office/drawing/2014/main" val="153051513"/>
                    </a:ext>
                  </a:extLst>
                </a:gridCol>
                <a:gridCol w="3100006">
                  <a:extLst>
                    <a:ext uri="{9D8B030D-6E8A-4147-A177-3AD203B41FA5}">
                      <a16:colId xmlns:a16="http://schemas.microsoft.com/office/drawing/2014/main" val="4284950624"/>
                    </a:ext>
                  </a:extLst>
                </a:gridCol>
                <a:gridCol w="230264">
                  <a:extLst>
                    <a:ext uri="{9D8B030D-6E8A-4147-A177-3AD203B41FA5}">
                      <a16:colId xmlns:a16="http://schemas.microsoft.com/office/drawing/2014/main" val="2933305036"/>
                    </a:ext>
                  </a:extLst>
                </a:gridCol>
                <a:gridCol w="280634">
                  <a:extLst>
                    <a:ext uri="{9D8B030D-6E8A-4147-A177-3AD203B41FA5}">
                      <a16:colId xmlns:a16="http://schemas.microsoft.com/office/drawing/2014/main" val="2058386145"/>
                    </a:ext>
                  </a:extLst>
                </a:gridCol>
                <a:gridCol w="280634">
                  <a:extLst>
                    <a:ext uri="{9D8B030D-6E8A-4147-A177-3AD203B41FA5}">
                      <a16:colId xmlns:a16="http://schemas.microsoft.com/office/drawing/2014/main" val="2446639417"/>
                    </a:ext>
                  </a:extLst>
                </a:gridCol>
                <a:gridCol w="230264">
                  <a:extLst>
                    <a:ext uri="{9D8B030D-6E8A-4147-A177-3AD203B41FA5}">
                      <a16:colId xmlns:a16="http://schemas.microsoft.com/office/drawing/2014/main" val="4177152907"/>
                    </a:ext>
                  </a:extLst>
                </a:gridCol>
                <a:gridCol w="302220">
                  <a:extLst>
                    <a:ext uri="{9D8B030D-6E8A-4147-A177-3AD203B41FA5}">
                      <a16:colId xmlns:a16="http://schemas.microsoft.com/office/drawing/2014/main" val="2858239534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1093520232"/>
                    </a:ext>
                  </a:extLst>
                </a:gridCol>
                <a:gridCol w="201146">
                  <a:extLst>
                    <a:ext uri="{9D8B030D-6E8A-4147-A177-3AD203B41FA5}">
                      <a16:colId xmlns:a16="http://schemas.microsoft.com/office/drawing/2014/main" val="863410463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450789995"/>
                    </a:ext>
                  </a:extLst>
                </a:gridCol>
                <a:gridCol w="2660674">
                  <a:extLst>
                    <a:ext uri="{9D8B030D-6E8A-4147-A177-3AD203B41FA5}">
                      <a16:colId xmlns:a16="http://schemas.microsoft.com/office/drawing/2014/main" val="2292070514"/>
                    </a:ext>
                  </a:extLst>
                </a:gridCol>
                <a:gridCol w="230264">
                  <a:extLst>
                    <a:ext uri="{9D8B030D-6E8A-4147-A177-3AD203B41FA5}">
                      <a16:colId xmlns:a16="http://schemas.microsoft.com/office/drawing/2014/main" val="3510383511"/>
                    </a:ext>
                  </a:extLst>
                </a:gridCol>
                <a:gridCol w="280634">
                  <a:extLst>
                    <a:ext uri="{9D8B030D-6E8A-4147-A177-3AD203B41FA5}">
                      <a16:colId xmlns:a16="http://schemas.microsoft.com/office/drawing/2014/main" val="3012153787"/>
                    </a:ext>
                  </a:extLst>
                </a:gridCol>
                <a:gridCol w="280634">
                  <a:extLst>
                    <a:ext uri="{9D8B030D-6E8A-4147-A177-3AD203B41FA5}">
                      <a16:colId xmlns:a16="http://schemas.microsoft.com/office/drawing/2014/main" val="1998673255"/>
                    </a:ext>
                  </a:extLst>
                </a:gridCol>
                <a:gridCol w="230264">
                  <a:extLst>
                    <a:ext uri="{9D8B030D-6E8A-4147-A177-3AD203B41FA5}">
                      <a16:colId xmlns:a16="http://schemas.microsoft.com/office/drawing/2014/main" val="3636192967"/>
                    </a:ext>
                  </a:extLst>
                </a:gridCol>
                <a:gridCol w="575658">
                  <a:extLst>
                    <a:ext uri="{9D8B030D-6E8A-4147-A177-3AD203B41FA5}">
                      <a16:colId xmlns:a16="http://schemas.microsoft.com/office/drawing/2014/main" val="3844115766"/>
                    </a:ext>
                  </a:extLst>
                </a:gridCol>
                <a:gridCol w="575658">
                  <a:extLst>
                    <a:ext uri="{9D8B030D-6E8A-4147-A177-3AD203B41FA5}">
                      <a16:colId xmlns:a16="http://schemas.microsoft.com/office/drawing/2014/main" val="408103804"/>
                    </a:ext>
                  </a:extLst>
                </a:gridCol>
                <a:gridCol w="100740">
                  <a:extLst>
                    <a:ext uri="{9D8B030D-6E8A-4147-A177-3AD203B41FA5}">
                      <a16:colId xmlns:a16="http://schemas.microsoft.com/office/drawing/2014/main" val="3670918384"/>
                    </a:ext>
                  </a:extLst>
                </a:gridCol>
                <a:gridCol w="345395">
                  <a:extLst>
                    <a:ext uri="{9D8B030D-6E8A-4147-A177-3AD203B41FA5}">
                      <a16:colId xmlns:a16="http://schemas.microsoft.com/office/drawing/2014/main" val="3765109813"/>
                    </a:ext>
                  </a:extLst>
                </a:gridCol>
              </a:tblGrid>
              <a:tr h="368340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Abril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Sabado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Maio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Sabado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Hoje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19171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293100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77977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277312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296092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08185"/>
                  </a:ext>
                </a:extLst>
              </a:tr>
              <a:tr h="4193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Sprint 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Analise dos custos de fabricação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639574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Simulação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17969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35309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275614"/>
                  </a:ext>
                </a:extLst>
              </a:tr>
              <a:tr h="4193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Entendimento e aplicação de normas ao projeto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Sprint 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975607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487981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92625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34452"/>
                  </a:ext>
                </a:extLst>
              </a:tr>
              <a:tr h="4193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Desenho conceitual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Sprint 2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Feira de soluções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40776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799439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9262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923203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Desenho detalhado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215227"/>
                  </a:ext>
                </a:extLst>
              </a:tr>
              <a:tr h="2208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94" marR="6594" marT="65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375678"/>
                  </a:ext>
                </a:extLst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54347" y="209732"/>
            <a:ext cx="9601200" cy="742950"/>
          </a:xfrm>
        </p:spPr>
        <p:txBody>
          <a:bodyPr/>
          <a:lstStyle/>
          <a:p>
            <a:r>
              <a:rPr lang="pt-BR" dirty="0"/>
              <a:t>Implementação da solução</a:t>
            </a:r>
          </a:p>
        </p:txBody>
      </p:sp>
    </p:spTree>
    <p:extLst>
      <p:ext uri="{BB962C8B-B14F-4D97-AF65-F5344CB8AC3E}">
        <p14:creationId xmlns:p14="http://schemas.microsoft.com/office/powerpoint/2010/main" val="249141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imprescindível que algum componente do grupo tenha uma conversa com algum operador que execute o processo de rebitagem, para entender suas dores. Só assim, conseguiremos entender tanto como ajudar o operador em melhorias específicas como atender aos requisitos das normas.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9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Ministério do Trabalho e emprego:</a:t>
            </a:r>
          </a:p>
          <a:p>
            <a:pPr lvl="1"/>
            <a:r>
              <a:rPr lang="pt-BR" dirty="0"/>
              <a:t>https://www.gov.br/trabalho-e-emprego/pt-br/acesso-a-informacao/participacao-social/conselhos-e-orgaos-colegiados/comissao-tripartite-partitaria-permanente/normas-regulamentadora/normas-regulamentadoras-vigentes/norma-regulamentadora-no-17-nr-17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de cada membro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Leonardo Pereira da Silva</a:t>
            </a:r>
          </a:p>
          <a:p>
            <a:r>
              <a:rPr lang="pt-BR" dirty="0"/>
              <a:t>Daniel</a:t>
            </a:r>
          </a:p>
          <a:p>
            <a:r>
              <a:rPr lang="pt-BR" dirty="0"/>
              <a:t>Marcelo</a:t>
            </a:r>
          </a:p>
          <a:p>
            <a:r>
              <a:rPr lang="pt-BR" dirty="0"/>
              <a:t>Gabriel</a:t>
            </a:r>
          </a:p>
          <a:p>
            <a:r>
              <a:rPr lang="pt-BR" dirty="0"/>
              <a:t>Michael</a:t>
            </a:r>
          </a:p>
          <a:p>
            <a:r>
              <a:rPr lang="pt-BR" dirty="0"/>
              <a:t>Tiago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52" y="1671556"/>
            <a:ext cx="4019313" cy="39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83742"/>
            <a:ext cx="9601200" cy="4383657"/>
          </a:xfrm>
        </p:spPr>
        <p:txBody>
          <a:bodyPr>
            <a:normAutofit/>
          </a:bodyPr>
          <a:lstStyle/>
          <a:p>
            <a:r>
              <a:rPr lang="pt-BR" dirty="0"/>
              <a:t>Contextualização</a:t>
            </a:r>
          </a:p>
          <a:p>
            <a:r>
              <a:rPr lang="pt-BR" dirty="0"/>
              <a:t>Fundamentos da ergonomia e Saúde ocupacional</a:t>
            </a:r>
          </a:p>
          <a:p>
            <a:r>
              <a:rPr lang="pt-BR" dirty="0"/>
              <a:t>Consequências para a empresa/operador</a:t>
            </a:r>
          </a:p>
          <a:p>
            <a:r>
              <a:rPr lang="pt-BR" dirty="0"/>
              <a:t>Analise do processo de rebitagem</a:t>
            </a:r>
          </a:p>
          <a:p>
            <a:r>
              <a:rPr lang="pt-BR" dirty="0"/>
              <a:t>Proposta de adaptação da cadeira</a:t>
            </a:r>
          </a:p>
          <a:p>
            <a:r>
              <a:rPr lang="pt-BR" dirty="0"/>
              <a:t>Implementação da solução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Referências</a:t>
            </a:r>
          </a:p>
          <a:p>
            <a:r>
              <a:rPr lang="pt-BR" dirty="0"/>
              <a:t>vídeos de cada membro do grupo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4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541417"/>
            <a:ext cx="9601200" cy="43259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Problema apresentado:</a:t>
            </a:r>
          </a:p>
          <a:p>
            <a:pPr lvl="1"/>
            <a:r>
              <a:rPr lang="pt-BR" dirty="0"/>
              <a:t>Quando visitamos a empresa </a:t>
            </a:r>
            <a:r>
              <a:rPr lang="pt-BR" dirty="0" err="1"/>
              <a:t>Aernnova</a:t>
            </a:r>
            <a:r>
              <a:rPr lang="pt-BR" dirty="0"/>
              <a:t>, nos foi passado que os operadores usam cadeiras de escritório para executar o processo de rebitagem nos painéis, o que de acordo com a NR17 (Norma Regulamentadora) que trata sobre ergonomia, pode não estar sendo devidamente seguida.</a:t>
            </a:r>
          </a:p>
          <a:p>
            <a:r>
              <a:rPr lang="pt-BR" dirty="0"/>
              <a:t>Objetivo do trabalho:</a:t>
            </a:r>
          </a:p>
          <a:p>
            <a:pPr lvl="1"/>
            <a:r>
              <a:rPr lang="pt-BR" dirty="0"/>
              <a:t>Criar/adaptar uma cadeira que fique ergonomicamente correta para o operador realizar o processo de rebitagem no qual minimize o risco de lesões ocupacionais e melhore a performance.</a:t>
            </a:r>
          </a:p>
          <a:p>
            <a:r>
              <a:rPr lang="pt-BR" dirty="0"/>
              <a:t>Ponto de observação: </a:t>
            </a:r>
          </a:p>
          <a:p>
            <a:pPr lvl="1"/>
            <a:r>
              <a:rPr lang="pt-BR" dirty="0"/>
              <a:t>Não nos foi passado quais os pontos de maior reclamação do operador, com isso, iremos apenas trabalhar na ideia do operador fazer menos força no movimento de levantamento da rebitadeira e na ergonomia da cadeira.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da Ergonomia e saúde ocupacional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28536"/>
          </a:xfrm>
        </p:spPr>
        <p:txBody>
          <a:bodyPr>
            <a:normAutofit/>
          </a:bodyPr>
          <a:lstStyle/>
          <a:p>
            <a:r>
              <a:rPr lang="pt-BR" dirty="0"/>
              <a:t>NR17 – Ergonomia</a:t>
            </a:r>
          </a:p>
          <a:p>
            <a:pPr lvl="1"/>
            <a:r>
              <a:rPr lang="pt-BR" dirty="0"/>
              <a:t>Condições de trabalho</a:t>
            </a:r>
          </a:p>
          <a:p>
            <a:pPr lvl="2"/>
            <a:r>
              <a:rPr lang="pt-BR" dirty="0"/>
              <a:t>Objetivo: reduzir riscos de doenças ocupacionais.</a:t>
            </a:r>
          </a:p>
          <a:p>
            <a:pPr lvl="3"/>
            <a:r>
              <a:rPr lang="pt-BR" dirty="0"/>
              <a:t>LER (Lesões por Esforços Repetitivos)</a:t>
            </a:r>
          </a:p>
          <a:p>
            <a:pPr lvl="3"/>
            <a:r>
              <a:rPr lang="pt-BR" dirty="0"/>
              <a:t>DORT (Distúrbios Osteomusculares relacionados ao trabalho)</a:t>
            </a:r>
          </a:p>
          <a:p>
            <a:pPr lvl="1"/>
            <a:r>
              <a:rPr lang="pt-BR" dirty="0"/>
              <a:t>Postura de trabalho</a:t>
            </a:r>
          </a:p>
          <a:p>
            <a:pPr lvl="1"/>
            <a:r>
              <a:rPr lang="pt-BR" dirty="0"/>
              <a:t>Equipamentos de trabalho</a:t>
            </a:r>
          </a:p>
          <a:p>
            <a:pPr lvl="1"/>
            <a:r>
              <a:rPr lang="pt-BR" dirty="0"/>
              <a:t>Organização do trabalho</a:t>
            </a:r>
          </a:p>
          <a:p>
            <a:pPr lvl="1"/>
            <a:r>
              <a:rPr lang="pt-BR" dirty="0"/>
              <a:t>Ambiente de trabalho</a:t>
            </a:r>
          </a:p>
          <a:p>
            <a:pPr lvl="1"/>
            <a:r>
              <a:rPr lang="pt-BR" dirty="0"/>
              <a:t>Treinamento e capacitação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46589" cy="1485900"/>
          </a:xfrm>
        </p:spPr>
        <p:txBody>
          <a:bodyPr/>
          <a:lstStyle/>
          <a:p>
            <a:r>
              <a:rPr lang="pt-BR" dirty="0"/>
              <a:t>Consequências para a empresa e para os trabalha dores </a:t>
            </a:r>
            <a:r>
              <a:rPr lang="pt-BR" sz="1600" dirty="0"/>
              <a:t>(caso não siga as normas)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empresa:</a:t>
            </a:r>
          </a:p>
          <a:p>
            <a:pPr lvl="1"/>
            <a:r>
              <a:rPr lang="pt-BR" dirty="0"/>
              <a:t>Multas e Penalidades</a:t>
            </a:r>
          </a:p>
          <a:p>
            <a:pPr lvl="1"/>
            <a:r>
              <a:rPr lang="pt-BR" dirty="0"/>
              <a:t>Processos judiciais</a:t>
            </a:r>
          </a:p>
          <a:p>
            <a:pPr lvl="1"/>
            <a:r>
              <a:rPr lang="pt-BR" dirty="0"/>
              <a:t>Custos com afastamentos Imagem e reputação</a:t>
            </a:r>
          </a:p>
          <a:p>
            <a:r>
              <a:rPr lang="pt-BR" dirty="0"/>
              <a:t>Para o trabalhador:</a:t>
            </a:r>
          </a:p>
          <a:p>
            <a:pPr lvl="1"/>
            <a:r>
              <a:rPr lang="pt-BR" dirty="0"/>
              <a:t>Danos a saúde</a:t>
            </a:r>
          </a:p>
          <a:p>
            <a:pPr lvl="2"/>
            <a:r>
              <a:rPr lang="pt-BR" dirty="0"/>
              <a:t>LER/DORT</a:t>
            </a:r>
          </a:p>
          <a:p>
            <a:pPr lvl="3"/>
            <a:r>
              <a:rPr lang="pt-BR" dirty="0"/>
              <a:t>Problemas na coluna, dor nas costas, pescoço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do processo de rebitagem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14732"/>
            <a:ext cx="9601200" cy="4452668"/>
          </a:xfrm>
        </p:spPr>
        <p:txBody>
          <a:bodyPr/>
          <a:lstStyle/>
          <a:p>
            <a:r>
              <a:rPr lang="pt-BR" dirty="0"/>
              <a:t>O processo de rebitagem no qual foi acompanhado pelos alunos, os operadores realizaram o processo utilizando uma cadeira de escritório, no qual essa mesma cadeira não oferecia a inclinação para a correta postura do operador. Além disso, o processo é feito em uma chapa paralela ao chão, fazendo com que o operador ficasse olhando para cima.</a:t>
            </a:r>
          </a:p>
          <a:p>
            <a:pPr lvl="1"/>
            <a:r>
              <a:rPr lang="pt-BR" dirty="0" err="1"/>
              <a:t>Obs</a:t>
            </a:r>
            <a:r>
              <a:rPr lang="pt-BR" dirty="0"/>
              <a:t>: Como já mencionado anteriormente, não temos ciência das “dores do operador”, não nos foi informado a quantidade de repetições que o operador executa, fazendo com que executemos nosso trabalho apenas baseado no “feeling” do grupo e normas.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443" y="4132208"/>
            <a:ext cx="1781067" cy="22263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5116969" y="4734131"/>
            <a:ext cx="293298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Cadeira na qual foi observado o processo de rebitagem pelo operador</a:t>
            </a:r>
          </a:p>
        </p:txBody>
      </p:sp>
    </p:spTree>
    <p:extLst>
      <p:ext uri="{BB962C8B-B14F-4D97-AF65-F5344CB8AC3E}">
        <p14:creationId xmlns:p14="http://schemas.microsoft.com/office/powerpoint/2010/main" val="2494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adaptação da cadeira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73525"/>
            <a:ext cx="9601200" cy="4193875"/>
          </a:xfrm>
        </p:spPr>
        <p:txBody>
          <a:bodyPr>
            <a:normAutofit/>
          </a:bodyPr>
          <a:lstStyle/>
          <a:p>
            <a:r>
              <a:rPr lang="pt-BR" dirty="0"/>
              <a:t>Baseado em alguns princípios de ergonomia, nossa proposta de cadeira ergonômica segue algumas características básicas:</a:t>
            </a:r>
          </a:p>
          <a:p>
            <a:pPr lvl="1"/>
            <a:r>
              <a:rPr lang="pt-BR" b="1" dirty="0"/>
              <a:t>Ajuste de altura</a:t>
            </a:r>
            <a:r>
              <a:rPr lang="pt-BR" dirty="0"/>
              <a:t>: A cadeira deve ser ajustável para que o operador consiga ajustar para a altura correta de rebitagem.</a:t>
            </a:r>
          </a:p>
          <a:p>
            <a:pPr lvl="1"/>
            <a:r>
              <a:rPr lang="pt-BR" b="1" dirty="0"/>
              <a:t>Encosto</a:t>
            </a:r>
            <a:r>
              <a:rPr lang="pt-BR" dirty="0"/>
              <a:t>: O encosto deve acompanhar o movimento do operador sem causar desconforto e proteger a região lombar.</a:t>
            </a:r>
          </a:p>
          <a:p>
            <a:pPr lvl="1"/>
            <a:r>
              <a:rPr lang="pt-BR" b="1" dirty="0"/>
              <a:t>Assento: </a:t>
            </a:r>
            <a:r>
              <a:rPr lang="pt-BR" dirty="0"/>
              <a:t>A cadeira deve ter um assento adequado para que possibilite a movimentação. </a:t>
            </a:r>
          </a:p>
          <a:p>
            <a:pPr lvl="1"/>
            <a:r>
              <a:rPr lang="pt-BR" b="1" dirty="0"/>
              <a:t>Rodas e mobilidade</a:t>
            </a:r>
            <a:r>
              <a:rPr lang="pt-BR" dirty="0"/>
              <a:t>: A cadeira deve ter boa mobilidade para que o operador consiga se mover com facilidade e alcançar diferentes pontos do painel</a:t>
            </a:r>
          </a:p>
          <a:p>
            <a:pPr lvl="1"/>
            <a:r>
              <a:rPr lang="pt-BR" b="1" dirty="0"/>
              <a:t>Braços</a:t>
            </a:r>
            <a:r>
              <a:rPr lang="pt-BR" dirty="0"/>
              <a:t>: Os braços devem ser ajustáveis, com suporte para a rebitadeira e auxilio nos movimentos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7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adaptação da cadeira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3" y="5867400"/>
            <a:ext cx="885388" cy="872898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371600" y="1647646"/>
            <a:ext cx="9601200" cy="750498"/>
          </a:xfrm>
        </p:spPr>
        <p:txBody>
          <a:bodyPr/>
          <a:lstStyle/>
          <a:p>
            <a:r>
              <a:rPr lang="pt-BR" dirty="0"/>
              <a:t>Ideias: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16" y="2579395"/>
            <a:ext cx="2482969" cy="37244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0" b="17485"/>
          <a:stretch/>
        </p:blipFill>
        <p:spPr>
          <a:xfrm>
            <a:off x="6393873" y="1852619"/>
            <a:ext cx="3086100" cy="4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25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211</TotalTime>
  <Words>726</Words>
  <Application>Microsoft Office PowerPoint</Application>
  <PresentationFormat>Grand écran</PresentationFormat>
  <Paragraphs>286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Crop</vt:lpstr>
      <vt:lpstr>cadeira ergonômica para rebitagem</vt:lpstr>
      <vt:lpstr>Membros do grupo</vt:lpstr>
      <vt:lpstr>Sumario</vt:lpstr>
      <vt:lpstr>Contextualização</vt:lpstr>
      <vt:lpstr>Fundamentos da Ergonomia e saúde ocupacional</vt:lpstr>
      <vt:lpstr>Consequências para a empresa e para os trabalha dores (caso não siga as normas)</vt:lpstr>
      <vt:lpstr>Analise do processo de rebitagem</vt:lpstr>
      <vt:lpstr>Proposta de adaptação da cadeira</vt:lpstr>
      <vt:lpstr>Proposta de adaptação da cadeira</vt:lpstr>
      <vt:lpstr>Implementação da solução</vt:lpstr>
      <vt:lpstr>Implementação da solução</vt:lpstr>
      <vt:lpstr>Conclusão</vt:lpstr>
      <vt:lpstr>Referencias</vt:lpstr>
      <vt:lpstr>Vídeos de cada membro do 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cadeira ergonômica para rebitagem</dc:title>
  <dc:creator>Leonardo</dc:creator>
  <cp:lastModifiedBy>Daniel Felipe</cp:lastModifiedBy>
  <cp:revision>18</cp:revision>
  <dcterms:created xsi:type="dcterms:W3CDTF">2025-04-05T22:03:26Z</dcterms:created>
  <dcterms:modified xsi:type="dcterms:W3CDTF">2025-06-03T02:27:06Z</dcterms:modified>
</cp:coreProperties>
</file>