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70" r:id="rId4"/>
  </p:sldMasterIdLst>
  <p:notesMasterIdLst>
    <p:notesMasterId r:id="rId32"/>
  </p:notesMasterIdLst>
  <p:sldIdLst>
    <p:sldId id="326" r:id="rId5"/>
    <p:sldId id="257" r:id="rId6"/>
    <p:sldId id="258" r:id="rId7"/>
    <p:sldId id="324" r:id="rId8"/>
    <p:sldId id="260" r:id="rId9"/>
    <p:sldId id="272" r:id="rId10"/>
    <p:sldId id="273" r:id="rId11"/>
    <p:sldId id="274" r:id="rId12"/>
    <p:sldId id="275" r:id="rId13"/>
    <p:sldId id="264" r:id="rId14"/>
    <p:sldId id="265" r:id="rId15"/>
    <p:sldId id="267" r:id="rId16"/>
    <p:sldId id="277" r:id="rId17"/>
    <p:sldId id="276" r:id="rId18"/>
    <p:sldId id="269" r:id="rId19"/>
    <p:sldId id="278" r:id="rId20"/>
    <p:sldId id="279" r:id="rId21"/>
    <p:sldId id="270" r:id="rId22"/>
    <p:sldId id="311" r:id="rId23"/>
    <p:sldId id="312" r:id="rId24"/>
    <p:sldId id="313" r:id="rId25"/>
    <p:sldId id="314" r:id="rId26"/>
    <p:sldId id="316" r:id="rId27"/>
    <p:sldId id="317" r:id="rId28"/>
    <p:sldId id="318" r:id="rId29"/>
    <p:sldId id="319" r:id="rId30"/>
    <p:sldId id="32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D5A04-FEC9-4453-9324-CD9F14192053}"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20677-7623-4C54-A939-47DF8F13EB9E}" type="slidenum">
              <a:rPr lang="en-IN" smtClean="0"/>
              <a:t>‹#›</a:t>
            </a:fld>
            <a:endParaRPr lang="en-IN"/>
          </a:p>
        </p:txBody>
      </p:sp>
    </p:spTree>
    <p:extLst>
      <p:ext uri="{BB962C8B-B14F-4D97-AF65-F5344CB8AC3E}">
        <p14:creationId xmlns:p14="http://schemas.microsoft.com/office/powerpoint/2010/main" val="84882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c3bb0cf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c3bb0cf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902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c409ac894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c409ac894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884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c3bb0cf0f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c3bb0cf0f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61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3d13598d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3d13598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55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82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69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c3bb0cf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c3bb0cf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267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c3bb0cf0f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c3bb0cf0f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853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c409ac894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c409ac894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53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b4c6d2e9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b4c6d2e9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776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ec409ac894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ec409ac894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076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184DA70-C731-4C70-880D-CCD4705E623C}" type="datetime1">
              <a:rPr lang="en-US" smtClean="0"/>
              <a:t>5/19/2023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289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34281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1558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15008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65812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28495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79152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967564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7962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dk1"/>
        </a:solidFill>
        <a:effectLst/>
      </p:bgPr>
    </p:bg>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116" name="Google Shape;116;p20"/>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117" name="Google Shape;117;p20"/>
          <p:cNvSpPr txBox="1">
            <a:spLocks noGrp="1"/>
          </p:cNvSpPr>
          <p:nvPr>
            <p:ph type="title"/>
          </p:nvPr>
        </p:nvSpPr>
        <p:spPr>
          <a:xfrm>
            <a:off x="3592367" y="1379767"/>
            <a:ext cx="50072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5733"/>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8" name="Google Shape;118;p20"/>
          <p:cNvSpPr txBox="1">
            <a:spLocks noGrp="1"/>
          </p:cNvSpPr>
          <p:nvPr>
            <p:ph type="subTitle" idx="1"/>
          </p:nvPr>
        </p:nvSpPr>
        <p:spPr>
          <a:xfrm>
            <a:off x="3035200" y="2624833"/>
            <a:ext cx="6121600" cy="29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Arial"/>
              <a:buChar char="●"/>
              <a:defRPr sz="2133"/>
            </a:lvl1pPr>
            <a:lvl2pPr lvl="1" algn="ctr" rtl="0">
              <a:lnSpc>
                <a:spcPct val="100000"/>
              </a:lnSpc>
              <a:spcBef>
                <a:spcPts val="0"/>
              </a:spcBef>
              <a:spcAft>
                <a:spcPts val="0"/>
              </a:spcAft>
              <a:buSzPts val="1400"/>
              <a:buFont typeface="Arial"/>
              <a:buChar char="○"/>
              <a:defRPr/>
            </a:lvl2pPr>
            <a:lvl3pPr lvl="2" algn="ctr" rtl="0">
              <a:lnSpc>
                <a:spcPct val="100000"/>
              </a:lnSpc>
              <a:spcBef>
                <a:spcPts val="0"/>
              </a:spcBef>
              <a:spcAft>
                <a:spcPts val="0"/>
              </a:spcAft>
              <a:buSzPts val="1400"/>
              <a:buFont typeface="Arial"/>
              <a:buChar char="■"/>
              <a:defRPr/>
            </a:lvl3pPr>
            <a:lvl4pPr lvl="3" algn="ctr" rtl="0">
              <a:lnSpc>
                <a:spcPct val="100000"/>
              </a:lnSpc>
              <a:spcBef>
                <a:spcPts val="0"/>
              </a:spcBef>
              <a:spcAft>
                <a:spcPts val="0"/>
              </a:spcAft>
              <a:buSzPts val="1400"/>
              <a:buFont typeface="Arial"/>
              <a:buChar char="●"/>
              <a:defRPr/>
            </a:lvl4pPr>
            <a:lvl5pPr lvl="4" algn="ctr" rtl="0">
              <a:lnSpc>
                <a:spcPct val="100000"/>
              </a:lnSpc>
              <a:spcBef>
                <a:spcPts val="0"/>
              </a:spcBef>
              <a:spcAft>
                <a:spcPts val="0"/>
              </a:spcAft>
              <a:buSzPts val="1400"/>
              <a:buFont typeface="Arial"/>
              <a:buChar char="○"/>
              <a:defRPr/>
            </a:lvl5pPr>
            <a:lvl6pPr lvl="5" algn="ctr" rtl="0">
              <a:lnSpc>
                <a:spcPct val="100000"/>
              </a:lnSpc>
              <a:spcBef>
                <a:spcPts val="0"/>
              </a:spcBef>
              <a:spcAft>
                <a:spcPts val="0"/>
              </a:spcAft>
              <a:buSzPts val="1400"/>
              <a:buFont typeface="Arial"/>
              <a:buChar char="■"/>
              <a:defRPr/>
            </a:lvl6pPr>
            <a:lvl7pPr lvl="6" algn="ctr" rtl="0">
              <a:lnSpc>
                <a:spcPct val="100000"/>
              </a:lnSpc>
              <a:spcBef>
                <a:spcPts val="0"/>
              </a:spcBef>
              <a:spcAft>
                <a:spcPts val="0"/>
              </a:spcAft>
              <a:buSzPts val="1400"/>
              <a:buFont typeface="Arial"/>
              <a:buChar char="●"/>
              <a:defRPr/>
            </a:lvl7pPr>
            <a:lvl8pPr lvl="7" algn="ctr" rtl="0">
              <a:lnSpc>
                <a:spcPct val="100000"/>
              </a:lnSpc>
              <a:spcBef>
                <a:spcPts val="0"/>
              </a:spcBef>
              <a:spcAft>
                <a:spcPts val="0"/>
              </a:spcAft>
              <a:buSzPts val="1400"/>
              <a:buFont typeface="Arial"/>
              <a:buChar char="○"/>
              <a:defRPr/>
            </a:lvl8pPr>
            <a:lvl9pPr lvl="8" algn="ctr" rtl="0">
              <a:lnSpc>
                <a:spcPct val="100000"/>
              </a:lnSpc>
              <a:spcBef>
                <a:spcPts val="0"/>
              </a:spcBef>
              <a:spcAft>
                <a:spcPts val="0"/>
              </a:spcAft>
              <a:buSzPts val="1400"/>
              <a:buFont typeface="Arial"/>
              <a:buChar char="■"/>
              <a:defRPr/>
            </a:lvl9pPr>
          </a:lstStyle>
          <a:p>
            <a:endParaRPr/>
          </a:p>
        </p:txBody>
      </p:sp>
      <p:pic>
        <p:nvPicPr>
          <p:cNvPr id="119" name="Google Shape;119;p20"/>
          <p:cNvPicPr preferRelativeResize="0"/>
          <p:nvPr/>
        </p:nvPicPr>
        <p:blipFill>
          <a:blip r:embed="rId2">
            <a:alphaModFix/>
          </a:blip>
          <a:stretch>
            <a:fillRect/>
          </a:stretch>
        </p:blipFill>
        <p:spPr>
          <a:xfrm>
            <a:off x="-36717" y="-38383"/>
            <a:ext cx="12265433" cy="6934765"/>
          </a:xfrm>
          <a:prstGeom prst="rect">
            <a:avLst/>
          </a:prstGeom>
          <a:noFill/>
          <a:ln>
            <a:noFill/>
          </a:ln>
        </p:spPr>
      </p:pic>
    </p:spTree>
    <p:extLst>
      <p:ext uri="{BB962C8B-B14F-4D97-AF65-F5344CB8AC3E}">
        <p14:creationId xmlns:p14="http://schemas.microsoft.com/office/powerpoint/2010/main" val="197153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62" name="Google Shape;62;p13"/>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63" name="Google Shape;63;p13"/>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 name="Google Shape;64;p13"/>
          <p:cNvSpPr txBox="1">
            <a:spLocks noGrp="1"/>
          </p:cNvSpPr>
          <p:nvPr>
            <p:ph type="subTitle" idx="1"/>
          </p:nvPr>
        </p:nvSpPr>
        <p:spPr>
          <a:xfrm>
            <a:off x="950967" y="2576000"/>
            <a:ext cx="3199200" cy="4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3200">
                <a:latin typeface="Unna"/>
                <a:ea typeface="Unna"/>
                <a:cs typeface="Unna"/>
                <a:sym typeface="Unna"/>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endParaRPr/>
          </a:p>
        </p:txBody>
      </p:sp>
      <p:sp>
        <p:nvSpPr>
          <p:cNvPr id="65" name="Google Shape;65;p13"/>
          <p:cNvSpPr txBox="1">
            <a:spLocks noGrp="1"/>
          </p:cNvSpPr>
          <p:nvPr>
            <p:ph type="subTitle" idx="2"/>
          </p:nvPr>
        </p:nvSpPr>
        <p:spPr>
          <a:xfrm>
            <a:off x="950967" y="3120633"/>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3" hasCustomPrompt="1"/>
          </p:nvPr>
        </p:nvSpPr>
        <p:spPr>
          <a:xfrm>
            <a:off x="950967" y="1876533"/>
            <a:ext cx="3199200" cy="637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5067">
                <a:solidFill>
                  <a:schemeClr val="dk2"/>
                </a:solidFill>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67" name="Google Shape;67;p13"/>
          <p:cNvSpPr txBox="1">
            <a:spLocks noGrp="1"/>
          </p:cNvSpPr>
          <p:nvPr>
            <p:ph type="subTitle" idx="4"/>
          </p:nvPr>
        </p:nvSpPr>
        <p:spPr>
          <a:xfrm>
            <a:off x="950967" y="4885933"/>
            <a:ext cx="3199200" cy="4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3200">
                <a:latin typeface="Unna"/>
                <a:ea typeface="Unna"/>
                <a:cs typeface="Unna"/>
                <a:sym typeface="Unna"/>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endParaRPr/>
          </a:p>
        </p:txBody>
      </p:sp>
      <p:sp>
        <p:nvSpPr>
          <p:cNvPr id="68" name="Google Shape;68;p13"/>
          <p:cNvSpPr txBox="1">
            <a:spLocks noGrp="1"/>
          </p:cNvSpPr>
          <p:nvPr>
            <p:ph type="subTitle" idx="5"/>
          </p:nvPr>
        </p:nvSpPr>
        <p:spPr>
          <a:xfrm>
            <a:off x="950967" y="5430567"/>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950967" y="4186467"/>
            <a:ext cx="3199200" cy="637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5067">
                <a:solidFill>
                  <a:schemeClr val="dk2"/>
                </a:solidFill>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70" name="Google Shape;70;p13"/>
          <p:cNvSpPr txBox="1">
            <a:spLocks noGrp="1"/>
          </p:cNvSpPr>
          <p:nvPr>
            <p:ph type="subTitle" idx="7"/>
          </p:nvPr>
        </p:nvSpPr>
        <p:spPr>
          <a:xfrm>
            <a:off x="8316533" y="2576000"/>
            <a:ext cx="3199200" cy="4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3200">
                <a:latin typeface="Unna"/>
                <a:ea typeface="Unna"/>
                <a:cs typeface="Unna"/>
                <a:sym typeface="Unna"/>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endParaRPr/>
          </a:p>
        </p:txBody>
      </p:sp>
      <p:sp>
        <p:nvSpPr>
          <p:cNvPr id="71" name="Google Shape;71;p13"/>
          <p:cNvSpPr txBox="1">
            <a:spLocks noGrp="1"/>
          </p:cNvSpPr>
          <p:nvPr>
            <p:ph type="subTitle" idx="8"/>
          </p:nvPr>
        </p:nvSpPr>
        <p:spPr>
          <a:xfrm>
            <a:off x="8316533" y="3120633"/>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9" hasCustomPrompt="1"/>
          </p:nvPr>
        </p:nvSpPr>
        <p:spPr>
          <a:xfrm>
            <a:off x="8316533" y="1876533"/>
            <a:ext cx="3199200" cy="637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5067">
                <a:solidFill>
                  <a:schemeClr val="dk2"/>
                </a:solidFill>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73" name="Google Shape;73;p13"/>
          <p:cNvSpPr txBox="1">
            <a:spLocks noGrp="1"/>
          </p:cNvSpPr>
          <p:nvPr>
            <p:ph type="subTitle" idx="13"/>
          </p:nvPr>
        </p:nvSpPr>
        <p:spPr>
          <a:xfrm>
            <a:off x="8316533" y="4885933"/>
            <a:ext cx="3199200" cy="4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3200">
                <a:latin typeface="Unna"/>
                <a:ea typeface="Unna"/>
                <a:cs typeface="Unna"/>
                <a:sym typeface="Unna"/>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endParaRPr/>
          </a:p>
        </p:txBody>
      </p:sp>
      <p:sp>
        <p:nvSpPr>
          <p:cNvPr id="74" name="Google Shape;74;p13"/>
          <p:cNvSpPr txBox="1">
            <a:spLocks noGrp="1"/>
          </p:cNvSpPr>
          <p:nvPr>
            <p:ph type="subTitle" idx="14"/>
          </p:nvPr>
        </p:nvSpPr>
        <p:spPr>
          <a:xfrm>
            <a:off x="8316533" y="5430567"/>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5" hasCustomPrompt="1"/>
          </p:nvPr>
        </p:nvSpPr>
        <p:spPr>
          <a:xfrm>
            <a:off x="8316533" y="4186467"/>
            <a:ext cx="3199200" cy="637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5067">
                <a:solidFill>
                  <a:schemeClr val="dk2"/>
                </a:solidFill>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76" name="Google Shape;76;p13"/>
          <p:cNvSpPr txBox="1">
            <a:spLocks noGrp="1"/>
          </p:cNvSpPr>
          <p:nvPr>
            <p:ph type="subTitle" idx="16"/>
          </p:nvPr>
        </p:nvSpPr>
        <p:spPr>
          <a:xfrm>
            <a:off x="4633751" y="2576000"/>
            <a:ext cx="3199200" cy="4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3200">
                <a:latin typeface="Unna"/>
                <a:ea typeface="Unna"/>
                <a:cs typeface="Unna"/>
                <a:sym typeface="Unna"/>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endParaRPr/>
          </a:p>
        </p:txBody>
      </p:sp>
      <p:sp>
        <p:nvSpPr>
          <p:cNvPr id="77" name="Google Shape;77;p13"/>
          <p:cNvSpPr txBox="1">
            <a:spLocks noGrp="1"/>
          </p:cNvSpPr>
          <p:nvPr>
            <p:ph type="subTitle" idx="17"/>
          </p:nvPr>
        </p:nvSpPr>
        <p:spPr>
          <a:xfrm>
            <a:off x="4633751" y="3120633"/>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8" hasCustomPrompt="1"/>
          </p:nvPr>
        </p:nvSpPr>
        <p:spPr>
          <a:xfrm>
            <a:off x="4633751" y="1876533"/>
            <a:ext cx="3199200" cy="637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5067">
                <a:solidFill>
                  <a:schemeClr val="dk2"/>
                </a:solidFill>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79" name="Google Shape;79;p13"/>
          <p:cNvSpPr txBox="1">
            <a:spLocks noGrp="1"/>
          </p:cNvSpPr>
          <p:nvPr>
            <p:ph type="subTitle" idx="19"/>
          </p:nvPr>
        </p:nvSpPr>
        <p:spPr>
          <a:xfrm>
            <a:off x="4633751" y="4885933"/>
            <a:ext cx="3199200" cy="4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3200">
                <a:latin typeface="Unna"/>
                <a:ea typeface="Unna"/>
                <a:cs typeface="Unna"/>
                <a:sym typeface="Unna"/>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endParaRPr/>
          </a:p>
        </p:txBody>
      </p:sp>
      <p:sp>
        <p:nvSpPr>
          <p:cNvPr id="80" name="Google Shape;80;p13"/>
          <p:cNvSpPr txBox="1">
            <a:spLocks noGrp="1"/>
          </p:cNvSpPr>
          <p:nvPr>
            <p:ph type="subTitle" idx="20"/>
          </p:nvPr>
        </p:nvSpPr>
        <p:spPr>
          <a:xfrm>
            <a:off x="4633751" y="5430567"/>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21" hasCustomPrompt="1"/>
          </p:nvPr>
        </p:nvSpPr>
        <p:spPr>
          <a:xfrm>
            <a:off x="4633751" y="4186467"/>
            <a:ext cx="3199200" cy="637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3800"/>
              <a:buNone/>
              <a:defRPr sz="5067">
                <a:solidFill>
                  <a:schemeClr val="dk2"/>
                </a:solidFill>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Tree>
    <p:extLst>
      <p:ext uri="{BB962C8B-B14F-4D97-AF65-F5344CB8AC3E}">
        <p14:creationId xmlns:p14="http://schemas.microsoft.com/office/powerpoint/2010/main" val="245382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6631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21" name="Google Shape;21;p4"/>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22" name="Google Shape;22;p4"/>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3" name="Google Shape;23;p4"/>
          <p:cNvSpPr txBox="1">
            <a:spLocks noGrp="1"/>
          </p:cNvSpPr>
          <p:nvPr>
            <p:ph type="body" idx="1"/>
          </p:nvPr>
        </p:nvSpPr>
        <p:spPr>
          <a:xfrm>
            <a:off x="951000" y="1729867"/>
            <a:ext cx="10290000" cy="4437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28295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38" name="Google Shape;38;p7"/>
          <p:cNvPicPr preferRelativeResize="0"/>
          <p:nvPr/>
        </p:nvPicPr>
        <p:blipFill rotWithShape="1">
          <a:blip r:embed="rId3">
            <a:alphaModFix/>
          </a:blip>
          <a:srcRect/>
          <a:stretch/>
        </p:blipFill>
        <p:spPr>
          <a:xfrm flipH="1">
            <a:off x="-48799" y="-48733"/>
            <a:ext cx="12289597" cy="6955465"/>
          </a:xfrm>
          <a:prstGeom prst="rect">
            <a:avLst/>
          </a:prstGeom>
          <a:noFill/>
          <a:ln>
            <a:noFill/>
          </a:ln>
        </p:spPr>
      </p:pic>
      <p:sp>
        <p:nvSpPr>
          <p:cNvPr id="39" name="Google Shape;39;p7"/>
          <p:cNvSpPr txBox="1">
            <a:spLocks noGrp="1"/>
          </p:cNvSpPr>
          <p:nvPr>
            <p:ph type="title"/>
          </p:nvPr>
        </p:nvSpPr>
        <p:spPr>
          <a:xfrm>
            <a:off x="4909433" y="2527133"/>
            <a:ext cx="6331600" cy="924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300"/>
              <a:buNone/>
              <a:defRPr sz="5733"/>
            </a:lvl1pPr>
            <a:lvl2pPr lvl="1" algn="r" rtl="0">
              <a:spcBef>
                <a:spcPts val="0"/>
              </a:spcBef>
              <a:spcAft>
                <a:spcPts val="0"/>
              </a:spcAft>
              <a:buSzPts val="4300"/>
              <a:buNone/>
              <a:defRPr sz="5733"/>
            </a:lvl2pPr>
            <a:lvl3pPr lvl="2" algn="r" rtl="0">
              <a:spcBef>
                <a:spcPts val="0"/>
              </a:spcBef>
              <a:spcAft>
                <a:spcPts val="0"/>
              </a:spcAft>
              <a:buSzPts val="4300"/>
              <a:buNone/>
              <a:defRPr sz="5733"/>
            </a:lvl3pPr>
            <a:lvl4pPr lvl="3" algn="r" rtl="0">
              <a:spcBef>
                <a:spcPts val="0"/>
              </a:spcBef>
              <a:spcAft>
                <a:spcPts val="0"/>
              </a:spcAft>
              <a:buSzPts val="4300"/>
              <a:buNone/>
              <a:defRPr sz="5733"/>
            </a:lvl4pPr>
            <a:lvl5pPr lvl="4" algn="r" rtl="0">
              <a:spcBef>
                <a:spcPts val="0"/>
              </a:spcBef>
              <a:spcAft>
                <a:spcPts val="0"/>
              </a:spcAft>
              <a:buSzPts val="4300"/>
              <a:buNone/>
              <a:defRPr sz="5733"/>
            </a:lvl5pPr>
            <a:lvl6pPr lvl="5" algn="r" rtl="0">
              <a:spcBef>
                <a:spcPts val="0"/>
              </a:spcBef>
              <a:spcAft>
                <a:spcPts val="0"/>
              </a:spcAft>
              <a:buSzPts val="4300"/>
              <a:buNone/>
              <a:defRPr sz="5733"/>
            </a:lvl6pPr>
            <a:lvl7pPr lvl="6" algn="r" rtl="0">
              <a:spcBef>
                <a:spcPts val="0"/>
              </a:spcBef>
              <a:spcAft>
                <a:spcPts val="0"/>
              </a:spcAft>
              <a:buSzPts val="4300"/>
              <a:buNone/>
              <a:defRPr sz="5733"/>
            </a:lvl7pPr>
            <a:lvl8pPr lvl="7" algn="r" rtl="0">
              <a:spcBef>
                <a:spcPts val="0"/>
              </a:spcBef>
              <a:spcAft>
                <a:spcPts val="0"/>
              </a:spcAft>
              <a:buSzPts val="4300"/>
              <a:buNone/>
              <a:defRPr sz="5733"/>
            </a:lvl8pPr>
            <a:lvl9pPr lvl="8" algn="r" rtl="0">
              <a:spcBef>
                <a:spcPts val="0"/>
              </a:spcBef>
              <a:spcAft>
                <a:spcPts val="0"/>
              </a:spcAft>
              <a:buSzPts val="4300"/>
              <a:buNone/>
              <a:defRPr sz="5733"/>
            </a:lvl9pPr>
          </a:lstStyle>
          <a:p>
            <a:endParaRPr/>
          </a:p>
        </p:txBody>
      </p:sp>
      <p:sp>
        <p:nvSpPr>
          <p:cNvPr id="40" name="Google Shape;40;p7"/>
          <p:cNvSpPr txBox="1">
            <a:spLocks noGrp="1"/>
          </p:cNvSpPr>
          <p:nvPr>
            <p:ph type="subTitle" idx="1"/>
          </p:nvPr>
        </p:nvSpPr>
        <p:spPr>
          <a:xfrm>
            <a:off x="6127833" y="3781400"/>
            <a:ext cx="5113200" cy="164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r" rtl="0">
              <a:lnSpc>
                <a:spcPct val="100000"/>
              </a:lnSpc>
              <a:spcBef>
                <a:spcPts val="0"/>
              </a:spcBef>
              <a:spcAft>
                <a:spcPts val="0"/>
              </a:spcAft>
              <a:buSzPts val="1600"/>
              <a:buNone/>
              <a:defRPr sz="2133"/>
            </a:lvl2pPr>
            <a:lvl3pPr lvl="2" algn="r" rtl="0">
              <a:lnSpc>
                <a:spcPct val="100000"/>
              </a:lnSpc>
              <a:spcBef>
                <a:spcPts val="0"/>
              </a:spcBef>
              <a:spcAft>
                <a:spcPts val="0"/>
              </a:spcAft>
              <a:buSzPts val="1600"/>
              <a:buNone/>
              <a:defRPr sz="2133"/>
            </a:lvl3pPr>
            <a:lvl4pPr lvl="3" algn="r" rtl="0">
              <a:lnSpc>
                <a:spcPct val="100000"/>
              </a:lnSpc>
              <a:spcBef>
                <a:spcPts val="0"/>
              </a:spcBef>
              <a:spcAft>
                <a:spcPts val="0"/>
              </a:spcAft>
              <a:buSzPts val="1600"/>
              <a:buNone/>
              <a:defRPr sz="2133"/>
            </a:lvl4pPr>
            <a:lvl5pPr lvl="4" algn="r" rtl="0">
              <a:lnSpc>
                <a:spcPct val="100000"/>
              </a:lnSpc>
              <a:spcBef>
                <a:spcPts val="0"/>
              </a:spcBef>
              <a:spcAft>
                <a:spcPts val="0"/>
              </a:spcAft>
              <a:buSzPts val="1600"/>
              <a:buNone/>
              <a:defRPr sz="2133"/>
            </a:lvl5pPr>
            <a:lvl6pPr lvl="5" algn="r" rtl="0">
              <a:lnSpc>
                <a:spcPct val="100000"/>
              </a:lnSpc>
              <a:spcBef>
                <a:spcPts val="0"/>
              </a:spcBef>
              <a:spcAft>
                <a:spcPts val="0"/>
              </a:spcAft>
              <a:buSzPts val="1600"/>
              <a:buNone/>
              <a:defRPr sz="2133"/>
            </a:lvl6pPr>
            <a:lvl7pPr lvl="6" algn="r" rtl="0">
              <a:lnSpc>
                <a:spcPct val="100000"/>
              </a:lnSpc>
              <a:spcBef>
                <a:spcPts val="0"/>
              </a:spcBef>
              <a:spcAft>
                <a:spcPts val="0"/>
              </a:spcAft>
              <a:buSzPts val="1600"/>
              <a:buNone/>
              <a:defRPr sz="2133"/>
            </a:lvl7pPr>
            <a:lvl8pPr lvl="7" algn="r" rtl="0">
              <a:lnSpc>
                <a:spcPct val="100000"/>
              </a:lnSpc>
              <a:spcBef>
                <a:spcPts val="0"/>
              </a:spcBef>
              <a:spcAft>
                <a:spcPts val="0"/>
              </a:spcAft>
              <a:buSzPts val="1600"/>
              <a:buNone/>
              <a:defRPr sz="2133"/>
            </a:lvl8pPr>
            <a:lvl9pPr lvl="8" algn="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693624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84" name="Google Shape;84;p14"/>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85" name="Google Shape;85;p14"/>
          <p:cNvSpPr txBox="1">
            <a:spLocks noGrp="1"/>
          </p:cNvSpPr>
          <p:nvPr>
            <p:ph type="title"/>
          </p:nvPr>
        </p:nvSpPr>
        <p:spPr>
          <a:xfrm>
            <a:off x="4202800" y="4147733"/>
            <a:ext cx="3786400" cy="446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86" name="Google Shape;86;p14"/>
          <p:cNvSpPr txBox="1">
            <a:spLocks noGrp="1"/>
          </p:cNvSpPr>
          <p:nvPr>
            <p:ph type="subTitle" idx="1"/>
          </p:nvPr>
        </p:nvSpPr>
        <p:spPr>
          <a:xfrm>
            <a:off x="2407200" y="2143600"/>
            <a:ext cx="7377600" cy="16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3067"/>
            </a:lvl1pPr>
            <a:lvl2pPr lvl="1" algn="ctr" rtl="0">
              <a:lnSpc>
                <a:spcPct val="100000"/>
              </a:lnSpc>
              <a:spcBef>
                <a:spcPts val="0"/>
              </a:spcBef>
              <a:spcAft>
                <a:spcPts val="0"/>
              </a:spcAft>
              <a:buSzPts val="2300"/>
              <a:buNone/>
              <a:defRPr sz="3067"/>
            </a:lvl2pPr>
            <a:lvl3pPr lvl="2" algn="ctr" rtl="0">
              <a:lnSpc>
                <a:spcPct val="100000"/>
              </a:lnSpc>
              <a:spcBef>
                <a:spcPts val="0"/>
              </a:spcBef>
              <a:spcAft>
                <a:spcPts val="0"/>
              </a:spcAft>
              <a:buSzPts val="2300"/>
              <a:buNone/>
              <a:defRPr sz="3067"/>
            </a:lvl3pPr>
            <a:lvl4pPr lvl="3" algn="ctr" rtl="0">
              <a:lnSpc>
                <a:spcPct val="100000"/>
              </a:lnSpc>
              <a:spcBef>
                <a:spcPts val="0"/>
              </a:spcBef>
              <a:spcAft>
                <a:spcPts val="0"/>
              </a:spcAft>
              <a:buSzPts val="2300"/>
              <a:buNone/>
              <a:defRPr sz="3067"/>
            </a:lvl4pPr>
            <a:lvl5pPr lvl="4" algn="ctr" rtl="0">
              <a:lnSpc>
                <a:spcPct val="100000"/>
              </a:lnSpc>
              <a:spcBef>
                <a:spcPts val="0"/>
              </a:spcBef>
              <a:spcAft>
                <a:spcPts val="0"/>
              </a:spcAft>
              <a:buSzPts val="2300"/>
              <a:buNone/>
              <a:defRPr sz="3067"/>
            </a:lvl5pPr>
            <a:lvl6pPr lvl="5" algn="ctr" rtl="0">
              <a:lnSpc>
                <a:spcPct val="100000"/>
              </a:lnSpc>
              <a:spcBef>
                <a:spcPts val="0"/>
              </a:spcBef>
              <a:spcAft>
                <a:spcPts val="0"/>
              </a:spcAft>
              <a:buSzPts val="2300"/>
              <a:buNone/>
              <a:defRPr sz="3067"/>
            </a:lvl6pPr>
            <a:lvl7pPr lvl="6" algn="ctr" rtl="0">
              <a:lnSpc>
                <a:spcPct val="100000"/>
              </a:lnSpc>
              <a:spcBef>
                <a:spcPts val="0"/>
              </a:spcBef>
              <a:spcAft>
                <a:spcPts val="0"/>
              </a:spcAft>
              <a:buSzPts val="2300"/>
              <a:buNone/>
              <a:defRPr sz="3067"/>
            </a:lvl7pPr>
            <a:lvl8pPr lvl="7" algn="ctr" rtl="0">
              <a:lnSpc>
                <a:spcPct val="100000"/>
              </a:lnSpc>
              <a:spcBef>
                <a:spcPts val="0"/>
              </a:spcBef>
              <a:spcAft>
                <a:spcPts val="0"/>
              </a:spcAft>
              <a:buSzPts val="2300"/>
              <a:buNone/>
              <a:defRPr sz="3067"/>
            </a:lvl8pPr>
            <a:lvl9pPr lvl="8" algn="ctr" rtl="0">
              <a:lnSpc>
                <a:spcPct val="100000"/>
              </a:lnSpc>
              <a:spcBef>
                <a:spcPts val="0"/>
              </a:spcBef>
              <a:spcAft>
                <a:spcPts val="0"/>
              </a:spcAft>
              <a:buSzPts val="2300"/>
              <a:buNone/>
              <a:defRPr sz="3067"/>
            </a:lvl9pPr>
          </a:lstStyle>
          <a:p>
            <a:endParaRPr/>
          </a:p>
        </p:txBody>
      </p:sp>
    </p:spTree>
    <p:extLst>
      <p:ext uri="{BB962C8B-B14F-4D97-AF65-F5344CB8AC3E}">
        <p14:creationId xmlns:p14="http://schemas.microsoft.com/office/powerpoint/2010/main" val="1060556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1"/>
        </a:solidFill>
        <a:effectLst/>
      </p:bgPr>
    </p:bg>
    <p:spTree>
      <p:nvGrpSpPr>
        <p:cNvPr id="1" name="Shape 125"/>
        <p:cNvGrpSpPr/>
        <p:nvPr/>
      </p:nvGrpSpPr>
      <p:grpSpPr>
        <a:xfrm>
          <a:off x="0" y="0"/>
          <a:ext cx="0" cy="0"/>
          <a:chOff x="0" y="0"/>
          <a:chExt cx="0" cy="0"/>
        </a:xfrm>
      </p:grpSpPr>
      <p:pic>
        <p:nvPicPr>
          <p:cNvPr id="126" name="Google Shape;126;p22"/>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127" name="Google Shape;127;p22"/>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128" name="Google Shape;128;p22"/>
          <p:cNvSpPr txBox="1">
            <a:spLocks noGrp="1"/>
          </p:cNvSpPr>
          <p:nvPr>
            <p:ph type="title"/>
          </p:nvPr>
        </p:nvSpPr>
        <p:spPr>
          <a:xfrm flipH="1">
            <a:off x="1563367" y="2117967"/>
            <a:ext cx="42168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9" name="Google Shape;129;p22"/>
          <p:cNvSpPr txBox="1">
            <a:spLocks noGrp="1"/>
          </p:cNvSpPr>
          <p:nvPr>
            <p:ph type="subTitle" idx="1"/>
          </p:nvPr>
        </p:nvSpPr>
        <p:spPr>
          <a:xfrm flipH="1">
            <a:off x="1563367" y="3044733"/>
            <a:ext cx="4216800" cy="17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09009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dk1"/>
        </a:solidFill>
        <a:effectLst/>
      </p:bgPr>
    </p:bg>
    <p:spTree>
      <p:nvGrpSpPr>
        <p:cNvPr id="1" name="Shape 104"/>
        <p:cNvGrpSpPr/>
        <p:nvPr/>
      </p:nvGrpSpPr>
      <p:grpSpPr>
        <a:xfrm>
          <a:off x="0" y="0"/>
          <a:ext cx="0" cy="0"/>
          <a:chOff x="0" y="0"/>
          <a:chExt cx="0" cy="0"/>
        </a:xfrm>
      </p:grpSpPr>
      <p:pic>
        <p:nvPicPr>
          <p:cNvPr id="105" name="Google Shape;105;p18"/>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107" name="Google Shape;107;p18"/>
          <p:cNvSpPr txBox="1">
            <a:spLocks noGrp="1"/>
          </p:cNvSpPr>
          <p:nvPr>
            <p:ph type="title"/>
          </p:nvPr>
        </p:nvSpPr>
        <p:spPr>
          <a:xfrm>
            <a:off x="3777400" y="1900667"/>
            <a:ext cx="4637200" cy="1304000"/>
          </a:xfrm>
          <a:prstGeom prst="rect">
            <a:avLst/>
          </a:prstGeom>
        </p:spPr>
        <p:txBody>
          <a:bodyPr spcFirstLastPara="1" wrap="square" lIns="91425" tIns="91425" rIns="91425" bIns="91425" anchor="t" anchorCtr="0">
            <a:noAutofit/>
          </a:bodyPr>
          <a:lstStyle>
            <a:lvl1pPr lvl="0" rtl="0">
              <a:spcBef>
                <a:spcPts val="0"/>
              </a:spcBef>
              <a:spcAft>
                <a:spcPts val="0"/>
              </a:spcAft>
              <a:buSzPts val="8300"/>
              <a:buNone/>
              <a:defRPr sz="11066"/>
            </a:lvl1pPr>
            <a:lvl2pPr lvl="1" rtl="0">
              <a:spcBef>
                <a:spcPts val="0"/>
              </a:spcBef>
              <a:spcAft>
                <a:spcPts val="0"/>
              </a:spcAft>
              <a:buSzPts val="8300"/>
              <a:buNone/>
              <a:defRPr sz="11066"/>
            </a:lvl2pPr>
            <a:lvl3pPr lvl="2" rtl="0">
              <a:spcBef>
                <a:spcPts val="0"/>
              </a:spcBef>
              <a:spcAft>
                <a:spcPts val="0"/>
              </a:spcAft>
              <a:buSzPts val="8300"/>
              <a:buNone/>
              <a:defRPr sz="11066"/>
            </a:lvl3pPr>
            <a:lvl4pPr lvl="3" rtl="0">
              <a:spcBef>
                <a:spcPts val="0"/>
              </a:spcBef>
              <a:spcAft>
                <a:spcPts val="0"/>
              </a:spcAft>
              <a:buSzPts val="8300"/>
              <a:buNone/>
              <a:defRPr sz="11066"/>
            </a:lvl4pPr>
            <a:lvl5pPr lvl="4" rtl="0">
              <a:spcBef>
                <a:spcPts val="0"/>
              </a:spcBef>
              <a:spcAft>
                <a:spcPts val="0"/>
              </a:spcAft>
              <a:buSzPts val="8300"/>
              <a:buNone/>
              <a:defRPr sz="11066"/>
            </a:lvl5pPr>
            <a:lvl6pPr lvl="5" rtl="0">
              <a:spcBef>
                <a:spcPts val="0"/>
              </a:spcBef>
              <a:spcAft>
                <a:spcPts val="0"/>
              </a:spcAft>
              <a:buSzPts val="8300"/>
              <a:buNone/>
              <a:defRPr sz="11066"/>
            </a:lvl6pPr>
            <a:lvl7pPr lvl="6" rtl="0">
              <a:spcBef>
                <a:spcPts val="0"/>
              </a:spcBef>
              <a:spcAft>
                <a:spcPts val="0"/>
              </a:spcAft>
              <a:buSzPts val="8300"/>
              <a:buNone/>
              <a:defRPr sz="11066"/>
            </a:lvl7pPr>
            <a:lvl8pPr lvl="7" rtl="0">
              <a:spcBef>
                <a:spcPts val="0"/>
              </a:spcBef>
              <a:spcAft>
                <a:spcPts val="0"/>
              </a:spcAft>
              <a:buSzPts val="8300"/>
              <a:buNone/>
              <a:defRPr sz="11066"/>
            </a:lvl8pPr>
            <a:lvl9pPr lvl="8" rtl="0">
              <a:spcBef>
                <a:spcPts val="0"/>
              </a:spcBef>
              <a:spcAft>
                <a:spcPts val="0"/>
              </a:spcAft>
              <a:buSzPts val="8300"/>
              <a:buNone/>
              <a:defRPr sz="11066"/>
            </a:lvl9pPr>
          </a:lstStyle>
          <a:p>
            <a:endParaRPr/>
          </a:p>
        </p:txBody>
      </p:sp>
      <p:sp>
        <p:nvSpPr>
          <p:cNvPr id="108" name="Google Shape;108;p18"/>
          <p:cNvSpPr txBox="1">
            <a:spLocks noGrp="1"/>
          </p:cNvSpPr>
          <p:nvPr>
            <p:ph type="subTitle" idx="1"/>
          </p:nvPr>
        </p:nvSpPr>
        <p:spPr>
          <a:xfrm>
            <a:off x="4127400" y="3509317"/>
            <a:ext cx="3937200" cy="134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2267"/>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endParaRPr/>
          </a:p>
        </p:txBody>
      </p:sp>
    </p:spTree>
    <p:extLst>
      <p:ext uri="{BB962C8B-B14F-4D97-AF65-F5344CB8AC3E}">
        <p14:creationId xmlns:p14="http://schemas.microsoft.com/office/powerpoint/2010/main" val="36888645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47" name="Google Shape;47;p9"/>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48" name="Google Shape;48;p9"/>
          <p:cNvSpPr txBox="1">
            <a:spLocks noGrp="1"/>
          </p:cNvSpPr>
          <p:nvPr>
            <p:ph type="title"/>
          </p:nvPr>
        </p:nvSpPr>
        <p:spPr>
          <a:xfrm>
            <a:off x="951000" y="2527133"/>
            <a:ext cx="5113200" cy="924000"/>
          </a:xfrm>
          <a:prstGeom prst="rect">
            <a:avLst/>
          </a:prstGeom>
        </p:spPr>
        <p:txBody>
          <a:bodyPr spcFirstLastPara="1" wrap="square" lIns="91425" tIns="91425" rIns="91425" bIns="91425" anchor="b" anchorCtr="0">
            <a:noAutofit/>
          </a:bodyPr>
          <a:lstStyle>
            <a:lvl1pPr lvl="0" algn="l">
              <a:spcBef>
                <a:spcPts val="0"/>
              </a:spcBef>
              <a:spcAft>
                <a:spcPts val="0"/>
              </a:spcAft>
              <a:buSzPts val="4300"/>
              <a:buNone/>
              <a:defRPr sz="5733"/>
            </a:lvl1pPr>
            <a:lvl2pPr lvl="1" algn="l">
              <a:spcBef>
                <a:spcPts val="0"/>
              </a:spcBef>
              <a:spcAft>
                <a:spcPts val="0"/>
              </a:spcAft>
              <a:buSzPts val="4300"/>
              <a:buNone/>
              <a:defRPr sz="5733"/>
            </a:lvl2pPr>
            <a:lvl3pPr lvl="2" algn="l">
              <a:spcBef>
                <a:spcPts val="0"/>
              </a:spcBef>
              <a:spcAft>
                <a:spcPts val="0"/>
              </a:spcAft>
              <a:buSzPts val="4300"/>
              <a:buNone/>
              <a:defRPr sz="5733"/>
            </a:lvl3pPr>
            <a:lvl4pPr lvl="3" algn="l">
              <a:spcBef>
                <a:spcPts val="0"/>
              </a:spcBef>
              <a:spcAft>
                <a:spcPts val="0"/>
              </a:spcAft>
              <a:buSzPts val="4300"/>
              <a:buNone/>
              <a:defRPr sz="5733"/>
            </a:lvl4pPr>
            <a:lvl5pPr lvl="4" algn="l">
              <a:spcBef>
                <a:spcPts val="0"/>
              </a:spcBef>
              <a:spcAft>
                <a:spcPts val="0"/>
              </a:spcAft>
              <a:buSzPts val="4300"/>
              <a:buNone/>
              <a:defRPr sz="5733"/>
            </a:lvl5pPr>
            <a:lvl6pPr lvl="5" algn="l">
              <a:spcBef>
                <a:spcPts val="0"/>
              </a:spcBef>
              <a:spcAft>
                <a:spcPts val="0"/>
              </a:spcAft>
              <a:buSzPts val="4300"/>
              <a:buNone/>
              <a:defRPr sz="5733"/>
            </a:lvl6pPr>
            <a:lvl7pPr lvl="6" algn="l">
              <a:spcBef>
                <a:spcPts val="0"/>
              </a:spcBef>
              <a:spcAft>
                <a:spcPts val="0"/>
              </a:spcAft>
              <a:buSzPts val="4300"/>
              <a:buNone/>
              <a:defRPr sz="5733"/>
            </a:lvl7pPr>
            <a:lvl8pPr lvl="7" algn="l">
              <a:spcBef>
                <a:spcPts val="0"/>
              </a:spcBef>
              <a:spcAft>
                <a:spcPts val="0"/>
              </a:spcAft>
              <a:buSzPts val="4300"/>
              <a:buNone/>
              <a:defRPr sz="5733"/>
            </a:lvl8pPr>
            <a:lvl9pPr lvl="8" algn="l">
              <a:spcBef>
                <a:spcPts val="0"/>
              </a:spcBef>
              <a:spcAft>
                <a:spcPts val="0"/>
              </a:spcAft>
              <a:buSzPts val="4300"/>
              <a:buNone/>
              <a:defRPr sz="5733"/>
            </a:lvl9pPr>
          </a:lstStyle>
          <a:p>
            <a:endParaRPr/>
          </a:p>
        </p:txBody>
      </p:sp>
      <p:sp>
        <p:nvSpPr>
          <p:cNvPr id="49" name="Google Shape;49;p9"/>
          <p:cNvSpPr txBox="1">
            <a:spLocks noGrp="1"/>
          </p:cNvSpPr>
          <p:nvPr>
            <p:ph type="subTitle" idx="1"/>
          </p:nvPr>
        </p:nvSpPr>
        <p:spPr>
          <a:xfrm>
            <a:off x="951000" y="3781400"/>
            <a:ext cx="51132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23898165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pic>
        <p:nvPicPr>
          <p:cNvPr id="51" name="Google Shape;51;p10"/>
          <p:cNvPicPr preferRelativeResize="0"/>
          <p:nvPr/>
        </p:nvPicPr>
        <p:blipFill>
          <a:blip r:embed="rId2">
            <a:alphaModFix/>
          </a:blip>
          <a:stretch>
            <a:fillRect/>
          </a:stretch>
        </p:blipFill>
        <p:spPr>
          <a:xfrm>
            <a:off x="62340" y="0"/>
            <a:ext cx="12129656" cy="6858000"/>
          </a:xfrm>
          <a:prstGeom prst="rect">
            <a:avLst/>
          </a:prstGeom>
          <a:noFill/>
          <a:ln>
            <a:noFill/>
          </a:ln>
        </p:spPr>
      </p:pic>
      <p:sp>
        <p:nvSpPr>
          <p:cNvPr id="52" name="Google Shape;52;p10"/>
          <p:cNvSpPr/>
          <p:nvPr/>
        </p:nvSpPr>
        <p:spPr>
          <a:xfrm>
            <a:off x="0" y="0"/>
            <a:ext cx="7793600" cy="6858000"/>
          </a:xfrm>
          <a:prstGeom prst="rect">
            <a:avLst/>
          </a:prstGeom>
          <a:gradFill>
            <a:gsLst>
              <a:gs pos="0">
                <a:srgbClr val="0C1621">
                  <a:alpha val="54901"/>
                </a:srgbClr>
              </a:gs>
              <a:gs pos="100000">
                <a:srgbClr val="FFFFFF">
                  <a:alpha val="0"/>
                </a:srgbClr>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10"/>
          <p:cNvSpPr txBox="1">
            <a:spLocks noGrp="1"/>
          </p:cNvSpPr>
          <p:nvPr>
            <p:ph type="title"/>
          </p:nvPr>
        </p:nvSpPr>
        <p:spPr>
          <a:xfrm>
            <a:off x="841667" y="719333"/>
            <a:ext cx="4470400" cy="1037600"/>
          </a:xfrm>
          <a:prstGeom prst="rect">
            <a:avLst/>
          </a:prstGeom>
        </p:spPr>
        <p:txBody>
          <a:bodyPr spcFirstLastPara="1" wrap="square" lIns="91425" tIns="91425" rIns="91425" bIns="91425" anchor="t" anchorCtr="0">
            <a:noAutofit/>
          </a:bodyPr>
          <a:lstStyle>
            <a:lvl1pPr lvl="0" algn="l" rtl="0">
              <a:lnSpc>
                <a:spcPct val="85000"/>
              </a:lnSpc>
              <a:spcBef>
                <a:spcPts val="0"/>
              </a:spcBef>
              <a:spcAft>
                <a:spcPts val="0"/>
              </a:spcAft>
              <a:buSzPts val="3300"/>
              <a:buNone/>
              <a:defRPr/>
            </a:lvl1pPr>
            <a:lvl2pPr lvl="1" algn="l" rtl="0">
              <a:lnSpc>
                <a:spcPct val="85000"/>
              </a:lnSpc>
              <a:spcBef>
                <a:spcPts val="0"/>
              </a:spcBef>
              <a:spcAft>
                <a:spcPts val="0"/>
              </a:spcAft>
              <a:buSzPts val="3300"/>
              <a:buNone/>
              <a:defRPr/>
            </a:lvl2pPr>
            <a:lvl3pPr lvl="2" algn="l" rtl="0">
              <a:lnSpc>
                <a:spcPct val="85000"/>
              </a:lnSpc>
              <a:spcBef>
                <a:spcPts val="0"/>
              </a:spcBef>
              <a:spcAft>
                <a:spcPts val="0"/>
              </a:spcAft>
              <a:buSzPts val="3300"/>
              <a:buNone/>
              <a:defRPr/>
            </a:lvl3pPr>
            <a:lvl4pPr lvl="3" algn="l" rtl="0">
              <a:lnSpc>
                <a:spcPct val="85000"/>
              </a:lnSpc>
              <a:spcBef>
                <a:spcPts val="0"/>
              </a:spcBef>
              <a:spcAft>
                <a:spcPts val="0"/>
              </a:spcAft>
              <a:buSzPts val="3300"/>
              <a:buNone/>
              <a:defRPr/>
            </a:lvl4pPr>
            <a:lvl5pPr lvl="4" algn="l" rtl="0">
              <a:lnSpc>
                <a:spcPct val="85000"/>
              </a:lnSpc>
              <a:spcBef>
                <a:spcPts val="0"/>
              </a:spcBef>
              <a:spcAft>
                <a:spcPts val="0"/>
              </a:spcAft>
              <a:buSzPts val="3300"/>
              <a:buNone/>
              <a:defRPr/>
            </a:lvl5pPr>
            <a:lvl6pPr lvl="5" algn="l" rtl="0">
              <a:lnSpc>
                <a:spcPct val="85000"/>
              </a:lnSpc>
              <a:spcBef>
                <a:spcPts val="0"/>
              </a:spcBef>
              <a:spcAft>
                <a:spcPts val="0"/>
              </a:spcAft>
              <a:buSzPts val="3300"/>
              <a:buNone/>
              <a:defRPr/>
            </a:lvl6pPr>
            <a:lvl7pPr lvl="6" algn="l" rtl="0">
              <a:lnSpc>
                <a:spcPct val="85000"/>
              </a:lnSpc>
              <a:spcBef>
                <a:spcPts val="0"/>
              </a:spcBef>
              <a:spcAft>
                <a:spcPts val="0"/>
              </a:spcAft>
              <a:buSzPts val="3300"/>
              <a:buNone/>
              <a:defRPr/>
            </a:lvl7pPr>
            <a:lvl8pPr lvl="7" algn="l" rtl="0">
              <a:lnSpc>
                <a:spcPct val="85000"/>
              </a:lnSpc>
              <a:spcBef>
                <a:spcPts val="0"/>
              </a:spcBef>
              <a:spcAft>
                <a:spcPts val="0"/>
              </a:spcAft>
              <a:buSzPts val="3300"/>
              <a:buNone/>
              <a:defRPr/>
            </a:lvl8pPr>
            <a:lvl9pPr lvl="8" algn="l" rtl="0">
              <a:lnSpc>
                <a:spcPct val="85000"/>
              </a:lnSpc>
              <a:spcBef>
                <a:spcPts val="0"/>
              </a:spcBef>
              <a:spcAft>
                <a:spcPts val="0"/>
              </a:spcAft>
              <a:buSzPts val="3300"/>
              <a:buNone/>
              <a:defRPr/>
            </a:lvl9pPr>
          </a:lstStyle>
          <a:p>
            <a:endParaRPr/>
          </a:p>
        </p:txBody>
      </p:sp>
    </p:spTree>
    <p:extLst>
      <p:ext uri="{BB962C8B-B14F-4D97-AF65-F5344CB8AC3E}">
        <p14:creationId xmlns:p14="http://schemas.microsoft.com/office/powerpoint/2010/main" val="90698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1"/>
        </a:solidFill>
        <a:effectLst/>
      </p:bgPr>
    </p:bg>
    <p:spTree>
      <p:nvGrpSpPr>
        <p:cNvPr id="1" name="Shape 100"/>
        <p:cNvGrpSpPr/>
        <p:nvPr/>
      </p:nvGrpSpPr>
      <p:grpSpPr>
        <a:xfrm>
          <a:off x="0" y="0"/>
          <a:ext cx="0" cy="0"/>
          <a:chOff x="0" y="0"/>
          <a:chExt cx="0" cy="0"/>
        </a:xfrm>
      </p:grpSpPr>
      <p:pic>
        <p:nvPicPr>
          <p:cNvPr id="101" name="Google Shape;101;p17"/>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102" name="Google Shape;102;p17"/>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103" name="Google Shape;103;p17"/>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extLst>
      <p:ext uri="{BB962C8B-B14F-4D97-AF65-F5344CB8AC3E}">
        <p14:creationId xmlns:p14="http://schemas.microsoft.com/office/powerpoint/2010/main" val="38140018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1"/>
        </a:solidFill>
        <a:effectLst/>
      </p:bgPr>
    </p:bg>
    <p:spTree>
      <p:nvGrpSpPr>
        <p:cNvPr id="1" name="Shape 109"/>
        <p:cNvGrpSpPr/>
        <p:nvPr/>
      </p:nvGrpSpPr>
      <p:grpSpPr>
        <a:xfrm>
          <a:off x="0" y="0"/>
          <a:ext cx="0" cy="0"/>
          <a:chOff x="0" y="0"/>
          <a:chExt cx="0" cy="0"/>
        </a:xfrm>
      </p:grpSpPr>
      <p:pic>
        <p:nvPicPr>
          <p:cNvPr id="110" name="Google Shape;110;p19"/>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111" name="Google Shape;111;p19"/>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112" name="Google Shape;112;p19"/>
          <p:cNvSpPr txBox="1">
            <a:spLocks noGrp="1"/>
          </p:cNvSpPr>
          <p:nvPr>
            <p:ph type="title"/>
          </p:nvPr>
        </p:nvSpPr>
        <p:spPr>
          <a:xfrm>
            <a:off x="950967" y="719367"/>
            <a:ext cx="102900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3" name="Google Shape;113;p19"/>
          <p:cNvSpPr txBox="1">
            <a:spLocks noGrp="1"/>
          </p:cNvSpPr>
          <p:nvPr>
            <p:ph type="subTitle" idx="1"/>
          </p:nvPr>
        </p:nvSpPr>
        <p:spPr>
          <a:xfrm>
            <a:off x="7165000" y="3007933"/>
            <a:ext cx="3667200" cy="15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523270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dk1"/>
        </a:solidFill>
        <a:effectLst/>
      </p:bgPr>
    </p:bg>
    <p:spTree>
      <p:nvGrpSpPr>
        <p:cNvPr id="1"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a:off x="-36717" y="-38383"/>
            <a:ext cx="12265433" cy="6934765"/>
          </a:xfrm>
          <a:prstGeom prst="rect">
            <a:avLst/>
          </a:prstGeom>
          <a:noFill/>
          <a:ln>
            <a:noFill/>
          </a:ln>
        </p:spPr>
      </p:pic>
      <p:pic>
        <p:nvPicPr>
          <p:cNvPr id="89" name="Google Shape;89;p15"/>
          <p:cNvPicPr preferRelativeResize="0"/>
          <p:nvPr/>
        </p:nvPicPr>
        <p:blipFill rotWithShape="1">
          <a:blip r:embed="rId3">
            <a:alphaModFix/>
          </a:blip>
          <a:srcRect/>
          <a:stretch/>
        </p:blipFill>
        <p:spPr>
          <a:xfrm>
            <a:off x="-48799" y="-48733"/>
            <a:ext cx="12289597" cy="6955465"/>
          </a:xfrm>
          <a:prstGeom prst="rect">
            <a:avLst/>
          </a:prstGeom>
          <a:noFill/>
          <a:ln>
            <a:noFill/>
          </a:ln>
        </p:spPr>
      </p:pic>
      <p:sp>
        <p:nvSpPr>
          <p:cNvPr id="90" name="Google Shape;90;p15"/>
          <p:cNvSpPr txBox="1">
            <a:spLocks noGrp="1"/>
          </p:cNvSpPr>
          <p:nvPr>
            <p:ph type="title"/>
          </p:nvPr>
        </p:nvSpPr>
        <p:spPr>
          <a:xfrm>
            <a:off x="6637467" y="2771667"/>
            <a:ext cx="4073600" cy="11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6000"/>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endParaRPr/>
          </a:p>
        </p:txBody>
      </p:sp>
      <p:sp>
        <p:nvSpPr>
          <p:cNvPr id="91" name="Google Shape;91;p15"/>
          <p:cNvSpPr txBox="1">
            <a:spLocks noGrp="1"/>
          </p:cNvSpPr>
          <p:nvPr>
            <p:ph type="subTitle" idx="1"/>
          </p:nvPr>
        </p:nvSpPr>
        <p:spPr>
          <a:xfrm>
            <a:off x="6637467" y="4237500"/>
            <a:ext cx="4073600" cy="7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92" name="Google Shape;92;p15"/>
          <p:cNvSpPr txBox="1">
            <a:spLocks noGrp="1"/>
          </p:cNvSpPr>
          <p:nvPr>
            <p:ph type="title" idx="2" hasCustomPrompt="1"/>
          </p:nvPr>
        </p:nvSpPr>
        <p:spPr>
          <a:xfrm>
            <a:off x="6637467" y="1710033"/>
            <a:ext cx="4073600" cy="110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8000">
                <a:solidFill>
                  <a:schemeClr val="dk2"/>
                </a:solidFill>
              </a:defRPr>
            </a:lvl1pPr>
            <a:lvl2pPr lvl="1" algn="ctr" rtl="0">
              <a:spcBef>
                <a:spcPts val="0"/>
              </a:spcBef>
              <a:spcAft>
                <a:spcPts val="0"/>
              </a:spcAft>
              <a:buClr>
                <a:schemeClr val="dk2"/>
              </a:buClr>
              <a:buSzPts val="6000"/>
              <a:buNone/>
              <a:defRPr sz="8000">
                <a:solidFill>
                  <a:schemeClr val="dk2"/>
                </a:solidFill>
              </a:defRPr>
            </a:lvl2pPr>
            <a:lvl3pPr lvl="2" algn="ctr" rtl="0">
              <a:spcBef>
                <a:spcPts val="0"/>
              </a:spcBef>
              <a:spcAft>
                <a:spcPts val="0"/>
              </a:spcAft>
              <a:buClr>
                <a:schemeClr val="dk2"/>
              </a:buClr>
              <a:buSzPts val="6000"/>
              <a:buNone/>
              <a:defRPr sz="8000">
                <a:solidFill>
                  <a:schemeClr val="dk2"/>
                </a:solidFill>
              </a:defRPr>
            </a:lvl3pPr>
            <a:lvl4pPr lvl="3" algn="ctr" rtl="0">
              <a:spcBef>
                <a:spcPts val="0"/>
              </a:spcBef>
              <a:spcAft>
                <a:spcPts val="0"/>
              </a:spcAft>
              <a:buClr>
                <a:schemeClr val="dk2"/>
              </a:buClr>
              <a:buSzPts val="6000"/>
              <a:buNone/>
              <a:defRPr sz="8000">
                <a:solidFill>
                  <a:schemeClr val="dk2"/>
                </a:solidFill>
              </a:defRPr>
            </a:lvl4pPr>
            <a:lvl5pPr lvl="4" algn="ctr" rtl="0">
              <a:spcBef>
                <a:spcPts val="0"/>
              </a:spcBef>
              <a:spcAft>
                <a:spcPts val="0"/>
              </a:spcAft>
              <a:buClr>
                <a:schemeClr val="dk2"/>
              </a:buClr>
              <a:buSzPts val="6000"/>
              <a:buNone/>
              <a:defRPr sz="8000">
                <a:solidFill>
                  <a:schemeClr val="dk2"/>
                </a:solidFill>
              </a:defRPr>
            </a:lvl5pPr>
            <a:lvl6pPr lvl="5" algn="ctr" rtl="0">
              <a:spcBef>
                <a:spcPts val="0"/>
              </a:spcBef>
              <a:spcAft>
                <a:spcPts val="0"/>
              </a:spcAft>
              <a:buClr>
                <a:schemeClr val="dk2"/>
              </a:buClr>
              <a:buSzPts val="6000"/>
              <a:buNone/>
              <a:defRPr sz="8000">
                <a:solidFill>
                  <a:schemeClr val="dk2"/>
                </a:solidFill>
              </a:defRPr>
            </a:lvl6pPr>
            <a:lvl7pPr lvl="6" algn="ctr" rtl="0">
              <a:spcBef>
                <a:spcPts val="0"/>
              </a:spcBef>
              <a:spcAft>
                <a:spcPts val="0"/>
              </a:spcAft>
              <a:buClr>
                <a:schemeClr val="dk2"/>
              </a:buClr>
              <a:buSzPts val="6000"/>
              <a:buNone/>
              <a:defRPr sz="8000">
                <a:solidFill>
                  <a:schemeClr val="dk2"/>
                </a:solidFill>
              </a:defRPr>
            </a:lvl7pPr>
            <a:lvl8pPr lvl="7" algn="ctr" rtl="0">
              <a:spcBef>
                <a:spcPts val="0"/>
              </a:spcBef>
              <a:spcAft>
                <a:spcPts val="0"/>
              </a:spcAft>
              <a:buClr>
                <a:schemeClr val="dk2"/>
              </a:buClr>
              <a:buSzPts val="6000"/>
              <a:buNone/>
              <a:defRPr sz="8000">
                <a:solidFill>
                  <a:schemeClr val="dk2"/>
                </a:solidFill>
              </a:defRPr>
            </a:lvl8pPr>
            <a:lvl9pPr lvl="8" algn="ctr" rtl="0">
              <a:spcBef>
                <a:spcPts val="0"/>
              </a:spcBef>
              <a:spcAft>
                <a:spcPts val="0"/>
              </a:spcAft>
              <a:buClr>
                <a:schemeClr val="dk2"/>
              </a:buClr>
              <a:buSzPts val="6000"/>
              <a:buNone/>
              <a:defRPr sz="8000">
                <a:solidFill>
                  <a:schemeClr val="dk2"/>
                </a:solidFill>
              </a:defRPr>
            </a:lvl9pPr>
          </a:lstStyle>
          <a:p>
            <a:r>
              <a:t>xx%</a:t>
            </a:r>
          </a:p>
        </p:txBody>
      </p:sp>
    </p:spTree>
    <p:extLst>
      <p:ext uri="{BB962C8B-B14F-4D97-AF65-F5344CB8AC3E}">
        <p14:creationId xmlns:p14="http://schemas.microsoft.com/office/powerpoint/2010/main" val="329053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936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75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1767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9667345-2558-425A-8533-9BFDBCE15005}" type="datetime1">
              <a:rPr lang="en-US" smtClean="0"/>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873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04214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439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5/19/2023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373618"/>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subTitle" idx="1"/>
          </p:nvPr>
        </p:nvSpPr>
        <p:spPr>
          <a:xfrm>
            <a:off x="5495107" y="1329669"/>
            <a:ext cx="5521235" cy="3837600"/>
          </a:xfrm>
          <a:prstGeom prst="rect">
            <a:avLst/>
          </a:prstGeom>
        </p:spPr>
        <p:txBody>
          <a:bodyPr spcFirstLastPara="1" vert="horz" wrap="square" lIns="121900" tIns="121900" rIns="121900" bIns="121900" rtlCol="0" anchor="ctr" anchorCtr="0">
            <a:noAutofit/>
          </a:bodyPr>
          <a:lstStyle/>
          <a:p>
            <a:pPr marL="0" indent="0" algn="just">
              <a:lnSpc>
                <a:spcPct val="150000"/>
              </a:lnSpc>
            </a:pPr>
            <a:r>
              <a:rPr lang="en-IN" sz="8000" b="1" dirty="0">
                <a:solidFill>
                  <a:srgbClr val="FFC000"/>
                </a:solidFill>
              </a:rPr>
              <a:t>CLUSTER ANALYSIS</a:t>
            </a:r>
            <a:endParaRPr sz="8000" b="1" dirty="0">
              <a:solidFill>
                <a:srgbClr val="FFC000"/>
              </a:solidFill>
            </a:endParaRPr>
          </a:p>
        </p:txBody>
      </p:sp>
      <p:sp>
        <p:nvSpPr>
          <p:cNvPr id="2" name="TextBox 1">
            <a:extLst>
              <a:ext uri="{FF2B5EF4-FFF2-40B4-BE49-F238E27FC236}">
                <a16:creationId xmlns:a16="http://schemas.microsoft.com/office/drawing/2014/main" id="{E49407F3-D396-B926-990D-117319C21427}"/>
              </a:ext>
            </a:extLst>
          </p:cNvPr>
          <p:cNvSpPr txBox="1"/>
          <p:nvPr/>
        </p:nvSpPr>
        <p:spPr>
          <a:xfrm>
            <a:off x="7916091" y="4880371"/>
            <a:ext cx="4902925" cy="461665"/>
          </a:xfrm>
          <a:prstGeom prst="rect">
            <a:avLst/>
          </a:prstGeom>
          <a:noFill/>
        </p:spPr>
        <p:txBody>
          <a:bodyPr wrap="square" rtlCol="0">
            <a:spAutoFit/>
          </a:bodyPr>
          <a:lstStyle/>
          <a:p>
            <a:r>
              <a:rPr lang="en-IN" sz="2400" dirty="0">
                <a:solidFill>
                  <a:srgbClr val="FFC000"/>
                </a:solidFill>
              </a:rPr>
              <a:t>Faculty : </a:t>
            </a:r>
            <a:r>
              <a:rPr lang="en-IN" sz="2400" dirty="0" err="1">
                <a:solidFill>
                  <a:srgbClr val="FFC000"/>
                </a:solidFill>
              </a:rPr>
              <a:t>Dr.</a:t>
            </a:r>
            <a:r>
              <a:rPr lang="en-IN" sz="2400" dirty="0">
                <a:solidFill>
                  <a:srgbClr val="FFC000"/>
                </a:solidFill>
              </a:rPr>
              <a:t> Hariharan </a:t>
            </a:r>
            <a:r>
              <a:rPr lang="en-IN" sz="2400" dirty="0" err="1">
                <a:solidFill>
                  <a:srgbClr val="FFC000"/>
                </a:solidFill>
              </a:rPr>
              <a:t>Rajadurai</a:t>
            </a:r>
            <a:endParaRPr lang="en-IN" sz="2400" dirty="0">
              <a:solidFill>
                <a:srgbClr val="FFC000"/>
              </a:solidFill>
            </a:endParaRPr>
          </a:p>
        </p:txBody>
      </p:sp>
    </p:spTree>
    <p:extLst>
      <p:ext uri="{BB962C8B-B14F-4D97-AF65-F5344CB8AC3E}">
        <p14:creationId xmlns:p14="http://schemas.microsoft.com/office/powerpoint/2010/main" val="55467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cxnSp>
        <p:nvCxnSpPr>
          <p:cNvPr id="296" name="Google Shape;296;p41"/>
          <p:cNvCxnSpPr/>
          <p:nvPr/>
        </p:nvCxnSpPr>
        <p:spPr>
          <a:xfrm>
            <a:off x="4716000" y="1483200"/>
            <a:ext cx="2760000" cy="12000"/>
          </a:xfrm>
          <a:prstGeom prst="straightConnector1">
            <a:avLst/>
          </a:prstGeom>
          <a:noFill/>
          <a:ln w="9525" cap="flat" cmpd="sng">
            <a:solidFill>
              <a:schemeClr val="dk2"/>
            </a:solidFill>
            <a:prstDash val="solid"/>
            <a:round/>
            <a:headEnd type="none" w="med" len="med"/>
            <a:tailEnd type="none" w="med" len="med"/>
          </a:ln>
        </p:spPr>
      </p:cxnSp>
      <p:sp>
        <p:nvSpPr>
          <p:cNvPr id="297" name="Google Shape;297;p41"/>
          <p:cNvSpPr txBox="1">
            <a:spLocks noGrp="1"/>
          </p:cNvSpPr>
          <p:nvPr>
            <p:ph type="title"/>
          </p:nvPr>
        </p:nvSpPr>
        <p:spPr>
          <a:xfrm flipH="1">
            <a:off x="3987600" y="566333"/>
            <a:ext cx="4216800" cy="637600"/>
          </a:xfrm>
          <a:prstGeom prst="rect">
            <a:avLst/>
          </a:prstGeom>
        </p:spPr>
        <p:txBody>
          <a:bodyPr spcFirstLastPara="1" vert="horz" wrap="square" lIns="121900" tIns="121900" rIns="121900" bIns="121900" rtlCol="0" anchor="ctr" anchorCtr="0">
            <a:noAutofit/>
          </a:bodyPr>
          <a:lstStyle/>
          <a:p>
            <a:pPr algn="ctr"/>
            <a:r>
              <a:rPr lang="en"/>
              <a:t>Limitations</a:t>
            </a:r>
            <a:endParaRPr/>
          </a:p>
        </p:txBody>
      </p:sp>
      <p:sp>
        <p:nvSpPr>
          <p:cNvPr id="298" name="Google Shape;298;p41"/>
          <p:cNvSpPr txBox="1"/>
          <p:nvPr/>
        </p:nvSpPr>
        <p:spPr>
          <a:xfrm>
            <a:off x="1441000" y="1582361"/>
            <a:ext cx="9310000" cy="5232161"/>
          </a:xfrm>
          <a:prstGeom prst="rect">
            <a:avLst/>
          </a:prstGeom>
          <a:noFill/>
          <a:ln>
            <a:noFill/>
          </a:ln>
        </p:spPr>
        <p:txBody>
          <a:bodyPr spcFirstLastPara="1" wrap="square" lIns="121900" tIns="121900" rIns="121900" bIns="121900" anchor="t" anchorCtr="0">
            <a:spAutoFit/>
          </a:bodyPr>
          <a:lstStyle/>
          <a:p>
            <a:pPr marL="380990" indent="-380990" algn="just">
              <a:lnSpc>
                <a:spcPct val="150000"/>
              </a:lnSpc>
              <a:buClr>
                <a:schemeClr val="tx1"/>
              </a:buClr>
              <a:buFont typeface="Arial" panose="020B0604020202020204" pitchFamily="34" charset="0"/>
              <a:buChar char="•"/>
            </a:pPr>
            <a:r>
              <a:rPr lang="en-US" sz="2400" dirty="0">
                <a:latin typeface="Raleway"/>
                <a:ea typeface="Raleway"/>
                <a:cs typeface="Raleway"/>
                <a:sym typeface="Raleway"/>
              </a:rPr>
              <a:t>K-means assumes clusters with spherical shapes and similar variances, making it less suitable for complex or non-linear cluster structures.</a:t>
            </a:r>
          </a:p>
          <a:p>
            <a:pPr marL="380990" indent="-380990" algn="just">
              <a:lnSpc>
                <a:spcPct val="150000"/>
              </a:lnSpc>
              <a:buClr>
                <a:schemeClr val="tx1"/>
              </a:buClr>
              <a:buFont typeface="Arial" panose="020B0604020202020204" pitchFamily="34" charset="0"/>
              <a:buChar char="•"/>
            </a:pPr>
            <a:r>
              <a:rPr lang="en-US" sz="2400" dirty="0">
                <a:latin typeface="Raleway"/>
                <a:ea typeface="Raleway"/>
                <a:cs typeface="Raleway"/>
                <a:sym typeface="Raleway"/>
              </a:rPr>
              <a:t>It is sensitive to the initial centroid placement and can converge to different solutions.</a:t>
            </a:r>
          </a:p>
          <a:p>
            <a:pPr marL="380990" indent="-380990" algn="just">
              <a:lnSpc>
                <a:spcPct val="150000"/>
              </a:lnSpc>
              <a:buClr>
                <a:schemeClr val="tx1"/>
              </a:buClr>
              <a:buFont typeface="Arial" panose="020B0604020202020204" pitchFamily="34" charset="0"/>
              <a:buChar char="•"/>
            </a:pPr>
            <a:r>
              <a:rPr lang="en-US" sz="2400" dirty="0">
                <a:latin typeface="Raleway"/>
                <a:ea typeface="Raleway"/>
                <a:cs typeface="Raleway"/>
                <a:sym typeface="Raleway"/>
              </a:rPr>
              <a:t>Outliers can significantly impact the clustering results.</a:t>
            </a:r>
          </a:p>
          <a:p>
            <a:pPr marL="380990" indent="-380990" algn="just">
              <a:lnSpc>
                <a:spcPct val="150000"/>
              </a:lnSpc>
              <a:buClr>
                <a:schemeClr val="tx1"/>
              </a:buClr>
              <a:buFont typeface="Arial" panose="020B0604020202020204" pitchFamily="34" charset="0"/>
              <a:buChar char="•"/>
            </a:pPr>
            <a:r>
              <a:rPr lang="en-US" sz="2400" dirty="0">
                <a:latin typeface="Raleway"/>
                <a:ea typeface="Raleway"/>
                <a:cs typeface="Raleway"/>
                <a:sym typeface="Raleway"/>
              </a:rPr>
              <a:t>The algorithm requires the number of clusters, K, to be specified in advance.</a:t>
            </a:r>
          </a:p>
          <a:p>
            <a:pPr algn="just">
              <a:lnSpc>
                <a:spcPct val="150000"/>
              </a:lnSpc>
              <a:buClr>
                <a:schemeClr val="tx1"/>
              </a:buClr>
            </a:pPr>
            <a:endParaRPr lang="en-US" sz="2400"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237104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title"/>
          </p:nvPr>
        </p:nvSpPr>
        <p:spPr>
          <a:xfrm>
            <a:off x="3777400" y="147667"/>
            <a:ext cx="4637200" cy="1304000"/>
          </a:xfrm>
          <a:prstGeom prst="rect">
            <a:avLst/>
          </a:prstGeom>
        </p:spPr>
        <p:txBody>
          <a:bodyPr spcFirstLastPara="1" vert="horz" wrap="square" lIns="121900" tIns="121900" rIns="121900" bIns="121900" rtlCol="0" anchor="ctr" anchorCtr="0">
            <a:noAutofit/>
          </a:bodyPr>
          <a:lstStyle/>
          <a:p>
            <a:pPr algn="ctr"/>
            <a:r>
              <a:rPr lang="en" sz="4800"/>
              <a:t>Applications </a:t>
            </a:r>
            <a:r>
              <a:rPr lang="en" sz="4800">
                <a:solidFill>
                  <a:schemeClr val="dk2"/>
                </a:solidFill>
              </a:rPr>
              <a:t>!</a:t>
            </a:r>
            <a:endParaRPr sz="4800">
              <a:solidFill>
                <a:schemeClr val="dk2"/>
              </a:solidFill>
            </a:endParaRPr>
          </a:p>
        </p:txBody>
      </p:sp>
      <p:cxnSp>
        <p:nvCxnSpPr>
          <p:cNvPr id="304" name="Google Shape;304;p42"/>
          <p:cNvCxnSpPr/>
          <p:nvPr/>
        </p:nvCxnSpPr>
        <p:spPr>
          <a:xfrm>
            <a:off x="4271200" y="1333217"/>
            <a:ext cx="3649600" cy="0"/>
          </a:xfrm>
          <a:prstGeom prst="straightConnector1">
            <a:avLst/>
          </a:prstGeom>
          <a:noFill/>
          <a:ln w="9525" cap="flat" cmpd="sng">
            <a:solidFill>
              <a:schemeClr val="dk2"/>
            </a:solidFill>
            <a:prstDash val="solid"/>
            <a:round/>
            <a:headEnd type="none" w="med" len="med"/>
            <a:tailEnd type="none" w="med" len="med"/>
          </a:ln>
        </p:spPr>
      </p:cxnSp>
      <p:sp>
        <p:nvSpPr>
          <p:cNvPr id="305" name="Google Shape;305;p42"/>
          <p:cNvSpPr txBox="1"/>
          <p:nvPr/>
        </p:nvSpPr>
        <p:spPr>
          <a:xfrm>
            <a:off x="1760300" y="1824034"/>
            <a:ext cx="10192000" cy="3323946"/>
          </a:xfrm>
          <a:prstGeom prst="rect">
            <a:avLst/>
          </a:prstGeom>
          <a:noFill/>
          <a:ln>
            <a:noFill/>
          </a:ln>
        </p:spPr>
        <p:txBody>
          <a:bodyPr spcFirstLastPara="1" wrap="square" lIns="121900" tIns="121900" rIns="121900" bIns="121900" anchor="t" anchorCtr="0">
            <a:spAutoFit/>
          </a:bodyPr>
          <a:lstStyle/>
          <a:p>
            <a:r>
              <a:rPr lang="en-US" sz="2000" dirty="0">
                <a:latin typeface="Raleway"/>
                <a:ea typeface="Raleway"/>
                <a:cs typeface="Raleway"/>
                <a:sym typeface="Raleway"/>
              </a:rPr>
              <a:t>K-means clustering has a wide range of applications in various domains. Some of the common applications of K-means clustering include:</a:t>
            </a:r>
          </a:p>
          <a:p>
            <a:pPr marL="380990" indent="-380990">
              <a:buClr>
                <a:schemeClr val="tx1"/>
              </a:buClr>
              <a:buFont typeface="Wingdings" panose="05000000000000000000" pitchFamily="2" charset="2"/>
              <a:buChar char="Ø"/>
            </a:pPr>
            <a:r>
              <a:rPr lang="en-US" sz="2000" dirty="0">
                <a:latin typeface="Raleway"/>
                <a:ea typeface="Raleway"/>
                <a:cs typeface="Raleway"/>
                <a:sym typeface="Raleway"/>
              </a:rPr>
              <a:t>Customer segmentation</a:t>
            </a:r>
          </a:p>
          <a:p>
            <a:pPr marL="380990" indent="-380990">
              <a:buClr>
                <a:schemeClr val="tx1"/>
              </a:buClr>
              <a:buFont typeface="Wingdings" panose="05000000000000000000" pitchFamily="2" charset="2"/>
              <a:buChar char="Ø"/>
            </a:pPr>
            <a:r>
              <a:rPr lang="en-US" sz="2000" dirty="0">
                <a:latin typeface="Raleway"/>
                <a:ea typeface="Raleway"/>
                <a:cs typeface="Raleway"/>
                <a:sym typeface="Raleway"/>
              </a:rPr>
              <a:t>Image compression and Retrieval</a:t>
            </a:r>
          </a:p>
          <a:p>
            <a:pPr marL="380990" indent="-380990">
              <a:buClr>
                <a:schemeClr val="tx1"/>
              </a:buClr>
              <a:buFont typeface="Wingdings" panose="05000000000000000000" pitchFamily="2" charset="2"/>
              <a:buChar char="Ø"/>
            </a:pPr>
            <a:r>
              <a:rPr lang="en-US" sz="2000" dirty="0">
                <a:latin typeface="Raleway"/>
                <a:ea typeface="Raleway"/>
                <a:cs typeface="Raleway"/>
                <a:sym typeface="Raleway"/>
              </a:rPr>
              <a:t>Anomaly Detection</a:t>
            </a:r>
          </a:p>
          <a:p>
            <a:pPr marL="380990" indent="-380990">
              <a:buClr>
                <a:schemeClr val="tx1"/>
              </a:buClr>
              <a:buFont typeface="Wingdings" panose="05000000000000000000" pitchFamily="2" charset="2"/>
              <a:buChar char="Ø"/>
            </a:pPr>
            <a:r>
              <a:rPr lang="en-US" sz="2000" dirty="0">
                <a:latin typeface="Raleway"/>
                <a:ea typeface="Raleway"/>
                <a:cs typeface="Raleway"/>
                <a:sym typeface="Raleway"/>
              </a:rPr>
              <a:t>Document Clustering</a:t>
            </a:r>
          </a:p>
          <a:p>
            <a:pPr marL="380990" indent="-380990">
              <a:buClr>
                <a:schemeClr val="tx1"/>
              </a:buClr>
              <a:buFont typeface="Wingdings" panose="05000000000000000000" pitchFamily="2" charset="2"/>
              <a:buChar char="Ø"/>
            </a:pPr>
            <a:r>
              <a:rPr lang="en-US" sz="2000" dirty="0">
                <a:latin typeface="Raleway"/>
                <a:ea typeface="Raleway"/>
                <a:cs typeface="Raleway"/>
                <a:sym typeface="Raleway"/>
              </a:rPr>
              <a:t>Market Segmentation</a:t>
            </a:r>
          </a:p>
          <a:p>
            <a:pPr marL="380990" indent="-380990">
              <a:buClr>
                <a:schemeClr val="tx1"/>
              </a:buClr>
              <a:buFont typeface="Wingdings" panose="05000000000000000000" pitchFamily="2" charset="2"/>
              <a:buChar char="Ø"/>
            </a:pPr>
            <a:r>
              <a:rPr lang="en-US" sz="2000" dirty="0">
                <a:latin typeface="Raleway"/>
                <a:ea typeface="Raleway"/>
                <a:cs typeface="Raleway"/>
                <a:sym typeface="Raleway"/>
              </a:rPr>
              <a:t>Genetic clustering</a:t>
            </a:r>
          </a:p>
          <a:p>
            <a:pPr marL="380990" indent="-380990">
              <a:buClr>
                <a:schemeClr val="tx1"/>
              </a:buClr>
              <a:buFont typeface="Wingdings" panose="05000000000000000000" pitchFamily="2" charset="2"/>
              <a:buChar char="Ø"/>
            </a:pPr>
            <a:r>
              <a:rPr lang="en-US" sz="2000" dirty="0">
                <a:latin typeface="Raleway"/>
                <a:ea typeface="Raleway"/>
                <a:cs typeface="Raleway"/>
                <a:sym typeface="Raleway"/>
              </a:rPr>
              <a:t>Image segmentation</a:t>
            </a:r>
          </a:p>
          <a:p>
            <a:pPr marL="380990" indent="-380990">
              <a:buClr>
                <a:schemeClr val="tx1"/>
              </a:buClr>
              <a:buFont typeface="Wingdings" panose="05000000000000000000" pitchFamily="2" charset="2"/>
              <a:buChar char="Ø"/>
            </a:pPr>
            <a:endParaRPr sz="2000"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413345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316" name="Google Shape;316;p44"/>
          <p:cNvCxnSpPr/>
          <p:nvPr/>
        </p:nvCxnSpPr>
        <p:spPr>
          <a:xfrm>
            <a:off x="463267" y="2182033"/>
            <a:ext cx="4892000" cy="0"/>
          </a:xfrm>
          <a:prstGeom prst="straightConnector1">
            <a:avLst/>
          </a:prstGeom>
          <a:noFill/>
          <a:ln w="9525" cap="flat" cmpd="sng">
            <a:solidFill>
              <a:schemeClr val="dk2"/>
            </a:solidFill>
            <a:prstDash val="solid"/>
            <a:round/>
            <a:headEnd type="none" w="med" len="med"/>
            <a:tailEnd type="none" w="med" len="med"/>
          </a:ln>
        </p:spPr>
      </p:cxnSp>
      <p:sp>
        <p:nvSpPr>
          <p:cNvPr id="317" name="Google Shape;317;p44"/>
          <p:cNvSpPr txBox="1">
            <a:spLocks noGrp="1"/>
          </p:cNvSpPr>
          <p:nvPr>
            <p:ph type="title"/>
          </p:nvPr>
        </p:nvSpPr>
        <p:spPr>
          <a:xfrm>
            <a:off x="585633" y="1105800"/>
            <a:ext cx="5113200" cy="974800"/>
          </a:xfrm>
          <a:prstGeom prst="rect">
            <a:avLst/>
          </a:prstGeom>
        </p:spPr>
        <p:txBody>
          <a:bodyPr spcFirstLastPara="1" vert="horz" wrap="square" lIns="121900" tIns="121900" rIns="121900" bIns="121900" rtlCol="0" anchor="b" anchorCtr="0">
            <a:noAutofit/>
          </a:bodyPr>
          <a:lstStyle/>
          <a:p>
            <a:r>
              <a:rPr lang="en-IN" sz="4800" dirty="0"/>
              <a:t>H</a:t>
            </a:r>
            <a:r>
              <a:rPr lang="en" sz="4800" dirty="0"/>
              <a:t>ierarchical Cluster </a:t>
            </a:r>
            <a:endParaRPr sz="4800" dirty="0">
              <a:solidFill>
                <a:schemeClr val="dk2"/>
              </a:solidFill>
            </a:endParaRPr>
          </a:p>
        </p:txBody>
      </p:sp>
      <p:sp>
        <p:nvSpPr>
          <p:cNvPr id="318" name="Google Shape;318;p44"/>
          <p:cNvSpPr txBox="1"/>
          <p:nvPr/>
        </p:nvSpPr>
        <p:spPr>
          <a:xfrm>
            <a:off x="463267" y="2771634"/>
            <a:ext cx="5886800" cy="4020932"/>
          </a:xfrm>
          <a:prstGeom prst="rect">
            <a:avLst/>
          </a:prstGeom>
          <a:noFill/>
          <a:ln>
            <a:noFill/>
          </a:ln>
        </p:spPr>
        <p:txBody>
          <a:bodyPr spcFirstLastPara="1" wrap="square" lIns="121900" tIns="121900" rIns="121900" bIns="121900" anchor="t" anchorCtr="0">
            <a:spAutoFit/>
          </a:bodyPr>
          <a:lstStyle/>
          <a:p>
            <a:pPr>
              <a:lnSpc>
                <a:spcPct val="115000"/>
              </a:lnSpc>
            </a:pPr>
            <a:r>
              <a:rPr lang="en-US" sz="2133" dirty="0">
                <a:latin typeface="Raleway"/>
                <a:ea typeface="Raleway"/>
                <a:cs typeface="Raleway"/>
                <a:sym typeface="Raleway"/>
              </a:rPr>
              <a:t>Hierarchical clustering is a popular unsupervised machine learning algorithm used for grouping similar data points into clusters based on their similarity or dissimilarity. Unlike K-means clustering, hierarchical clustering does not require specifying the number of clusters in advance. It builds a hierarchy of clusters, which can be represented as a tree-like structure called a dendrogram.</a:t>
            </a:r>
            <a:endParaRPr sz="2133" dirty="0">
              <a:latin typeface="Raleway"/>
              <a:ea typeface="Raleway"/>
              <a:cs typeface="Raleway"/>
              <a:sym typeface="Raleway"/>
            </a:endParaRPr>
          </a:p>
        </p:txBody>
      </p:sp>
      <p:grpSp>
        <p:nvGrpSpPr>
          <p:cNvPr id="319" name="Google Shape;319;p44"/>
          <p:cNvGrpSpPr/>
          <p:nvPr/>
        </p:nvGrpSpPr>
        <p:grpSpPr>
          <a:xfrm>
            <a:off x="9319152" y="1505087"/>
            <a:ext cx="939529" cy="974823"/>
            <a:chOff x="1783708" y="2230814"/>
            <a:chExt cx="559377" cy="556109"/>
          </a:xfrm>
        </p:grpSpPr>
        <p:sp>
          <p:nvSpPr>
            <p:cNvPr id="320" name="Google Shape;320;p44"/>
            <p:cNvSpPr/>
            <p:nvPr/>
          </p:nvSpPr>
          <p:spPr>
            <a:xfrm>
              <a:off x="1957560" y="2612474"/>
              <a:ext cx="63455" cy="53268"/>
            </a:xfrm>
            <a:custGeom>
              <a:avLst/>
              <a:gdLst/>
              <a:ahLst/>
              <a:cxnLst/>
              <a:rect l="l" t="t" r="r" b="b"/>
              <a:pathLst>
                <a:path w="1495" h="1255" extrusionOk="0">
                  <a:moveTo>
                    <a:pt x="675" y="1"/>
                  </a:moveTo>
                  <a:lnTo>
                    <a:pt x="1" y="675"/>
                  </a:lnTo>
                  <a:lnTo>
                    <a:pt x="531" y="1181"/>
                  </a:lnTo>
                  <a:cubicBezTo>
                    <a:pt x="577" y="1228"/>
                    <a:pt x="634" y="1255"/>
                    <a:pt x="694" y="1255"/>
                  </a:cubicBezTo>
                  <a:cubicBezTo>
                    <a:pt x="728" y="1255"/>
                    <a:pt x="762" y="1247"/>
                    <a:pt x="796" y="1230"/>
                  </a:cubicBezTo>
                  <a:cubicBezTo>
                    <a:pt x="965" y="1133"/>
                    <a:pt x="1205" y="989"/>
                    <a:pt x="1495" y="820"/>
                  </a:cubicBezTo>
                  <a:lnTo>
                    <a:pt x="67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21" name="Google Shape;321;p44"/>
            <p:cNvSpPr/>
            <p:nvPr/>
          </p:nvSpPr>
          <p:spPr>
            <a:xfrm>
              <a:off x="1784429" y="2637049"/>
              <a:ext cx="158872" cy="149406"/>
            </a:xfrm>
            <a:custGeom>
              <a:avLst/>
              <a:gdLst/>
              <a:ahLst/>
              <a:cxnLst/>
              <a:rect l="l" t="t" r="r" b="b"/>
              <a:pathLst>
                <a:path w="3743" h="3520" extrusionOk="0">
                  <a:moveTo>
                    <a:pt x="2537" y="0"/>
                  </a:moveTo>
                  <a:cubicBezTo>
                    <a:pt x="2200" y="0"/>
                    <a:pt x="1814" y="217"/>
                    <a:pt x="1622" y="554"/>
                  </a:cubicBezTo>
                  <a:cubicBezTo>
                    <a:pt x="923" y="1783"/>
                    <a:pt x="778" y="2024"/>
                    <a:pt x="706" y="2121"/>
                  </a:cubicBezTo>
                  <a:lnTo>
                    <a:pt x="79" y="3229"/>
                  </a:lnTo>
                  <a:cubicBezTo>
                    <a:pt x="1" y="3367"/>
                    <a:pt x="114" y="3520"/>
                    <a:pt x="250" y="3520"/>
                  </a:cubicBezTo>
                  <a:cubicBezTo>
                    <a:pt x="281" y="3520"/>
                    <a:pt x="313" y="3512"/>
                    <a:pt x="344" y="3494"/>
                  </a:cubicBezTo>
                  <a:cubicBezTo>
                    <a:pt x="706" y="3301"/>
                    <a:pt x="1598" y="2771"/>
                    <a:pt x="1887" y="2603"/>
                  </a:cubicBezTo>
                  <a:lnTo>
                    <a:pt x="3068" y="1928"/>
                  </a:lnTo>
                  <a:cubicBezTo>
                    <a:pt x="3598" y="1615"/>
                    <a:pt x="3742" y="843"/>
                    <a:pt x="3333" y="386"/>
                  </a:cubicBezTo>
                  <a:cubicBezTo>
                    <a:pt x="3116" y="121"/>
                    <a:pt x="2827" y="0"/>
                    <a:pt x="253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22" name="Google Shape;322;p44"/>
            <p:cNvSpPr/>
            <p:nvPr/>
          </p:nvSpPr>
          <p:spPr>
            <a:xfrm>
              <a:off x="1907433" y="2552118"/>
              <a:ext cx="53226" cy="63455"/>
            </a:xfrm>
            <a:custGeom>
              <a:avLst/>
              <a:gdLst/>
              <a:ahLst/>
              <a:cxnLst/>
              <a:rect l="l" t="t" r="r" b="b"/>
              <a:pathLst>
                <a:path w="1254" h="1495" extrusionOk="0">
                  <a:moveTo>
                    <a:pt x="410" y="1"/>
                  </a:moveTo>
                  <a:cubicBezTo>
                    <a:pt x="266" y="290"/>
                    <a:pt x="121" y="531"/>
                    <a:pt x="25" y="724"/>
                  </a:cubicBezTo>
                  <a:cubicBezTo>
                    <a:pt x="1" y="820"/>
                    <a:pt x="1" y="917"/>
                    <a:pt x="73" y="989"/>
                  </a:cubicBezTo>
                  <a:lnTo>
                    <a:pt x="579" y="1495"/>
                  </a:lnTo>
                  <a:lnTo>
                    <a:pt x="1254" y="820"/>
                  </a:lnTo>
                  <a:lnTo>
                    <a:pt x="41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23" name="Google Shape;323;p44"/>
            <p:cNvSpPr/>
            <p:nvPr/>
          </p:nvSpPr>
          <p:spPr>
            <a:xfrm>
              <a:off x="2110997" y="2380303"/>
              <a:ext cx="95162" cy="78014"/>
            </a:xfrm>
            <a:custGeom>
              <a:avLst/>
              <a:gdLst/>
              <a:ahLst/>
              <a:cxnLst/>
              <a:rect l="l" t="t" r="r" b="b"/>
              <a:pathLst>
                <a:path w="2242" h="1838" extrusionOk="0">
                  <a:moveTo>
                    <a:pt x="1012" y="1"/>
                  </a:moveTo>
                  <a:cubicBezTo>
                    <a:pt x="771" y="1"/>
                    <a:pt x="530" y="97"/>
                    <a:pt x="362" y="266"/>
                  </a:cubicBezTo>
                  <a:cubicBezTo>
                    <a:pt x="0" y="627"/>
                    <a:pt x="0" y="1230"/>
                    <a:pt x="362" y="1567"/>
                  </a:cubicBezTo>
                  <a:cubicBezTo>
                    <a:pt x="530" y="1748"/>
                    <a:pt x="771" y="1838"/>
                    <a:pt x="1012" y="1838"/>
                  </a:cubicBezTo>
                  <a:cubicBezTo>
                    <a:pt x="1253" y="1838"/>
                    <a:pt x="1494" y="1748"/>
                    <a:pt x="1663" y="1567"/>
                  </a:cubicBezTo>
                  <a:cubicBezTo>
                    <a:pt x="2241" y="989"/>
                    <a:pt x="1808" y="1"/>
                    <a:pt x="101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24" name="Google Shape;324;p44"/>
            <p:cNvSpPr/>
            <p:nvPr/>
          </p:nvSpPr>
          <p:spPr>
            <a:xfrm>
              <a:off x="1783708" y="2397705"/>
              <a:ext cx="190281" cy="120714"/>
            </a:xfrm>
            <a:custGeom>
              <a:avLst/>
              <a:gdLst/>
              <a:ahLst/>
              <a:cxnLst/>
              <a:rect l="l" t="t" r="r" b="b"/>
              <a:pathLst>
                <a:path w="4483" h="2844" extrusionOk="0">
                  <a:moveTo>
                    <a:pt x="2193" y="0"/>
                  </a:moveTo>
                  <a:cubicBezTo>
                    <a:pt x="2121" y="0"/>
                    <a:pt x="2072" y="24"/>
                    <a:pt x="2048" y="73"/>
                  </a:cubicBezTo>
                  <a:lnTo>
                    <a:pt x="120" y="2000"/>
                  </a:lnTo>
                  <a:cubicBezTo>
                    <a:pt x="0" y="2097"/>
                    <a:pt x="72" y="2289"/>
                    <a:pt x="217" y="2314"/>
                  </a:cubicBezTo>
                  <a:lnTo>
                    <a:pt x="2795" y="2844"/>
                  </a:lnTo>
                  <a:cubicBezTo>
                    <a:pt x="3253" y="2024"/>
                    <a:pt x="3832" y="1012"/>
                    <a:pt x="4482" y="121"/>
                  </a:cubicBezTo>
                  <a:lnTo>
                    <a:pt x="219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25" name="Google Shape;325;p44"/>
            <p:cNvSpPr/>
            <p:nvPr/>
          </p:nvSpPr>
          <p:spPr>
            <a:xfrm>
              <a:off x="2054715" y="2597151"/>
              <a:ext cx="121775" cy="189772"/>
            </a:xfrm>
            <a:custGeom>
              <a:avLst/>
              <a:gdLst/>
              <a:ahLst/>
              <a:cxnLst/>
              <a:rect l="l" t="t" r="r" b="b"/>
              <a:pathLst>
                <a:path w="2869" h="4471" extrusionOk="0">
                  <a:moveTo>
                    <a:pt x="2700" y="0"/>
                  </a:moveTo>
                  <a:cubicBezTo>
                    <a:pt x="1832" y="603"/>
                    <a:pt x="820" y="1229"/>
                    <a:pt x="1" y="1711"/>
                  </a:cubicBezTo>
                  <a:lnTo>
                    <a:pt x="555" y="4314"/>
                  </a:lnTo>
                  <a:cubicBezTo>
                    <a:pt x="571" y="4408"/>
                    <a:pt x="657" y="4471"/>
                    <a:pt x="743" y="4471"/>
                  </a:cubicBezTo>
                  <a:cubicBezTo>
                    <a:pt x="789" y="4471"/>
                    <a:pt x="835" y="4452"/>
                    <a:pt x="868" y="4410"/>
                  </a:cubicBezTo>
                  <a:lnTo>
                    <a:pt x="2796" y="2482"/>
                  </a:lnTo>
                  <a:cubicBezTo>
                    <a:pt x="2844" y="2434"/>
                    <a:pt x="2869" y="2386"/>
                    <a:pt x="2869" y="2338"/>
                  </a:cubicBezTo>
                  <a:lnTo>
                    <a:pt x="270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26" name="Google Shape;326;p44"/>
            <p:cNvSpPr/>
            <p:nvPr/>
          </p:nvSpPr>
          <p:spPr>
            <a:xfrm>
              <a:off x="2212227" y="2230814"/>
              <a:ext cx="130858" cy="130094"/>
            </a:xfrm>
            <a:custGeom>
              <a:avLst/>
              <a:gdLst/>
              <a:ahLst/>
              <a:cxnLst/>
              <a:rect l="l" t="t" r="r" b="b"/>
              <a:pathLst>
                <a:path w="3083" h="3065" extrusionOk="0">
                  <a:moveTo>
                    <a:pt x="2905" y="1"/>
                  </a:moveTo>
                  <a:cubicBezTo>
                    <a:pt x="2893" y="1"/>
                    <a:pt x="2881" y="2"/>
                    <a:pt x="2869" y="4"/>
                  </a:cubicBezTo>
                  <a:cubicBezTo>
                    <a:pt x="1856" y="101"/>
                    <a:pt x="917" y="342"/>
                    <a:pt x="1" y="679"/>
                  </a:cubicBezTo>
                  <a:lnTo>
                    <a:pt x="2362" y="3065"/>
                  </a:lnTo>
                  <a:cubicBezTo>
                    <a:pt x="2507" y="2679"/>
                    <a:pt x="2628" y="2318"/>
                    <a:pt x="2724" y="2004"/>
                  </a:cubicBezTo>
                  <a:cubicBezTo>
                    <a:pt x="2917" y="1281"/>
                    <a:pt x="3013" y="655"/>
                    <a:pt x="3061" y="197"/>
                  </a:cubicBezTo>
                  <a:cubicBezTo>
                    <a:pt x="3083" y="89"/>
                    <a:pt x="3008" y="1"/>
                    <a:pt x="290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27" name="Google Shape;327;p44"/>
            <p:cNvSpPr/>
            <p:nvPr/>
          </p:nvSpPr>
          <p:spPr>
            <a:xfrm>
              <a:off x="1943256" y="2274956"/>
              <a:ext cx="353949" cy="353949"/>
            </a:xfrm>
            <a:custGeom>
              <a:avLst/>
              <a:gdLst/>
              <a:ahLst/>
              <a:cxnLst/>
              <a:rect l="l" t="t" r="r" b="b"/>
              <a:pathLst>
                <a:path w="8339" h="8339" extrusionOk="0">
                  <a:moveTo>
                    <a:pt x="4974" y="1652"/>
                  </a:moveTo>
                  <a:cubicBezTo>
                    <a:pt x="5405" y="1652"/>
                    <a:pt x="5843" y="1811"/>
                    <a:pt x="6193" y="2169"/>
                  </a:cubicBezTo>
                  <a:cubicBezTo>
                    <a:pt x="7295" y="3247"/>
                    <a:pt x="6516" y="5158"/>
                    <a:pt x="4993" y="5158"/>
                  </a:cubicBezTo>
                  <a:cubicBezTo>
                    <a:pt x="4983" y="5158"/>
                    <a:pt x="4974" y="5158"/>
                    <a:pt x="4964" y="5157"/>
                  </a:cubicBezTo>
                  <a:cubicBezTo>
                    <a:pt x="4951" y="5158"/>
                    <a:pt x="4937" y="5158"/>
                    <a:pt x="4924" y="5158"/>
                  </a:cubicBezTo>
                  <a:cubicBezTo>
                    <a:pt x="4000" y="5158"/>
                    <a:pt x="3181" y="4348"/>
                    <a:pt x="3205" y="3398"/>
                  </a:cubicBezTo>
                  <a:cubicBezTo>
                    <a:pt x="3189" y="2354"/>
                    <a:pt x="4068" y="1652"/>
                    <a:pt x="4974" y="1652"/>
                  </a:cubicBezTo>
                  <a:close/>
                  <a:moveTo>
                    <a:pt x="5495" y="1"/>
                  </a:moveTo>
                  <a:cubicBezTo>
                    <a:pt x="4410" y="555"/>
                    <a:pt x="3398" y="1254"/>
                    <a:pt x="2530" y="2145"/>
                  </a:cubicBezTo>
                  <a:cubicBezTo>
                    <a:pt x="1808" y="2844"/>
                    <a:pt x="988" y="4025"/>
                    <a:pt x="97" y="5543"/>
                  </a:cubicBezTo>
                  <a:cubicBezTo>
                    <a:pt x="73" y="5615"/>
                    <a:pt x="24" y="5688"/>
                    <a:pt x="0" y="5760"/>
                  </a:cubicBezTo>
                  <a:lnTo>
                    <a:pt x="1012" y="6772"/>
                  </a:lnTo>
                  <a:lnTo>
                    <a:pt x="2386" y="5374"/>
                  </a:lnTo>
                  <a:cubicBezTo>
                    <a:pt x="2470" y="5290"/>
                    <a:pt x="2579" y="5248"/>
                    <a:pt x="2687" y="5248"/>
                  </a:cubicBezTo>
                  <a:cubicBezTo>
                    <a:pt x="2796" y="5248"/>
                    <a:pt x="2904" y="5290"/>
                    <a:pt x="2988" y="5374"/>
                  </a:cubicBezTo>
                  <a:cubicBezTo>
                    <a:pt x="3157" y="5543"/>
                    <a:pt x="3157" y="5808"/>
                    <a:pt x="2988" y="5977"/>
                  </a:cubicBezTo>
                  <a:lnTo>
                    <a:pt x="1591" y="7350"/>
                  </a:lnTo>
                  <a:lnTo>
                    <a:pt x="2579" y="8338"/>
                  </a:lnTo>
                  <a:cubicBezTo>
                    <a:pt x="5422" y="6676"/>
                    <a:pt x="7061" y="5519"/>
                    <a:pt x="8338" y="2844"/>
                  </a:cubicBezTo>
                  <a:lnTo>
                    <a:pt x="549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74602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9D50-DF27-8502-BB96-308222985DDB}"/>
              </a:ext>
            </a:extLst>
          </p:cNvPr>
          <p:cNvSpPr>
            <a:spLocks noGrp="1"/>
          </p:cNvSpPr>
          <p:nvPr>
            <p:ph type="title"/>
          </p:nvPr>
        </p:nvSpPr>
        <p:spPr>
          <a:xfrm>
            <a:off x="449781" y="292613"/>
            <a:ext cx="10699169" cy="5750740"/>
          </a:xfrm>
        </p:spPr>
        <p:txBody>
          <a:bodyPr/>
          <a:lstStyle/>
          <a:p>
            <a:pPr marL="380990" indent="-380990">
              <a:buFont typeface="Arial" panose="020B0604020202020204" pitchFamily="34" charset="0"/>
              <a:buChar char="•"/>
            </a:pPr>
            <a:r>
              <a:rPr lang="en-US" sz="2133" dirty="0"/>
              <a:t>Common methods for updating distances include single linkage (minimum distance), </a:t>
            </a:r>
            <a:br>
              <a:rPr lang="en-US" sz="2133" dirty="0"/>
            </a:br>
            <a:r>
              <a:rPr lang="en-US" sz="2133" dirty="0"/>
              <a:t>complete linkage (maximum distance), average linkage (average distance), or Ward's method.</a:t>
            </a:r>
            <a:br>
              <a:rPr lang="en-US" sz="2133" dirty="0"/>
            </a:br>
            <a:br>
              <a:rPr lang="en-US" sz="2133" dirty="0"/>
            </a:br>
            <a:br>
              <a:rPr lang="en-US" sz="2133" dirty="0"/>
            </a:br>
            <a:r>
              <a:rPr lang="en-US" sz="2133" dirty="0"/>
              <a:t>Hierarchical Structure Construction:</a:t>
            </a:r>
            <a:br>
              <a:rPr lang="en-US" sz="2133" dirty="0"/>
            </a:br>
            <a:r>
              <a:rPr lang="en-US" sz="2133" dirty="0"/>
              <a:t>Continue merging or dividing clusters until all data points belong to a single cluster (agglomerative) or each data point forms an individual cluster (divisive).The result is a dendrogram, which visually represents the hierarchy of clusters and their relationships.</a:t>
            </a:r>
            <a:br>
              <a:rPr lang="en-US" sz="2133" dirty="0"/>
            </a:br>
            <a:br>
              <a:rPr lang="en-US" sz="2133" dirty="0"/>
            </a:br>
            <a:r>
              <a:rPr lang="en-US" sz="2133" dirty="0"/>
              <a:t>Cluster Selection:</a:t>
            </a:r>
            <a:br>
              <a:rPr lang="en-US" sz="2133" dirty="0"/>
            </a:br>
            <a:r>
              <a:rPr lang="en-US" sz="2133" dirty="0"/>
              <a:t>Determine the desired number of clusters by selecting a level or cutting the dendrogram at a specific height. The height or level selection depends on the problem domain and the desired granularity of clustering.</a:t>
            </a:r>
            <a:br>
              <a:rPr lang="en-US" sz="2133" dirty="0"/>
            </a:br>
            <a:br>
              <a:rPr lang="en-US" sz="2133" dirty="0"/>
            </a:br>
            <a:r>
              <a:rPr lang="en-US" sz="2133" dirty="0"/>
              <a:t>Assigning Cluster Labels:</a:t>
            </a:r>
            <a:br>
              <a:rPr lang="en-US" sz="2133" dirty="0"/>
            </a:br>
            <a:r>
              <a:rPr lang="en-US" sz="2133" dirty="0"/>
              <a:t>Assign data points to clusters based on the selected level or height in the dendrogram.</a:t>
            </a:r>
            <a:br>
              <a:rPr lang="en-US" sz="2133" dirty="0"/>
            </a:br>
            <a:r>
              <a:rPr lang="en-US" sz="2133" dirty="0"/>
              <a:t>Each leaf node in the dendrogram represents a cluster, and the assignment is based on the merging/dividing history.</a:t>
            </a:r>
            <a:endParaRPr lang="en-IN" sz="2133" dirty="0"/>
          </a:p>
        </p:txBody>
      </p:sp>
    </p:spTree>
    <p:extLst>
      <p:ext uri="{BB962C8B-B14F-4D97-AF65-F5344CB8AC3E}">
        <p14:creationId xmlns:p14="http://schemas.microsoft.com/office/powerpoint/2010/main" val="143519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459B-5A04-4991-08B1-0C480B4FDE1F}"/>
              </a:ext>
            </a:extLst>
          </p:cNvPr>
          <p:cNvSpPr>
            <a:spLocks noGrp="1"/>
          </p:cNvSpPr>
          <p:nvPr>
            <p:ph type="title"/>
          </p:nvPr>
        </p:nvSpPr>
        <p:spPr/>
        <p:txBody>
          <a:bodyPr/>
          <a:lstStyle/>
          <a:p>
            <a:r>
              <a:rPr lang="en-US" dirty="0"/>
              <a:t>Working of hierarchical clustering</a:t>
            </a:r>
            <a:endParaRPr lang="en-IN" dirty="0"/>
          </a:p>
        </p:txBody>
      </p:sp>
      <p:sp>
        <p:nvSpPr>
          <p:cNvPr id="3" name="Text Placeholder 2">
            <a:extLst>
              <a:ext uri="{FF2B5EF4-FFF2-40B4-BE49-F238E27FC236}">
                <a16:creationId xmlns:a16="http://schemas.microsoft.com/office/drawing/2014/main" id="{11432F78-601D-5E2D-C2D2-63EC337B0103}"/>
              </a:ext>
            </a:extLst>
          </p:cNvPr>
          <p:cNvSpPr>
            <a:spLocks noGrp="1"/>
          </p:cNvSpPr>
          <p:nvPr>
            <p:ph type="body" idx="1"/>
          </p:nvPr>
        </p:nvSpPr>
        <p:spPr/>
        <p:txBody>
          <a:bodyPr/>
          <a:lstStyle/>
          <a:p>
            <a:pPr marL="643451" indent="-457189" algn="just">
              <a:buAutoNum type="arabicPeriod"/>
            </a:pPr>
            <a:r>
              <a:rPr lang="en-IN" dirty="0"/>
              <a:t>Distance Calculation:</a:t>
            </a:r>
          </a:p>
          <a:p>
            <a:pPr algn="just"/>
            <a:r>
              <a:rPr lang="en-US" dirty="0"/>
              <a:t>Determine the similarity or dissimilarity measure (e.g., Euclidean distance, Manhattan distance, cosine similarity) to quantify the distance between data points or clusters.</a:t>
            </a:r>
            <a:endParaRPr lang="en-IN" dirty="0"/>
          </a:p>
          <a:p>
            <a:pPr algn="just"/>
            <a:endParaRPr lang="en-IN" dirty="0"/>
          </a:p>
          <a:p>
            <a:pPr marL="643451" indent="-457189" algn="just">
              <a:buAutoNum type="arabicPeriod" startAt="2"/>
            </a:pPr>
            <a:r>
              <a:rPr lang="en-IN" dirty="0"/>
              <a:t>Initialization:</a:t>
            </a:r>
          </a:p>
          <a:p>
            <a:pPr algn="just"/>
            <a:r>
              <a:rPr lang="en-US" dirty="0"/>
              <a:t>Treat each data point as an individual cluster.</a:t>
            </a:r>
          </a:p>
          <a:p>
            <a:pPr algn="just"/>
            <a:endParaRPr lang="en-US" dirty="0"/>
          </a:p>
          <a:p>
            <a:pPr marL="643451" indent="-457189" algn="just">
              <a:buAutoNum type="arabicPeriod" startAt="3"/>
            </a:pPr>
            <a:r>
              <a:rPr lang="en-US" dirty="0"/>
              <a:t>Agglomeration</a:t>
            </a:r>
            <a:r>
              <a:rPr lang="en-IN" dirty="0"/>
              <a:t>/Divisive Steps:</a:t>
            </a:r>
          </a:p>
          <a:p>
            <a:pPr algn="just"/>
            <a:endParaRPr lang="en-IN" dirty="0"/>
          </a:p>
          <a:p>
            <a:pPr algn="just"/>
            <a:r>
              <a:rPr lang="en-US" dirty="0"/>
              <a:t>Agglomerative Approach: Start with each data point as a separate cluster and iteratively merge the closest clusters based on the defined distance measure.</a:t>
            </a:r>
          </a:p>
          <a:p>
            <a:pPr algn="just"/>
            <a:r>
              <a:rPr lang="en-US" dirty="0"/>
              <a:t>Divisive Approach: Begin with all data points in a single cluster and recursively divide them into smaller clusters based on the distance measure.</a:t>
            </a:r>
          </a:p>
          <a:p>
            <a:pPr algn="just"/>
            <a:endParaRPr lang="en-US" dirty="0"/>
          </a:p>
          <a:p>
            <a:pPr marL="186262" indent="0" algn="just">
              <a:buNone/>
            </a:pPr>
            <a:r>
              <a:rPr lang="en-US" dirty="0"/>
              <a:t>4. Distance Update::</a:t>
            </a:r>
          </a:p>
          <a:p>
            <a:pPr algn="just"/>
            <a:r>
              <a:rPr lang="en-US" dirty="0"/>
              <a:t>Recalculate the distance between the newly formed clusters or data points based on the chosen similarity or dissimilarity measure.</a:t>
            </a:r>
            <a:endParaRPr lang="en-IN" dirty="0"/>
          </a:p>
        </p:txBody>
      </p:sp>
    </p:spTree>
    <p:extLst>
      <p:ext uri="{BB962C8B-B14F-4D97-AF65-F5344CB8AC3E}">
        <p14:creationId xmlns:p14="http://schemas.microsoft.com/office/powerpoint/2010/main" val="154805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cxnSp>
        <p:nvCxnSpPr>
          <p:cNvPr id="344" name="Google Shape;344;p46"/>
          <p:cNvCxnSpPr/>
          <p:nvPr/>
        </p:nvCxnSpPr>
        <p:spPr>
          <a:xfrm>
            <a:off x="4578400" y="1139133"/>
            <a:ext cx="3035200" cy="0"/>
          </a:xfrm>
          <a:prstGeom prst="straightConnector1">
            <a:avLst/>
          </a:prstGeom>
          <a:noFill/>
          <a:ln w="9525" cap="flat" cmpd="sng">
            <a:solidFill>
              <a:schemeClr val="dk2"/>
            </a:solidFill>
            <a:prstDash val="solid"/>
            <a:round/>
            <a:headEnd type="none" w="med" len="med"/>
            <a:tailEnd type="none" w="med" len="med"/>
          </a:ln>
        </p:spPr>
      </p:cxnSp>
      <p:sp>
        <p:nvSpPr>
          <p:cNvPr id="345" name="Google Shape;345;p46"/>
          <p:cNvSpPr txBox="1">
            <a:spLocks noGrp="1"/>
          </p:cNvSpPr>
          <p:nvPr>
            <p:ph type="title"/>
          </p:nvPr>
        </p:nvSpPr>
        <p:spPr>
          <a:xfrm>
            <a:off x="951000" y="328500"/>
            <a:ext cx="10290000" cy="637600"/>
          </a:xfrm>
          <a:prstGeom prst="rect">
            <a:avLst/>
          </a:prstGeom>
        </p:spPr>
        <p:txBody>
          <a:bodyPr spcFirstLastPara="1" vert="horz" wrap="square" lIns="121900" tIns="121900" rIns="121900" bIns="121900" rtlCol="0" anchor="ctr" anchorCtr="0">
            <a:noAutofit/>
          </a:bodyPr>
          <a:lstStyle/>
          <a:p>
            <a:pPr algn="ctr"/>
            <a:r>
              <a:rPr lang="en" sz="4667" dirty="0"/>
              <a:t>Advantages:</a:t>
            </a:r>
            <a:endParaRPr sz="4667" dirty="0"/>
          </a:p>
        </p:txBody>
      </p:sp>
      <p:sp>
        <p:nvSpPr>
          <p:cNvPr id="346" name="Google Shape;346;p46"/>
          <p:cNvSpPr txBox="1"/>
          <p:nvPr/>
        </p:nvSpPr>
        <p:spPr>
          <a:xfrm>
            <a:off x="1467800" y="1788533"/>
            <a:ext cx="9256400" cy="4677587"/>
          </a:xfrm>
          <a:prstGeom prst="rect">
            <a:avLst/>
          </a:prstGeom>
          <a:noFill/>
          <a:ln>
            <a:noFill/>
          </a:ln>
        </p:spPr>
        <p:txBody>
          <a:bodyPr spcFirstLastPara="1" wrap="square" lIns="121900" tIns="121900" rIns="121900" bIns="121900" anchor="t" anchorCtr="0">
            <a:spAutoFit/>
          </a:bodyPr>
          <a:lstStyle/>
          <a:p>
            <a:pPr marL="380990" indent="-380990">
              <a:lnSpc>
                <a:spcPct val="150000"/>
              </a:lnSpc>
              <a:buClr>
                <a:schemeClr val="tx1"/>
              </a:buClr>
              <a:buFont typeface="Arial" panose="020B0604020202020204" pitchFamily="34" charset="0"/>
              <a:buChar char="•"/>
            </a:pPr>
            <a:r>
              <a:rPr lang="en-US" sz="2133" dirty="0">
                <a:latin typeface="Raleway"/>
                <a:ea typeface="Raleway"/>
                <a:cs typeface="Raleway"/>
                <a:sym typeface="Raleway"/>
              </a:rPr>
              <a:t>No predefined number of clusters: Hierarchical clustering automatically determines the number of clusters based on the data and the chosen dendrogram level.</a:t>
            </a:r>
          </a:p>
          <a:p>
            <a:pPr marL="380990" indent="-380990">
              <a:lnSpc>
                <a:spcPct val="150000"/>
              </a:lnSpc>
              <a:buClr>
                <a:schemeClr val="tx1"/>
              </a:buClr>
              <a:buFont typeface="Arial" panose="020B0604020202020204" pitchFamily="34" charset="0"/>
              <a:buChar char="•"/>
            </a:pPr>
            <a:r>
              <a:rPr lang="en-US" sz="2133" dirty="0">
                <a:latin typeface="Raleway"/>
                <a:ea typeface="Raleway"/>
                <a:cs typeface="Raleway"/>
                <a:sym typeface="Raleway"/>
              </a:rPr>
              <a:t>Visualization: The dendrogram provides a visual representation of the clustering hierarchy, enabling a comprehensive understanding of the relationships between clusters and data points.</a:t>
            </a:r>
          </a:p>
          <a:p>
            <a:pPr marL="380990" indent="-380990">
              <a:lnSpc>
                <a:spcPct val="150000"/>
              </a:lnSpc>
              <a:buClr>
                <a:schemeClr val="tx1"/>
              </a:buClr>
              <a:buFont typeface="Arial" panose="020B0604020202020204" pitchFamily="34" charset="0"/>
              <a:buChar char="•"/>
            </a:pPr>
            <a:r>
              <a:rPr lang="en-US" sz="2133" dirty="0">
                <a:latin typeface="Raleway"/>
                <a:ea typeface="Raleway"/>
                <a:cs typeface="Raleway"/>
                <a:sym typeface="Raleway"/>
              </a:rPr>
              <a:t>Flexibility: Hierarchical clustering can handle various types of data and distance/similarity measures, making it adaptable to </a:t>
            </a:r>
            <a:r>
              <a:rPr lang="en-US" sz="2133" dirty="0">
                <a:solidFill>
                  <a:schemeClr val="dk1"/>
                </a:solidFill>
                <a:latin typeface="Raleway"/>
                <a:ea typeface="Raleway"/>
                <a:cs typeface="Raleway"/>
                <a:sym typeface="Raleway"/>
              </a:rPr>
              <a:t>different domains.</a:t>
            </a:r>
            <a:endParaRPr sz="2133" dirty="0">
              <a:solidFill>
                <a:schemeClr val="dk1"/>
              </a:solidFill>
              <a:latin typeface="Raleway"/>
              <a:ea typeface="Raleway"/>
              <a:cs typeface="Raleway"/>
              <a:sym typeface="Raleway"/>
            </a:endParaRPr>
          </a:p>
        </p:txBody>
      </p:sp>
      <p:grpSp>
        <p:nvGrpSpPr>
          <p:cNvPr id="2" name="Google Shape;333;p45">
            <a:extLst>
              <a:ext uri="{FF2B5EF4-FFF2-40B4-BE49-F238E27FC236}">
                <a16:creationId xmlns:a16="http://schemas.microsoft.com/office/drawing/2014/main" id="{E21A1514-43C1-544A-24B8-958BA47C859F}"/>
              </a:ext>
            </a:extLst>
          </p:cNvPr>
          <p:cNvGrpSpPr/>
          <p:nvPr/>
        </p:nvGrpSpPr>
        <p:grpSpPr>
          <a:xfrm>
            <a:off x="9876482" y="6029348"/>
            <a:ext cx="743703" cy="706528"/>
            <a:chOff x="6864450" y="2257863"/>
            <a:chExt cx="557777" cy="529896"/>
          </a:xfrm>
        </p:grpSpPr>
        <p:sp>
          <p:nvSpPr>
            <p:cNvPr id="3" name="Google Shape;334;p45">
              <a:extLst>
                <a:ext uri="{FF2B5EF4-FFF2-40B4-BE49-F238E27FC236}">
                  <a16:creationId xmlns:a16="http://schemas.microsoft.com/office/drawing/2014/main" id="{4192D8CD-46F0-9321-DA70-09977B1489C1}"/>
                </a:ext>
              </a:extLst>
            </p:cNvPr>
            <p:cNvSpPr/>
            <p:nvPr/>
          </p:nvSpPr>
          <p:spPr>
            <a:xfrm>
              <a:off x="7000562" y="2416215"/>
              <a:ext cx="250771" cy="214498"/>
            </a:xfrm>
            <a:custGeom>
              <a:avLst/>
              <a:gdLst/>
              <a:ahLst/>
              <a:cxnLst/>
              <a:rect l="l" t="t" r="r" b="b"/>
              <a:pathLst>
                <a:path w="5905" h="5085" extrusionOk="0">
                  <a:moveTo>
                    <a:pt x="3362" y="1000"/>
                  </a:moveTo>
                  <a:cubicBezTo>
                    <a:pt x="4121" y="1000"/>
                    <a:pt x="4880" y="1518"/>
                    <a:pt x="4916" y="2554"/>
                  </a:cubicBezTo>
                  <a:cubicBezTo>
                    <a:pt x="4916" y="3398"/>
                    <a:pt x="4217" y="4097"/>
                    <a:pt x="3374" y="4097"/>
                  </a:cubicBezTo>
                  <a:cubicBezTo>
                    <a:pt x="2507" y="4097"/>
                    <a:pt x="1808" y="3398"/>
                    <a:pt x="1808" y="2554"/>
                  </a:cubicBezTo>
                  <a:cubicBezTo>
                    <a:pt x="1844" y="1518"/>
                    <a:pt x="2603" y="1000"/>
                    <a:pt x="3362" y="1000"/>
                  </a:cubicBezTo>
                  <a:close/>
                  <a:moveTo>
                    <a:pt x="3374" y="0"/>
                  </a:moveTo>
                  <a:cubicBezTo>
                    <a:pt x="0" y="145"/>
                    <a:pt x="0" y="4940"/>
                    <a:pt x="3374" y="5085"/>
                  </a:cubicBezTo>
                  <a:cubicBezTo>
                    <a:pt x="4772" y="5085"/>
                    <a:pt x="5904" y="3952"/>
                    <a:pt x="5904" y="2554"/>
                  </a:cubicBezTo>
                  <a:cubicBezTo>
                    <a:pt x="5904" y="1133"/>
                    <a:pt x="4772" y="0"/>
                    <a:pt x="33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 name="Google Shape;335;p45">
              <a:extLst>
                <a:ext uri="{FF2B5EF4-FFF2-40B4-BE49-F238E27FC236}">
                  <a16:creationId xmlns:a16="http://schemas.microsoft.com/office/drawing/2014/main" id="{1BE83EEB-A3A1-A54C-1FA8-F028F8E1D55F}"/>
                </a:ext>
              </a:extLst>
            </p:cNvPr>
            <p:cNvSpPr/>
            <p:nvPr/>
          </p:nvSpPr>
          <p:spPr>
            <a:xfrm>
              <a:off x="7160202" y="2317593"/>
              <a:ext cx="262024" cy="411743"/>
            </a:xfrm>
            <a:custGeom>
              <a:avLst/>
              <a:gdLst/>
              <a:ahLst/>
              <a:cxnLst/>
              <a:rect l="l" t="t" r="r" b="b"/>
              <a:pathLst>
                <a:path w="6170" h="9761" extrusionOk="0">
                  <a:moveTo>
                    <a:pt x="1" y="1"/>
                  </a:moveTo>
                  <a:lnTo>
                    <a:pt x="1" y="1591"/>
                  </a:lnTo>
                  <a:cubicBezTo>
                    <a:pt x="1519" y="1760"/>
                    <a:pt x="2724" y="2965"/>
                    <a:pt x="2892" y="4507"/>
                  </a:cubicBezTo>
                  <a:lnTo>
                    <a:pt x="4507" y="4507"/>
                  </a:lnTo>
                  <a:cubicBezTo>
                    <a:pt x="5037" y="4507"/>
                    <a:pt x="5037" y="5254"/>
                    <a:pt x="4531" y="5278"/>
                  </a:cubicBezTo>
                  <a:lnTo>
                    <a:pt x="2892" y="5278"/>
                  </a:lnTo>
                  <a:cubicBezTo>
                    <a:pt x="2724" y="6796"/>
                    <a:pt x="1519" y="8001"/>
                    <a:pt x="1" y="8170"/>
                  </a:cubicBezTo>
                  <a:lnTo>
                    <a:pt x="1" y="9760"/>
                  </a:lnTo>
                  <a:cubicBezTo>
                    <a:pt x="3880" y="9567"/>
                    <a:pt x="5736" y="5904"/>
                    <a:pt x="6121" y="5037"/>
                  </a:cubicBezTo>
                  <a:cubicBezTo>
                    <a:pt x="6170" y="4941"/>
                    <a:pt x="6170" y="4820"/>
                    <a:pt x="6121" y="4724"/>
                  </a:cubicBezTo>
                  <a:cubicBezTo>
                    <a:pt x="5736" y="3880"/>
                    <a:pt x="3880" y="266"/>
                    <a:pt x="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 name="Google Shape;336;p45">
              <a:extLst>
                <a:ext uri="{FF2B5EF4-FFF2-40B4-BE49-F238E27FC236}">
                  <a16:creationId xmlns:a16="http://schemas.microsoft.com/office/drawing/2014/main" id="{E3D876E7-AEDF-1BAF-E233-8994CB656E6F}"/>
                </a:ext>
              </a:extLst>
            </p:cNvPr>
            <p:cNvSpPr/>
            <p:nvPr/>
          </p:nvSpPr>
          <p:spPr>
            <a:xfrm>
              <a:off x="7110047" y="2490414"/>
              <a:ext cx="66589" cy="66353"/>
            </a:xfrm>
            <a:custGeom>
              <a:avLst/>
              <a:gdLst/>
              <a:ahLst/>
              <a:cxnLst/>
              <a:rect l="l" t="t" r="r" b="b"/>
              <a:pathLst>
                <a:path w="1568" h="1573" extrusionOk="0">
                  <a:moveTo>
                    <a:pt x="796" y="0"/>
                  </a:moveTo>
                  <a:cubicBezTo>
                    <a:pt x="338" y="0"/>
                    <a:pt x="1" y="362"/>
                    <a:pt x="1" y="795"/>
                  </a:cubicBezTo>
                  <a:cubicBezTo>
                    <a:pt x="25" y="1313"/>
                    <a:pt x="410" y="1572"/>
                    <a:pt x="793" y="1572"/>
                  </a:cubicBezTo>
                  <a:cubicBezTo>
                    <a:pt x="1176" y="1572"/>
                    <a:pt x="1555" y="1313"/>
                    <a:pt x="1567" y="795"/>
                  </a:cubicBezTo>
                  <a:cubicBezTo>
                    <a:pt x="1567" y="362"/>
                    <a:pt x="1230" y="0"/>
                    <a:pt x="79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 name="Google Shape;337;p45">
              <a:extLst>
                <a:ext uri="{FF2B5EF4-FFF2-40B4-BE49-F238E27FC236}">
                  <a16:creationId xmlns:a16="http://schemas.microsoft.com/office/drawing/2014/main" id="{14EA72B2-0E93-21AB-B0CB-997EBF319AA0}"/>
                </a:ext>
              </a:extLst>
            </p:cNvPr>
            <p:cNvSpPr/>
            <p:nvPr/>
          </p:nvSpPr>
          <p:spPr>
            <a:xfrm>
              <a:off x="6864450" y="2317593"/>
              <a:ext cx="262024" cy="411743"/>
            </a:xfrm>
            <a:custGeom>
              <a:avLst/>
              <a:gdLst/>
              <a:ahLst/>
              <a:cxnLst/>
              <a:rect l="l" t="t" r="r" b="b"/>
              <a:pathLst>
                <a:path w="6170" h="9761" extrusionOk="0">
                  <a:moveTo>
                    <a:pt x="6169" y="1"/>
                  </a:moveTo>
                  <a:cubicBezTo>
                    <a:pt x="2290" y="193"/>
                    <a:pt x="434" y="3856"/>
                    <a:pt x="49" y="4724"/>
                  </a:cubicBezTo>
                  <a:cubicBezTo>
                    <a:pt x="0" y="4820"/>
                    <a:pt x="0" y="4941"/>
                    <a:pt x="49" y="5037"/>
                  </a:cubicBezTo>
                  <a:cubicBezTo>
                    <a:pt x="434" y="5880"/>
                    <a:pt x="2290" y="9495"/>
                    <a:pt x="6169" y="9760"/>
                  </a:cubicBezTo>
                  <a:lnTo>
                    <a:pt x="6169" y="8170"/>
                  </a:lnTo>
                  <a:cubicBezTo>
                    <a:pt x="4651" y="8001"/>
                    <a:pt x="3446" y="6796"/>
                    <a:pt x="3278" y="5278"/>
                  </a:cubicBezTo>
                  <a:lnTo>
                    <a:pt x="1663" y="5278"/>
                  </a:lnTo>
                  <a:cubicBezTo>
                    <a:pt x="1133" y="5254"/>
                    <a:pt x="1133" y="4531"/>
                    <a:pt x="1639" y="4507"/>
                  </a:cubicBezTo>
                  <a:lnTo>
                    <a:pt x="3278" y="4507"/>
                  </a:lnTo>
                  <a:cubicBezTo>
                    <a:pt x="3446" y="2965"/>
                    <a:pt x="4651" y="1760"/>
                    <a:pt x="6169" y="1591"/>
                  </a:cubicBezTo>
                  <a:lnTo>
                    <a:pt x="616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 name="Google Shape;338;p45">
              <a:extLst>
                <a:ext uri="{FF2B5EF4-FFF2-40B4-BE49-F238E27FC236}">
                  <a16:creationId xmlns:a16="http://schemas.microsoft.com/office/drawing/2014/main" id="{291C47CB-B22D-13E5-5D73-6DB5DFC59E8C}"/>
                </a:ext>
              </a:extLst>
            </p:cNvPr>
            <p:cNvSpPr/>
            <p:nvPr/>
          </p:nvSpPr>
          <p:spPr>
            <a:xfrm>
              <a:off x="7126439" y="2257863"/>
              <a:ext cx="33804" cy="59773"/>
            </a:xfrm>
            <a:custGeom>
              <a:avLst/>
              <a:gdLst/>
              <a:ahLst/>
              <a:cxnLst/>
              <a:rect l="l" t="t" r="r" b="b"/>
              <a:pathLst>
                <a:path w="796" h="1417" extrusionOk="0">
                  <a:moveTo>
                    <a:pt x="398" y="1"/>
                  </a:moveTo>
                  <a:cubicBezTo>
                    <a:pt x="205" y="1"/>
                    <a:pt x="12" y="127"/>
                    <a:pt x="0" y="380"/>
                  </a:cubicBezTo>
                  <a:lnTo>
                    <a:pt x="0" y="1417"/>
                  </a:lnTo>
                  <a:lnTo>
                    <a:pt x="796" y="1417"/>
                  </a:lnTo>
                  <a:lnTo>
                    <a:pt x="796" y="380"/>
                  </a:lnTo>
                  <a:cubicBezTo>
                    <a:pt x="784" y="127"/>
                    <a:pt x="591" y="1"/>
                    <a:pt x="39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 name="Google Shape;339;p45">
              <a:extLst>
                <a:ext uri="{FF2B5EF4-FFF2-40B4-BE49-F238E27FC236}">
                  <a16:creationId xmlns:a16="http://schemas.microsoft.com/office/drawing/2014/main" id="{DB4903F6-F210-EC6C-DDC9-05725BB5C4A7}"/>
                </a:ext>
              </a:extLst>
            </p:cNvPr>
            <p:cNvSpPr/>
            <p:nvPr/>
          </p:nvSpPr>
          <p:spPr>
            <a:xfrm>
              <a:off x="7126439" y="2729293"/>
              <a:ext cx="33804" cy="58465"/>
            </a:xfrm>
            <a:custGeom>
              <a:avLst/>
              <a:gdLst/>
              <a:ahLst/>
              <a:cxnLst/>
              <a:rect l="l" t="t" r="r" b="b"/>
              <a:pathLst>
                <a:path w="796" h="1386" extrusionOk="0">
                  <a:moveTo>
                    <a:pt x="0" y="0"/>
                  </a:moveTo>
                  <a:lnTo>
                    <a:pt x="0" y="988"/>
                  </a:lnTo>
                  <a:cubicBezTo>
                    <a:pt x="12" y="1253"/>
                    <a:pt x="205" y="1386"/>
                    <a:pt x="398" y="1386"/>
                  </a:cubicBezTo>
                  <a:cubicBezTo>
                    <a:pt x="591" y="1386"/>
                    <a:pt x="784" y="1253"/>
                    <a:pt x="796" y="988"/>
                  </a:cubicBezTo>
                  <a:lnTo>
                    <a:pt x="796" y="0"/>
                  </a:lnTo>
                  <a:cubicBezTo>
                    <a:pt x="707" y="8"/>
                    <a:pt x="619" y="11"/>
                    <a:pt x="531" y="11"/>
                  </a:cubicBezTo>
                  <a:cubicBezTo>
                    <a:pt x="354" y="11"/>
                    <a:pt x="177" y="0"/>
                    <a:pt x="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39638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cxnSp>
        <p:nvCxnSpPr>
          <p:cNvPr id="344" name="Google Shape;344;p46"/>
          <p:cNvCxnSpPr/>
          <p:nvPr/>
        </p:nvCxnSpPr>
        <p:spPr>
          <a:xfrm>
            <a:off x="4578400" y="1139133"/>
            <a:ext cx="3035200" cy="0"/>
          </a:xfrm>
          <a:prstGeom prst="straightConnector1">
            <a:avLst/>
          </a:prstGeom>
          <a:noFill/>
          <a:ln w="9525" cap="flat" cmpd="sng">
            <a:solidFill>
              <a:schemeClr val="dk2"/>
            </a:solidFill>
            <a:prstDash val="solid"/>
            <a:round/>
            <a:headEnd type="none" w="med" len="med"/>
            <a:tailEnd type="none" w="med" len="med"/>
          </a:ln>
        </p:spPr>
      </p:cxnSp>
      <p:sp>
        <p:nvSpPr>
          <p:cNvPr id="345" name="Google Shape;345;p46"/>
          <p:cNvSpPr txBox="1">
            <a:spLocks noGrp="1"/>
          </p:cNvSpPr>
          <p:nvPr>
            <p:ph type="title"/>
          </p:nvPr>
        </p:nvSpPr>
        <p:spPr>
          <a:xfrm>
            <a:off x="951000" y="328500"/>
            <a:ext cx="10290000" cy="637600"/>
          </a:xfrm>
          <a:prstGeom prst="rect">
            <a:avLst/>
          </a:prstGeom>
        </p:spPr>
        <p:txBody>
          <a:bodyPr spcFirstLastPara="1" vert="horz" wrap="square" lIns="121900" tIns="121900" rIns="121900" bIns="121900" rtlCol="0" anchor="ctr" anchorCtr="0">
            <a:noAutofit/>
          </a:bodyPr>
          <a:lstStyle/>
          <a:p>
            <a:pPr algn="ctr"/>
            <a:r>
              <a:rPr lang="en" sz="4667" dirty="0"/>
              <a:t>Limitations:</a:t>
            </a:r>
            <a:endParaRPr sz="4667" dirty="0"/>
          </a:p>
        </p:txBody>
      </p:sp>
      <p:sp>
        <p:nvSpPr>
          <p:cNvPr id="346" name="Google Shape;346;p46"/>
          <p:cNvSpPr txBox="1"/>
          <p:nvPr/>
        </p:nvSpPr>
        <p:spPr>
          <a:xfrm>
            <a:off x="1136873" y="1178381"/>
            <a:ext cx="10367149" cy="4956316"/>
          </a:xfrm>
          <a:prstGeom prst="rect">
            <a:avLst/>
          </a:prstGeom>
          <a:noFill/>
          <a:ln>
            <a:noFill/>
          </a:ln>
        </p:spPr>
        <p:txBody>
          <a:bodyPr spcFirstLastPara="1" wrap="square" lIns="121900" tIns="121900" rIns="121900" bIns="121900" anchor="t" anchorCtr="0">
            <a:spAutoFit/>
          </a:bodyPr>
          <a:lstStyle/>
          <a:p>
            <a:pPr marL="380990" indent="-380990">
              <a:lnSpc>
                <a:spcPct val="150000"/>
              </a:lnSpc>
              <a:buClr>
                <a:schemeClr val="tx1"/>
              </a:buClr>
              <a:buFont typeface="Arial" panose="020B0604020202020204" pitchFamily="34" charset="0"/>
              <a:buChar char="•"/>
            </a:pPr>
            <a:r>
              <a:rPr lang="en-US" sz="2267" dirty="0">
                <a:latin typeface="Raleway"/>
                <a:ea typeface="Raleway"/>
                <a:cs typeface="Raleway"/>
                <a:sym typeface="Raleway"/>
              </a:rPr>
              <a:t>Computationally expensive: The algorithm's time and memory requirements increase with the number of data points, making it less suitable for large datasets.</a:t>
            </a:r>
          </a:p>
          <a:p>
            <a:pPr marL="380990" indent="-380990">
              <a:lnSpc>
                <a:spcPct val="150000"/>
              </a:lnSpc>
              <a:buClr>
                <a:schemeClr val="tx1"/>
              </a:buClr>
              <a:buFont typeface="Arial" panose="020B0604020202020204" pitchFamily="34" charset="0"/>
              <a:buChar char="•"/>
            </a:pPr>
            <a:r>
              <a:rPr lang="en-US" sz="2000" dirty="0">
                <a:latin typeface="Raleway"/>
                <a:ea typeface="Raleway"/>
                <a:cs typeface="Raleway"/>
                <a:sym typeface="Raleway"/>
              </a:rPr>
              <a:t>Sensitivity</a:t>
            </a:r>
            <a:r>
              <a:rPr lang="en-US" sz="2267" dirty="0">
                <a:latin typeface="Raleway"/>
                <a:ea typeface="Raleway"/>
                <a:cs typeface="Raleway"/>
                <a:sym typeface="Raleway"/>
              </a:rPr>
              <a:t> to outliers: Hierarchical clustering can be sensitive to outliers, as it tends to merge clusters based on proximity, potentially impacting the overall clustering structure.</a:t>
            </a:r>
          </a:p>
          <a:p>
            <a:pPr marL="380990" indent="-380990">
              <a:lnSpc>
                <a:spcPct val="150000"/>
              </a:lnSpc>
              <a:buClr>
                <a:schemeClr val="tx1"/>
              </a:buClr>
              <a:buFont typeface="Arial" panose="020B0604020202020204" pitchFamily="34" charset="0"/>
              <a:buChar char="•"/>
            </a:pPr>
            <a:r>
              <a:rPr lang="en-US" sz="2267" dirty="0">
                <a:latin typeface="Raleway"/>
                <a:ea typeface="Raleway"/>
                <a:cs typeface="Raleway"/>
                <a:sym typeface="Raleway"/>
              </a:rPr>
              <a:t>Difficulty in handling large datasets: Scaling hierarchical clustering to large datasets can be challenging due to its inherent hierarchical structure construction process.</a:t>
            </a:r>
            <a:endParaRPr sz="2267" dirty="0">
              <a:latin typeface="Raleway"/>
              <a:ea typeface="Raleway"/>
              <a:cs typeface="Raleway"/>
              <a:sym typeface="Raleway"/>
            </a:endParaRPr>
          </a:p>
        </p:txBody>
      </p:sp>
    </p:spTree>
    <p:extLst>
      <p:ext uri="{BB962C8B-B14F-4D97-AF65-F5344CB8AC3E}">
        <p14:creationId xmlns:p14="http://schemas.microsoft.com/office/powerpoint/2010/main" val="366929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DBBF-08C6-93D4-1A3A-4F0E7279ED40}"/>
              </a:ext>
            </a:extLst>
          </p:cNvPr>
          <p:cNvSpPr>
            <a:spLocks noGrp="1"/>
          </p:cNvSpPr>
          <p:nvPr>
            <p:ph type="title"/>
          </p:nvPr>
        </p:nvSpPr>
        <p:spPr/>
        <p:txBody>
          <a:bodyPr/>
          <a:lstStyle/>
          <a:p>
            <a:r>
              <a:rPr lang="en-IN" sz="4800" b="1" u="sng" dirty="0"/>
              <a:t>Conclusion </a:t>
            </a:r>
          </a:p>
        </p:txBody>
      </p:sp>
      <p:sp>
        <p:nvSpPr>
          <p:cNvPr id="3" name="Subtitle 2">
            <a:extLst>
              <a:ext uri="{FF2B5EF4-FFF2-40B4-BE49-F238E27FC236}">
                <a16:creationId xmlns:a16="http://schemas.microsoft.com/office/drawing/2014/main" id="{DA566A17-1696-5EBC-E7AC-A55C89670B33}"/>
              </a:ext>
            </a:extLst>
          </p:cNvPr>
          <p:cNvSpPr>
            <a:spLocks noGrp="1"/>
          </p:cNvSpPr>
          <p:nvPr>
            <p:ph type="subTitle" idx="1"/>
          </p:nvPr>
        </p:nvSpPr>
        <p:spPr>
          <a:xfrm>
            <a:off x="3500582" y="1816516"/>
            <a:ext cx="7342909" cy="4624891"/>
          </a:xfrm>
        </p:spPr>
        <p:txBody>
          <a:bodyPr/>
          <a:lstStyle/>
          <a:p>
            <a:pPr algn="just">
              <a:buFont typeface="Arial" panose="020B0604020202020204" pitchFamily="34" charset="0"/>
              <a:buChar char="•"/>
            </a:pPr>
            <a:r>
              <a:rPr lang="en-US" sz="2133" dirty="0"/>
              <a:t>In conclusion, cluster analysis is a powerful technique in unsupervised machine learning that helps uncover patterns and structures within data.</a:t>
            </a:r>
          </a:p>
          <a:p>
            <a:pPr algn="just">
              <a:buFont typeface="Arial" panose="020B0604020202020204" pitchFamily="34" charset="0"/>
              <a:buChar char="•"/>
            </a:pPr>
            <a:endParaRPr lang="en-IN" sz="2133" dirty="0"/>
          </a:p>
          <a:p>
            <a:pPr algn="just">
              <a:buFont typeface="Arial" panose="020B0604020202020204" pitchFamily="34" charset="0"/>
              <a:buChar char="•"/>
            </a:pPr>
            <a:r>
              <a:rPr lang="en-US" sz="2133" dirty="0">
                <a:solidFill>
                  <a:srgbClr val="D1D5DB"/>
                </a:solidFill>
                <a:latin typeface="Söhne"/>
              </a:rPr>
              <a:t>Both K-means clustering and hierarchical clustering have their strengths and weaknesses. K-means clustering is efficient and suitable for large datasets, while hierarchical clustering offers flexibility and interpretability but can be computationally expensive for large datasets.</a:t>
            </a:r>
            <a:endParaRPr lang="en-IN" sz="2133" dirty="0">
              <a:solidFill>
                <a:srgbClr val="D1D5DB"/>
              </a:solidFill>
              <a:latin typeface="Söhne"/>
            </a:endParaRPr>
          </a:p>
          <a:p>
            <a:pPr algn="just">
              <a:buFont typeface="Arial" panose="020B0604020202020204" pitchFamily="34" charset="0"/>
              <a:buChar char="•"/>
            </a:pPr>
            <a:endParaRPr lang="en-IN" dirty="0">
              <a:solidFill>
                <a:srgbClr val="D1D5DB"/>
              </a:solidFill>
              <a:latin typeface="Söhne"/>
            </a:endParaRPr>
          </a:p>
        </p:txBody>
      </p:sp>
    </p:spTree>
    <p:extLst>
      <p:ext uri="{BB962C8B-B14F-4D97-AF65-F5344CB8AC3E}">
        <p14:creationId xmlns:p14="http://schemas.microsoft.com/office/powerpoint/2010/main" val="244834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7"/>
          <p:cNvSpPr txBox="1"/>
          <p:nvPr/>
        </p:nvSpPr>
        <p:spPr>
          <a:xfrm>
            <a:off x="4098200" y="1501598"/>
            <a:ext cx="7190800" cy="3723800"/>
          </a:xfrm>
          <a:prstGeom prst="rect">
            <a:avLst/>
          </a:prstGeom>
          <a:noFill/>
          <a:ln>
            <a:noFill/>
          </a:ln>
        </p:spPr>
        <p:txBody>
          <a:bodyPr spcFirstLastPara="1" wrap="square" lIns="121900" tIns="121900" rIns="121900" bIns="121900" anchor="t" anchorCtr="0">
            <a:spAutoFit/>
          </a:bodyPr>
          <a:lstStyle/>
          <a:p>
            <a:pPr algn="just">
              <a:lnSpc>
                <a:spcPct val="150000"/>
              </a:lnSpc>
            </a:pPr>
            <a:r>
              <a:rPr lang="en-US" sz="2133" dirty="0"/>
              <a:t>Overall, cluster analysis, whether through K-means clustering or hierarchical clustering, is a valuable tool for data exploration, pattern recognition, and decision-making. These techniques enable us to understand the inherent structure of data, identify meaningful groups, and gain insights that can drive informed actions.</a:t>
            </a:r>
            <a:endParaRPr lang="en-IN" sz="2133" dirty="0"/>
          </a:p>
          <a:p>
            <a:pPr>
              <a:lnSpc>
                <a:spcPct val="150000"/>
              </a:lnSpc>
            </a:pPr>
            <a:endParaRPr sz="2267" dirty="0">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4264775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2C8E-994E-3388-288C-A4BE40D77E52}"/>
              </a:ext>
            </a:extLst>
          </p:cNvPr>
          <p:cNvSpPr>
            <a:spLocks noGrp="1"/>
          </p:cNvSpPr>
          <p:nvPr>
            <p:ph type="title"/>
          </p:nvPr>
        </p:nvSpPr>
        <p:spPr/>
        <p:txBody>
          <a:bodyPr/>
          <a:lstStyle/>
          <a:p>
            <a:r>
              <a:rPr lang="en-US" dirty="0"/>
              <a:t>Code Explanation</a:t>
            </a:r>
            <a:endParaRPr lang="en-IN" dirty="0"/>
          </a:p>
        </p:txBody>
      </p:sp>
      <p:sp>
        <p:nvSpPr>
          <p:cNvPr id="3" name="Content Placeholder 2">
            <a:extLst>
              <a:ext uri="{FF2B5EF4-FFF2-40B4-BE49-F238E27FC236}">
                <a16:creationId xmlns:a16="http://schemas.microsoft.com/office/drawing/2014/main" id="{6566435F-71A8-0FE4-AD54-3B22EA360A2A}"/>
              </a:ext>
            </a:extLst>
          </p:cNvPr>
          <p:cNvSpPr>
            <a:spLocks noGrp="1"/>
          </p:cNvSpPr>
          <p:nvPr>
            <p:ph sz="half" idx="1"/>
          </p:nvPr>
        </p:nvSpPr>
        <p:spPr/>
        <p:txBody>
          <a:bodyPr>
            <a:normAutofit/>
          </a:bodyPr>
          <a:lstStyle/>
          <a:p>
            <a:r>
              <a:rPr lang="en-US" dirty="0">
                <a:solidFill>
                  <a:schemeClr val="accent6">
                    <a:lumMod val="75000"/>
                  </a:schemeClr>
                </a:solidFill>
              </a:rPr>
              <a:t>import </a:t>
            </a:r>
            <a:r>
              <a:rPr lang="en-US" dirty="0" err="1">
                <a:solidFill>
                  <a:schemeClr val="accent6">
                    <a:lumMod val="75000"/>
                  </a:schemeClr>
                </a:solidFill>
              </a:rPr>
              <a:t>numpy</a:t>
            </a:r>
            <a:r>
              <a:rPr lang="en-US" dirty="0">
                <a:solidFill>
                  <a:schemeClr val="accent6">
                    <a:lumMod val="75000"/>
                  </a:schemeClr>
                </a:solidFill>
              </a:rPr>
              <a:t> as np</a:t>
            </a:r>
          </a:p>
          <a:p>
            <a:r>
              <a:rPr lang="en-US" dirty="0">
                <a:solidFill>
                  <a:schemeClr val="accent6">
                    <a:lumMod val="75000"/>
                  </a:schemeClr>
                </a:solidFill>
              </a:rPr>
              <a:t>import </a:t>
            </a:r>
            <a:r>
              <a:rPr lang="en-US" dirty="0" err="1">
                <a:solidFill>
                  <a:schemeClr val="accent6">
                    <a:lumMod val="75000"/>
                  </a:schemeClr>
                </a:solidFill>
              </a:rPr>
              <a:t>matplotlib.pyplot</a:t>
            </a:r>
            <a:r>
              <a:rPr lang="en-US" dirty="0">
                <a:solidFill>
                  <a:schemeClr val="accent6">
                    <a:lumMod val="75000"/>
                  </a:schemeClr>
                </a:solidFill>
              </a:rPr>
              <a:t> as </a:t>
            </a:r>
            <a:r>
              <a:rPr lang="en-US" dirty="0" err="1">
                <a:solidFill>
                  <a:schemeClr val="accent6">
                    <a:lumMod val="75000"/>
                  </a:schemeClr>
                </a:solidFill>
              </a:rPr>
              <a:t>plt</a:t>
            </a:r>
            <a:endParaRPr lang="en-US" dirty="0">
              <a:solidFill>
                <a:schemeClr val="accent6">
                  <a:lumMod val="75000"/>
                </a:schemeClr>
              </a:solidFill>
            </a:endParaRPr>
          </a:p>
          <a:p>
            <a:r>
              <a:rPr lang="en-US" dirty="0">
                <a:solidFill>
                  <a:schemeClr val="accent6">
                    <a:lumMod val="75000"/>
                  </a:schemeClr>
                </a:solidFill>
              </a:rPr>
              <a:t>import pandas as pd</a:t>
            </a:r>
          </a:p>
          <a:p>
            <a:r>
              <a:rPr lang="en-US" b="1" dirty="0"/>
              <a:t>Pandas</a:t>
            </a:r>
            <a:r>
              <a:rPr lang="en-US" dirty="0"/>
              <a:t>:</a:t>
            </a:r>
          </a:p>
          <a:p>
            <a:r>
              <a:rPr lang="en-US" dirty="0"/>
              <a:t>Pandas is a versatile data manipulation and analysis library in Python. The line import pandas as pd imports the Pandas library and assigns it the alias "pd" for ease of use.</a:t>
            </a:r>
            <a:endParaRPr lang="en-IN" dirty="0"/>
          </a:p>
        </p:txBody>
      </p:sp>
      <p:sp>
        <p:nvSpPr>
          <p:cNvPr id="4" name="Content Placeholder 3">
            <a:extLst>
              <a:ext uri="{FF2B5EF4-FFF2-40B4-BE49-F238E27FC236}">
                <a16:creationId xmlns:a16="http://schemas.microsoft.com/office/drawing/2014/main" id="{A729DA80-B553-6765-8F57-998A6C521DBE}"/>
              </a:ext>
            </a:extLst>
          </p:cNvPr>
          <p:cNvSpPr>
            <a:spLocks noGrp="1"/>
          </p:cNvSpPr>
          <p:nvPr>
            <p:ph sz="half" idx="2"/>
          </p:nvPr>
        </p:nvSpPr>
        <p:spPr/>
        <p:txBody>
          <a:bodyPr>
            <a:normAutofit/>
          </a:bodyPr>
          <a:lstStyle/>
          <a:p>
            <a:pPr marL="0" indent="0">
              <a:buNone/>
            </a:pPr>
            <a:r>
              <a:rPr lang="en-US" b="1" dirty="0"/>
              <a:t>NumPy:</a:t>
            </a:r>
          </a:p>
          <a:p>
            <a:pPr marL="0" indent="0">
              <a:buNone/>
            </a:pPr>
            <a:r>
              <a:rPr lang="en-US" dirty="0"/>
              <a:t>NumPy is a powerful library for numerical computations in Python. The line import </a:t>
            </a:r>
            <a:r>
              <a:rPr lang="en-US" dirty="0" err="1"/>
              <a:t>numpy</a:t>
            </a:r>
            <a:r>
              <a:rPr lang="en-US" dirty="0"/>
              <a:t> as np imports the NumPy library and assigns it the alias "np" for easier reference in the code.</a:t>
            </a:r>
            <a:endParaRPr lang="en-US" dirty="0">
              <a:solidFill>
                <a:srgbClr val="D1D5DB"/>
              </a:solidFill>
              <a:latin typeface="Söhne"/>
            </a:endParaRPr>
          </a:p>
          <a:p>
            <a:pPr marL="0" indent="0">
              <a:buNone/>
            </a:pPr>
            <a:r>
              <a:rPr lang="en-US" b="1" dirty="0"/>
              <a:t>Matplotlib:</a:t>
            </a:r>
          </a:p>
          <a:p>
            <a:pPr marL="0" indent="0">
              <a:buNone/>
            </a:pPr>
            <a:r>
              <a:rPr lang="en-US" dirty="0"/>
              <a:t>Matplotlib is a popular data visualization library in Python. The line import </a:t>
            </a:r>
            <a:r>
              <a:rPr lang="en-US" dirty="0" err="1"/>
              <a:t>matplotlib.pyplot</a:t>
            </a:r>
            <a:r>
              <a:rPr lang="en-US" dirty="0"/>
              <a:t> as </a:t>
            </a:r>
            <a:r>
              <a:rPr lang="en-US" dirty="0" err="1"/>
              <a:t>plt</a:t>
            </a:r>
            <a:r>
              <a:rPr lang="en-US" dirty="0"/>
              <a:t> imports the </a:t>
            </a:r>
            <a:r>
              <a:rPr lang="en-US" dirty="0" err="1"/>
              <a:t>pyplot</a:t>
            </a:r>
            <a:r>
              <a:rPr lang="en-US" dirty="0"/>
              <a:t> module from the Matplotlib library and assigns it the alias "</a:t>
            </a:r>
            <a:r>
              <a:rPr lang="en-US" dirty="0" err="1"/>
              <a:t>plt</a:t>
            </a:r>
            <a:r>
              <a:rPr lang="en-US" dirty="0"/>
              <a:t>" for convenience.</a:t>
            </a:r>
            <a:endParaRPr lang="en-IN" dirty="0"/>
          </a:p>
        </p:txBody>
      </p:sp>
    </p:spTree>
    <p:extLst>
      <p:ext uri="{BB962C8B-B14F-4D97-AF65-F5344CB8AC3E}">
        <p14:creationId xmlns:p14="http://schemas.microsoft.com/office/powerpoint/2010/main" val="146594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subTitle" idx="1"/>
          </p:nvPr>
        </p:nvSpPr>
        <p:spPr>
          <a:xfrm>
            <a:off x="3500456" y="2695561"/>
            <a:ext cx="5743527" cy="3039600"/>
          </a:xfrm>
          <a:prstGeom prst="rect">
            <a:avLst/>
          </a:prstGeom>
        </p:spPr>
        <p:txBody>
          <a:bodyPr spcFirstLastPara="1" vert="horz" wrap="square" lIns="121900" tIns="121900" rIns="121900" bIns="121900" rtlCol="0" anchor="t" anchorCtr="0">
            <a:noAutofit/>
          </a:bodyPr>
          <a:lstStyle/>
          <a:p>
            <a:pPr marL="609585" indent="0">
              <a:lnSpc>
                <a:spcPct val="200000"/>
              </a:lnSpc>
              <a:buNone/>
            </a:pPr>
            <a:r>
              <a:rPr lang="en" sz="2400" dirty="0">
                <a:latin typeface="Average"/>
                <a:ea typeface="Average"/>
                <a:cs typeface="Average"/>
                <a:sym typeface="Average"/>
              </a:rPr>
              <a:t>K.Manoj               – 20BAI10334</a:t>
            </a:r>
            <a:endParaRPr sz="2400" dirty="0">
              <a:latin typeface="Average"/>
              <a:ea typeface="Average"/>
              <a:cs typeface="Average"/>
              <a:sym typeface="Average"/>
            </a:endParaRPr>
          </a:p>
          <a:p>
            <a:pPr marL="609585" indent="0">
              <a:lnSpc>
                <a:spcPct val="200000"/>
              </a:lnSpc>
              <a:buNone/>
            </a:pPr>
            <a:r>
              <a:rPr lang="en" sz="2400" dirty="0">
                <a:latin typeface="Average"/>
                <a:ea typeface="Average"/>
                <a:cs typeface="Average"/>
                <a:sym typeface="Average"/>
              </a:rPr>
              <a:t>Purna</a:t>
            </a:r>
            <a:r>
              <a:rPr lang="en-US" sz="2400" dirty="0">
                <a:latin typeface="Average"/>
                <a:ea typeface="Average"/>
                <a:cs typeface="Average"/>
                <a:sym typeface="Average"/>
              </a:rPr>
              <a:t> </a:t>
            </a:r>
            <a:r>
              <a:rPr lang="en-US" sz="2400" dirty="0" err="1">
                <a:latin typeface="Average"/>
                <a:ea typeface="Average"/>
                <a:cs typeface="Average"/>
                <a:sym typeface="Average"/>
              </a:rPr>
              <a:t>Chandar</a:t>
            </a:r>
            <a:r>
              <a:rPr lang="en-US" sz="2400" dirty="0">
                <a:latin typeface="Average"/>
                <a:ea typeface="Average"/>
                <a:cs typeface="Average"/>
                <a:sym typeface="Average"/>
              </a:rPr>
              <a:t>    </a:t>
            </a:r>
            <a:r>
              <a:rPr lang="en" sz="2400" dirty="0">
                <a:latin typeface="Average"/>
                <a:ea typeface="Average"/>
                <a:cs typeface="Average"/>
                <a:sym typeface="Average"/>
              </a:rPr>
              <a:t>- 20BAI10362</a:t>
            </a:r>
            <a:endParaRPr sz="2400" dirty="0">
              <a:latin typeface="Average"/>
              <a:ea typeface="Average"/>
              <a:cs typeface="Average"/>
              <a:sym typeface="Average"/>
            </a:endParaRPr>
          </a:p>
          <a:p>
            <a:pPr marL="609585" indent="0">
              <a:lnSpc>
                <a:spcPct val="200000"/>
              </a:lnSpc>
              <a:buNone/>
            </a:pPr>
            <a:r>
              <a:rPr lang="en" sz="2400" dirty="0">
                <a:latin typeface="Average"/>
                <a:ea typeface="Average"/>
                <a:cs typeface="Average"/>
                <a:sym typeface="Average"/>
              </a:rPr>
              <a:t>B.Sai Srujan        - 20MIM10093</a:t>
            </a:r>
            <a:endParaRPr sz="2400" dirty="0">
              <a:latin typeface="Average"/>
              <a:ea typeface="Average"/>
              <a:cs typeface="Average"/>
              <a:sym typeface="Average"/>
            </a:endParaRPr>
          </a:p>
          <a:p>
            <a:pPr marL="609585" indent="0">
              <a:lnSpc>
                <a:spcPct val="200000"/>
              </a:lnSpc>
              <a:buNone/>
            </a:pPr>
            <a:r>
              <a:rPr lang="en-IN" sz="2400" dirty="0">
                <a:latin typeface="Average"/>
                <a:ea typeface="Average"/>
                <a:cs typeface="Average"/>
                <a:sym typeface="Average"/>
              </a:rPr>
              <a:t>Abhinav                -20BAI10213</a:t>
            </a:r>
            <a:endParaRPr sz="2400" dirty="0">
              <a:latin typeface="Average"/>
              <a:ea typeface="Average"/>
              <a:cs typeface="Average"/>
              <a:sym typeface="Average"/>
            </a:endParaRPr>
          </a:p>
        </p:txBody>
      </p:sp>
      <p:cxnSp>
        <p:nvCxnSpPr>
          <p:cNvPr id="219" name="Google Shape;219;p34"/>
          <p:cNvCxnSpPr/>
          <p:nvPr/>
        </p:nvCxnSpPr>
        <p:spPr>
          <a:xfrm>
            <a:off x="4233800" y="2262433"/>
            <a:ext cx="3724400" cy="0"/>
          </a:xfrm>
          <a:prstGeom prst="straightConnector1">
            <a:avLst/>
          </a:prstGeom>
          <a:noFill/>
          <a:ln w="9525" cap="flat" cmpd="sng">
            <a:solidFill>
              <a:schemeClr val="dk2"/>
            </a:solidFill>
            <a:prstDash val="solid"/>
            <a:round/>
            <a:headEnd type="none" w="med" len="med"/>
            <a:tailEnd type="none" w="med" len="med"/>
          </a:ln>
        </p:spPr>
      </p:cxnSp>
      <p:sp>
        <p:nvSpPr>
          <p:cNvPr id="220" name="Google Shape;220;p34"/>
          <p:cNvSpPr txBox="1">
            <a:spLocks noGrp="1"/>
          </p:cNvSpPr>
          <p:nvPr>
            <p:ph type="title"/>
          </p:nvPr>
        </p:nvSpPr>
        <p:spPr>
          <a:xfrm>
            <a:off x="3592367" y="1379767"/>
            <a:ext cx="5007200" cy="637600"/>
          </a:xfrm>
          <a:prstGeom prst="rect">
            <a:avLst/>
          </a:prstGeom>
        </p:spPr>
        <p:txBody>
          <a:bodyPr spcFirstLastPara="1" vert="horz" wrap="square" lIns="121900" tIns="121900" rIns="121900" bIns="121900" rtlCol="0" anchor="ctr" anchorCtr="0">
            <a:noAutofit/>
          </a:bodyPr>
          <a:lstStyle/>
          <a:p>
            <a:pPr algn="ctr"/>
            <a:r>
              <a:rPr lang="en"/>
              <a:t>Team Members</a:t>
            </a:r>
            <a:endParaRPr/>
          </a:p>
        </p:txBody>
      </p:sp>
      <p:grpSp>
        <p:nvGrpSpPr>
          <p:cNvPr id="221" name="Google Shape;221;p34"/>
          <p:cNvGrpSpPr/>
          <p:nvPr/>
        </p:nvGrpSpPr>
        <p:grpSpPr>
          <a:xfrm rot="-166">
            <a:off x="9624592" y="3197680"/>
            <a:ext cx="1486808" cy="1371773"/>
            <a:chOff x="1592488" y="2346073"/>
            <a:chExt cx="538621" cy="451340"/>
          </a:xfrm>
        </p:grpSpPr>
        <p:sp>
          <p:nvSpPr>
            <p:cNvPr id="222" name="Google Shape;222;p34"/>
            <p:cNvSpPr/>
            <p:nvPr/>
          </p:nvSpPr>
          <p:spPr>
            <a:xfrm>
              <a:off x="1592487" y="2349091"/>
              <a:ext cx="426870" cy="448322"/>
            </a:xfrm>
            <a:custGeom>
              <a:avLst/>
              <a:gdLst/>
              <a:ahLst/>
              <a:cxnLst/>
              <a:rect l="l" t="t" r="r" b="b"/>
              <a:pathLst>
                <a:path w="10467" h="10993" extrusionOk="0">
                  <a:moveTo>
                    <a:pt x="2654" y="0"/>
                  </a:moveTo>
                  <a:cubicBezTo>
                    <a:pt x="2553" y="0"/>
                    <a:pt x="2449" y="44"/>
                    <a:pt x="2362" y="130"/>
                  </a:cubicBezTo>
                  <a:lnTo>
                    <a:pt x="169" y="2347"/>
                  </a:lnTo>
                  <a:cubicBezTo>
                    <a:pt x="49" y="2468"/>
                    <a:pt x="1" y="2637"/>
                    <a:pt x="97" y="2781"/>
                  </a:cubicBezTo>
                  <a:lnTo>
                    <a:pt x="1422" y="5311"/>
                  </a:lnTo>
                  <a:lnTo>
                    <a:pt x="1784" y="4950"/>
                  </a:lnTo>
                  <a:cubicBezTo>
                    <a:pt x="2064" y="4669"/>
                    <a:pt x="2423" y="4535"/>
                    <a:pt x="2781" y="4535"/>
                  </a:cubicBezTo>
                  <a:cubicBezTo>
                    <a:pt x="3190" y="4535"/>
                    <a:pt x="3597" y="4712"/>
                    <a:pt x="3880" y="5046"/>
                  </a:cubicBezTo>
                  <a:cubicBezTo>
                    <a:pt x="4121" y="5287"/>
                    <a:pt x="4242" y="5576"/>
                    <a:pt x="4266" y="5890"/>
                  </a:cubicBezTo>
                  <a:cubicBezTo>
                    <a:pt x="4579" y="5914"/>
                    <a:pt x="4892" y="6058"/>
                    <a:pt x="5133" y="6299"/>
                  </a:cubicBezTo>
                  <a:lnTo>
                    <a:pt x="5254" y="6420"/>
                  </a:lnTo>
                  <a:cubicBezTo>
                    <a:pt x="5471" y="6637"/>
                    <a:pt x="5591" y="6926"/>
                    <a:pt x="5615" y="7239"/>
                  </a:cubicBezTo>
                  <a:cubicBezTo>
                    <a:pt x="6796" y="7336"/>
                    <a:pt x="7350" y="8806"/>
                    <a:pt x="6483" y="9649"/>
                  </a:cubicBezTo>
                  <a:lnTo>
                    <a:pt x="6073" y="10059"/>
                  </a:lnTo>
                  <a:lnTo>
                    <a:pt x="6868" y="10854"/>
                  </a:lnTo>
                  <a:cubicBezTo>
                    <a:pt x="6958" y="10943"/>
                    <a:pt x="7074" y="10993"/>
                    <a:pt x="7206" y="10993"/>
                  </a:cubicBezTo>
                  <a:cubicBezTo>
                    <a:pt x="7252" y="10993"/>
                    <a:pt x="7301" y="10987"/>
                    <a:pt x="7350" y="10974"/>
                  </a:cubicBezTo>
                  <a:cubicBezTo>
                    <a:pt x="7712" y="10878"/>
                    <a:pt x="7808" y="10396"/>
                    <a:pt x="7567" y="10155"/>
                  </a:cubicBezTo>
                  <a:cubicBezTo>
                    <a:pt x="7374" y="9986"/>
                    <a:pt x="7374" y="9697"/>
                    <a:pt x="7567" y="9528"/>
                  </a:cubicBezTo>
                  <a:cubicBezTo>
                    <a:pt x="7654" y="9429"/>
                    <a:pt x="7767" y="9381"/>
                    <a:pt x="7883" y="9381"/>
                  </a:cubicBezTo>
                  <a:cubicBezTo>
                    <a:pt x="7990" y="9381"/>
                    <a:pt x="8101" y="9423"/>
                    <a:pt x="8194" y="9504"/>
                  </a:cubicBezTo>
                  <a:cubicBezTo>
                    <a:pt x="8281" y="9614"/>
                    <a:pt x="8409" y="9669"/>
                    <a:pt x="8538" y="9669"/>
                  </a:cubicBezTo>
                  <a:cubicBezTo>
                    <a:pt x="8692" y="9669"/>
                    <a:pt x="8849" y="9590"/>
                    <a:pt x="8941" y="9432"/>
                  </a:cubicBezTo>
                  <a:cubicBezTo>
                    <a:pt x="9061" y="9263"/>
                    <a:pt x="9037" y="8998"/>
                    <a:pt x="8893" y="8830"/>
                  </a:cubicBezTo>
                  <a:cubicBezTo>
                    <a:pt x="8700" y="8661"/>
                    <a:pt x="8700" y="8372"/>
                    <a:pt x="8893" y="8203"/>
                  </a:cubicBezTo>
                  <a:cubicBezTo>
                    <a:pt x="8977" y="8119"/>
                    <a:pt x="9091" y="8077"/>
                    <a:pt x="9206" y="8077"/>
                  </a:cubicBezTo>
                  <a:cubicBezTo>
                    <a:pt x="9320" y="8077"/>
                    <a:pt x="9435" y="8119"/>
                    <a:pt x="9519" y="8203"/>
                  </a:cubicBezTo>
                  <a:lnTo>
                    <a:pt x="9543" y="8227"/>
                  </a:lnTo>
                  <a:cubicBezTo>
                    <a:pt x="9567" y="8251"/>
                    <a:pt x="9567" y="8251"/>
                    <a:pt x="9567" y="8251"/>
                  </a:cubicBezTo>
                  <a:cubicBezTo>
                    <a:pt x="9668" y="8341"/>
                    <a:pt x="9775" y="8378"/>
                    <a:pt x="9875" y="8378"/>
                  </a:cubicBezTo>
                  <a:cubicBezTo>
                    <a:pt x="10207" y="8378"/>
                    <a:pt x="10466" y="7964"/>
                    <a:pt x="10170" y="7649"/>
                  </a:cubicBezTo>
                  <a:lnTo>
                    <a:pt x="10073" y="7552"/>
                  </a:lnTo>
                  <a:lnTo>
                    <a:pt x="7350" y="4854"/>
                  </a:lnTo>
                  <a:lnTo>
                    <a:pt x="7013" y="5167"/>
                  </a:lnTo>
                  <a:cubicBezTo>
                    <a:pt x="6739" y="5465"/>
                    <a:pt x="6344" y="5616"/>
                    <a:pt x="5949" y="5616"/>
                  </a:cubicBezTo>
                  <a:cubicBezTo>
                    <a:pt x="5579" y="5616"/>
                    <a:pt x="5209" y="5483"/>
                    <a:pt x="4941" y="5215"/>
                  </a:cubicBezTo>
                  <a:cubicBezTo>
                    <a:pt x="4290" y="4661"/>
                    <a:pt x="4290" y="3600"/>
                    <a:pt x="4892" y="3022"/>
                  </a:cubicBezTo>
                  <a:lnTo>
                    <a:pt x="5977" y="1986"/>
                  </a:lnTo>
                  <a:lnTo>
                    <a:pt x="2844" y="58"/>
                  </a:lnTo>
                  <a:cubicBezTo>
                    <a:pt x="2786" y="20"/>
                    <a:pt x="2721" y="0"/>
                    <a:pt x="265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3" name="Google Shape;223;p34"/>
            <p:cNvSpPr/>
            <p:nvPr/>
          </p:nvSpPr>
          <p:spPr>
            <a:xfrm>
              <a:off x="1633761" y="2570589"/>
              <a:ext cx="97348" cy="91434"/>
            </a:xfrm>
            <a:custGeom>
              <a:avLst/>
              <a:gdLst/>
              <a:ahLst/>
              <a:cxnLst/>
              <a:rect l="l" t="t" r="r" b="b"/>
              <a:pathLst>
                <a:path w="2387" h="2242" extrusionOk="0">
                  <a:moveTo>
                    <a:pt x="1784" y="1"/>
                  </a:moveTo>
                  <a:cubicBezTo>
                    <a:pt x="1651" y="1"/>
                    <a:pt x="1519" y="49"/>
                    <a:pt x="1422" y="145"/>
                  </a:cubicBezTo>
                  <a:lnTo>
                    <a:pt x="193" y="1350"/>
                  </a:lnTo>
                  <a:cubicBezTo>
                    <a:pt x="1" y="1567"/>
                    <a:pt x="1" y="1881"/>
                    <a:pt x="193" y="2097"/>
                  </a:cubicBezTo>
                  <a:cubicBezTo>
                    <a:pt x="290" y="2194"/>
                    <a:pt x="410" y="2242"/>
                    <a:pt x="555" y="2242"/>
                  </a:cubicBezTo>
                  <a:cubicBezTo>
                    <a:pt x="699" y="2242"/>
                    <a:pt x="820" y="2170"/>
                    <a:pt x="916" y="2097"/>
                  </a:cubicBezTo>
                  <a:lnTo>
                    <a:pt x="2145" y="868"/>
                  </a:lnTo>
                  <a:lnTo>
                    <a:pt x="2242" y="748"/>
                  </a:lnTo>
                  <a:cubicBezTo>
                    <a:pt x="2386" y="627"/>
                    <a:pt x="2386" y="386"/>
                    <a:pt x="2242" y="266"/>
                  </a:cubicBezTo>
                  <a:lnTo>
                    <a:pt x="2145" y="145"/>
                  </a:lnTo>
                  <a:cubicBezTo>
                    <a:pt x="2049" y="49"/>
                    <a:pt x="1916" y="1"/>
                    <a:pt x="178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4" name="Google Shape;224;p34"/>
            <p:cNvSpPr/>
            <p:nvPr/>
          </p:nvSpPr>
          <p:spPr>
            <a:xfrm>
              <a:off x="1807703" y="2346073"/>
              <a:ext cx="323405" cy="272713"/>
            </a:xfrm>
            <a:custGeom>
              <a:avLst/>
              <a:gdLst/>
              <a:ahLst/>
              <a:cxnLst/>
              <a:rect l="l" t="t" r="r" b="b"/>
              <a:pathLst>
                <a:path w="7930" h="6687" extrusionOk="0">
                  <a:moveTo>
                    <a:pt x="5285" y="0"/>
                  </a:moveTo>
                  <a:cubicBezTo>
                    <a:pt x="5215" y="0"/>
                    <a:pt x="5146" y="20"/>
                    <a:pt x="5086" y="60"/>
                  </a:cubicBezTo>
                  <a:lnTo>
                    <a:pt x="3206" y="1192"/>
                  </a:lnTo>
                  <a:cubicBezTo>
                    <a:pt x="2820" y="1361"/>
                    <a:pt x="2483" y="1578"/>
                    <a:pt x="2194" y="1867"/>
                  </a:cubicBezTo>
                  <a:lnTo>
                    <a:pt x="242" y="3747"/>
                  </a:lnTo>
                  <a:cubicBezTo>
                    <a:pt x="25" y="3940"/>
                    <a:pt x="1" y="4325"/>
                    <a:pt x="194" y="4542"/>
                  </a:cubicBezTo>
                  <a:cubicBezTo>
                    <a:pt x="311" y="4712"/>
                    <a:pt x="492" y="4797"/>
                    <a:pt x="676" y="4797"/>
                  </a:cubicBezTo>
                  <a:cubicBezTo>
                    <a:pt x="831" y="4797"/>
                    <a:pt x="988" y="4736"/>
                    <a:pt x="1109" y="4614"/>
                  </a:cubicBezTo>
                  <a:lnTo>
                    <a:pt x="1760" y="3964"/>
                  </a:lnTo>
                  <a:cubicBezTo>
                    <a:pt x="1844" y="3879"/>
                    <a:pt x="1959" y="3837"/>
                    <a:pt x="2073" y="3837"/>
                  </a:cubicBezTo>
                  <a:cubicBezTo>
                    <a:pt x="2188" y="3837"/>
                    <a:pt x="2302" y="3879"/>
                    <a:pt x="2387" y="3964"/>
                  </a:cubicBezTo>
                  <a:lnTo>
                    <a:pt x="5110" y="6687"/>
                  </a:lnTo>
                  <a:lnTo>
                    <a:pt x="6001" y="5843"/>
                  </a:lnTo>
                  <a:cubicBezTo>
                    <a:pt x="6628" y="5265"/>
                    <a:pt x="7327" y="3674"/>
                    <a:pt x="7833" y="2783"/>
                  </a:cubicBezTo>
                  <a:cubicBezTo>
                    <a:pt x="7929" y="2614"/>
                    <a:pt x="7881" y="2421"/>
                    <a:pt x="7760" y="2301"/>
                  </a:cubicBezTo>
                  <a:lnTo>
                    <a:pt x="5567" y="108"/>
                  </a:lnTo>
                  <a:cubicBezTo>
                    <a:pt x="5483" y="38"/>
                    <a:pt x="5383" y="0"/>
                    <a:pt x="528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5" name="Google Shape;225;p34"/>
            <p:cNvSpPr/>
            <p:nvPr/>
          </p:nvSpPr>
          <p:spPr>
            <a:xfrm>
              <a:off x="1744814" y="2680909"/>
              <a:ext cx="95390" cy="91924"/>
            </a:xfrm>
            <a:custGeom>
              <a:avLst/>
              <a:gdLst/>
              <a:ahLst/>
              <a:cxnLst/>
              <a:rect l="l" t="t" r="r" b="b"/>
              <a:pathLst>
                <a:path w="2339" h="2254" extrusionOk="0">
                  <a:moveTo>
                    <a:pt x="1772" y="1"/>
                  </a:moveTo>
                  <a:cubicBezTo>
                    <a:pt x="1633" y="1"/>
                    <a:pt x="1495" y="55"/>
                    <a:pt x="1398" y="164"/>
                  </a:cubicBezTo>
                  <a:lnTo>
                    <a:pt x="193" y="1368"/>
                  </a:lnTo>
                  <a:cubicBezTo>
                    <a:pt x="1" y="1561"/>
                    <a:pt x="1" y="1899"/>
                    <a:pt x="193" y="2091"/>
                  </a:cubicBezTo>
                  <a:cubicBezTo>
                    <a:pt x="290" y="2200"/>
                    <a:pt x="422" y="2254"/>
                    <a:pt x="555" y="2254"/>
                  </a:cubicBezTo>
                  <a:cubicBezTo>
                    <a:pt x="687" y="2254"/>
                    <a:pt x="820" y="2200"/>
                    <a:pt x="916" y="2091"/>
                  </a:cubicBezTo>
                  <a:lnTo>
                    <a:pt x="2145" y="886"/>
                  </a:lnTo>
                  <a:cubicBezTo>
                    <a:pt x="2338" y="694"/>
                    <a:pt x="2338" y="356"/>
                    <a:pt x="2145" y="164"/>
                  </a:cubicBezTo>
                  <a:cubicBezTo>
                    <a:pt x="2049" y="55"/>
                    <a:pt x="1910" y="1"/>
                    <a:pt x="177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26" name="Google Shape;226;p34"/>
            <p:cNvSpPr/>
            <p:nvPr/>
          </p:nvSpPr>
          <p:spPr>
            <a:xfrm>
              <a:off x="1688818" y="2625647"/>
              <a:ext cx="97307" cy="91434"/>
            </a:xfrm>
            <a:custGeom>
              <a:avLst/>
              <a:gdLst/>
              <a:ahLst/>
              <a:cxnLst/>
              <a:rect l="l" t="t" r="r" b="b"/>
              <a:pathLst>
                <a:path w="2386" h="2242" extrusionOk="0">
                  <a:moveTo>
                    <a:pt x="1783" y="0"/>
                  </a:moveTo>
                  <a:cubicBezTo>
                    <a:pt x="1651" y="0"/>
                    <a:pt x="1518" y="49"/>
                    <a:pt x="1422" y="145"/>
                  </a:cubicBezTo>
                  <a:lnTo>
                    <a:pt x="193" y="1374"/>
                  </a:lnTo>
                  <a:cubicBezTo>
                    <a:pt x="0" y="1567"/>
                    <a:pt x="0" y="1904"/>
                    <a:pt x="193" y="2097"/>
                  </a:cubicBezTo>
                  <a:cubicBezTo>
                    <a:pt x="313" y="2193"/>
                    <a:pt x="434" y="2241"/>
                    <a:pt x="578" y="2241"/>
                  </a:cubicBezTo>
                  <a:cubicBezTo>
                    <a:pt x="699" y="2241"/>
                    <a:pt x="844" y="2193"/>
                    <a:pt x="940" y="2097"/>
                  </a:cubicBezTo>
                  <a:lnTo>
                    <a:pt x="2265" y="771"/>
                  </a:lnTo>
                  <a:cubicBezTo>
                    <a:pt x="2386" y="627"/>
                    <a:pt x="2386" y="386"/>
                    <a:pt x="2265" y="265"/>
                  </a:cubicBezTo>
                  <a:lnTo>
                    <a:pt x="2145" y="145"/>
                  </a:lnTo>
                  <a:cubicBezTo>
                    <a:pt x="2048" y="49"/>
                    <a:pt x="1916" y="0"/>
                    <a:pt x="178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
        <p:nvSpPr>
          <p:cNvPr id="227" name="Google Shape;227;p34"/>
          <p:cNvSpPr/>
          <p:nvPr/>
        </p:nvSpPr>
        <p:spPr>
          <a:xfrm>
            <a:off x="3348351" y="2904351"/>
            <a:ext cx="244000" cy="244000"/>
          </a:xfrm>
          <a:prstGeom prst="roundRect">
            <a:avLst>
              <a:gd name="adj" fmla="val 7295"/>
            </a:avLst>
          </a:prstGeom>
          <a:solidFill>
            <a:schemeClr val="dk2"/>
          </a:solidFill>
          <a:ln>
            <a:noFill/>
          </a:ln>
        </p:spPr>
        <p:txBody>
          <a:bodyPr spcFirstLastPara="1" wrap="square" lIns="121900" tIns="121900" rIns="121900" bIns="121900" anchor="ctr" anchorCtr="0">
            <a:noAutofit/>
          </a:bodyPr>
          <a:lstStyle/>
          <a:p>
            <a:endParaRPr sz="2400"/>
          </a:p>
        </p:txBody>
      </p:sp>
      <p:sp>
        <p:nvSpPr>
          <p:cNvPr id="228" name="Google Shape;228;p34"/>
          <p:cNvSpPr/>
          <p:nvPr/>
        </p:nvSpPr>
        <p:spPr>
          <a:xfrm>
            <a:off x="3348351" y="3614917"/>
            <a:ext cx="244000" cy="244000"/>
          </a:xfrm>
          <a:prstGeom prst="roundRect">
            <a:avLst>
              <a:gd name="adj" fmla="val 7295"/>
            </a:avLst>
          </a:prstGeom>
          <a:solidFill>
            <a:schemeClr val="dk1"/>
          </a:solidFill>
          <a:ln>
            <a:noFill/>
          </a:ln>
        </p:spPr>
        <p:txBody>
          <a:bodyPr spcFirstLastPara="1" wrap="square" lIns="121900" tIns="121900" rIns="121900" bIns="121900" anchor="ctr" anchorCtr="0">
            <a:noAutofit/>
          </a:bodyPr>
          <a:lstStyle/>
          <a:p>
            <a:endParaRPr sz="2400"/>
          </a:p>
        </p:txBody>
      </p:sp>
      <p:sp>
        <p:nvSpPr>
          <p:cNvPr id="229" name="Google Shape;229;p34"/>
          <p:cNvSpPr/>
          <p:nvPr/>
        </p:nvSpPr>
        <p:spPr>
          <a:xfrm>
            <a:off x="3348351" y="5036051"/>
            <a:ext cx="244000" cy="244000"/>
          </a:xfrm>
          <a:prstGeom prst="roundRect">
            <a:avLst>
              <a:gd name="adj" fmla="val 7295"/>
            </a:avLst>
          </a:prstGeom>
          <a:solidFill>
            <a:schemeClr val="dk1"/>
          </a:solidFill>
          <a:ln>
            <a:noFill/>
          </a:ln>
        </p:spPr>
        <p:txBody>
          <a:bodyPr spcFirstLastPara="1" wrap="square" lIns="121900" tIns="121900" rIns="121900" bIns="121900" anchor="ctr" anchorCtr="0">
            <a:noAutofit/>
          </a:bodyPr>
          <a:lstStyle/>
          <a:p>
            <a:endParaRPr sz="2400"/>
          </a:p>
        </p:txBody>
      </p:sp>
      <p:sp>
        <p:nvSpPr>
          <p:cNvPr id="230" name="Google Shape;230;p34"/>
          <p:cNvSpPr/>
          <p:nvPr/>
        </p:nvSpPr>
        <p:spPr>
          <a:xfrm>
            <a:off x="3348351" y="4325484"/>
            <a:ext cx="244000" cy="244000"/>
          </a:xfrm>
          <a:prstGeom prst="roundRect">
            <a:avLst>
              <a:gd name="adj" fmla="val 7295"/>
            </a:avLst>
          </a:prstGeom>
          <a:solidFill>
            <a:schemeClr val="dk2"/>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037616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661F-358E-EF1B-3368-36154F93B440}"/>
              </a:ext>
            </a:extLst>
          </p:cNvPr>
          <p:cNvSpPr>
            <a:spLocks noGrp="1"/>
          </p:cNvSpPr>
          <p:nvPr>
            <p:ph type="title"/>
          </p:nvPr>
        </p:nvSpPr>
        <p:spPr>
          <a:xfrm>
            <a:off x="285207" y="646126"/>
            <a:ext cx="5810793" cy="576262"/>
          </a:xfrm>
        </p:spPr>
        <p:txBody>
          <a:bodyPr>
            <a:noAutofit/>
          </a:bodyPr>
          <a:lstStyle/>
          <a:p>
            <a:r>
              <a:rPr lang="en-US" sz="2400" b="0" i="0" dirty="0">
                <a:solidFill>
                  <a:schemeClr val="accent6">
                    <a:lumMod val="60000"/>
                    <a:lumOff val="40000"/>
                  </a:schemeClr>
                </a:solidFill>
                <a:effectLst/>
                <a:latin typeface="Inter"/>
              </a:rPr>
              <a:t>Randomly choosing the K centroids for the initial clusters from the dataset</a:t>
            </a:r>
            <a:br>
              <a:rPr lang="en-US" sz="2800" b="0" i="0" dirty="0">
                <a:solidFill>
                  <a:srgbClr val="000000"/>
                </a:solidFill>
                <a:effectLst/>
                <a:latin typeface="Inter"/>
              </a:rPr>
            </a:br>
            <a:endParaRPr lang="en-IN" sz="2800" dirty="0"/>
          </a:p>
        </p:txBody>
      </p:sp>
      <p:sp>
        <p:nvSpPr>
          <p:cNvPr id="3" name="Text Placeholder 2">
            <a:extLst>
              <a:ext uri="{FF2B5EF4-FFF2-40B4-BE49-F238E27FC236}">
                <a16:creationId xmlns:a16="http://schemas.microsoft.com/office/drawing/2014/main" id="{0ED8816A-0AB1-F7AF-3FBB-75DCFCDEA734}"/>
              </a:ext>
            </a:extLst>
          </p:cNvPr>
          <p:cNvSpPr>
            <a:spLocks noGrp="1"/>
          </p:cNvSpPr>
          <p:nvPr>
            <p:ph type="body" idx="1"/>
          </p:nvPr>
        </p:nvSpPr>
        <p:spPr>
          <a:xfrm>
            <a:off x="361408" y="5227373"/>
            <a:ext cx="4709054" cy="576262"/>
          </a:xfrm>
        </p:spPr>
        <p:txBody>
          <a:bodyPr/>
          <a:lstStyle/>
          <a:p>
            <a:r>
              <a:rPr lang="en-US" sz="1600" dirty="0" err="1">
                <a:solidFill>
                  <a:srgbClr val="92D050"/>
                </a:solidFill>
              </a:rPr>
              <a:t>rand_idx</a:t>
            </a:r>
            <a:r>
              <a:rPr lang="en-US" sz="1600" dirty="0">
                <a:solidFill>
                  <a:srgbClr val="92D050"/>
                </a:solidFill>
              </a:rPr>
              <a:t> = </a:t>
            </a:r>
            <a:r>
              <a:rPr lang="en-US" sz="1600" dirty="0" err="1">
                <a:solidFill>
                  <a:srgbClr val="92D050"/>
                </a:solidFill>
              </a:rPr>
              <a:t>np.random.permutation</a:t>
            </a:r>
            <a:r>
              <a:rPr lang="en-US" sz="1600" dirty="0">
                <a:solidFill>
                  <a:srgbClr val="92D050"/>
                </a:solidFill>
              </a:rPr>
              <a:t>(</a:t>
            </a:r>
            <a:r>
              <a:rPr lang="en-US" sz="1600" dirty="0" err="1">
                <a:solidFill>
                  <a:srgbClr val="92D050"/>
                </a:solidFill>
              </a:rPr>
              <a:t>X.shape</a:t>
            </a:r>
            <a:r>
              <a:rPr lang="en-US" sz="1600" dirty="0">
                <a:solidFill>
                  <a:srgbClr val="92D050"/>
                </a:solidFill>
              </a:rPr>
              <a:t>[0]):</a:t>
            </a:r>
          </a:p>
          <a:p>
            <a:endParaRPr lang="en-US" sz="1600" dirty="0"/>
          </a:p>
          <a:p>
            <a:r>
              <a:rPr lang="en-US" sz="1600" dirty="0"/>
              <a:t>The </a:t>
            </a:r>
            <a:r>
              <a:rPr lang="en-US" sz="1600" dirty="0" err="1"/>
              <a:t>np.random.permutation</a:t>
            </a:r>
            <a:r>
              <a:rPr lang="en-US" sz="1600" dirty="0"/>
              <a:t> function shuffles the indices of the input data X.</a:t>
            </a:r>
          </a:p>
          <a:p>
            <a:r>
              <a:rPr lang="en-US" sz="1600" dirty="0" err="1"/>
              <a:t>X.shape</a:t>
            </a:r>
            <a:r>
              <a:rPr lang="en-US" sz="1600" dirty="0"/>
              <a:t>[0] returns the number of rows in X, which represents the number of data points.</a:t>
            </a:r>
          </a:p>
          <a:p>
            <a:r>
              <a:rPr lang="en-US" sz="1600" dirty="0"/>
              <a:t>The </a:t>
            </a:r>
            <a:r>
              <a:rPr lang="en-US" sz="1600" dirty="0" err="1"/>
              <a:t>rand_idx</a:t>
            </a:r>
            <a:r>
              <a:rPr lang="en-US" sz="1600" dirty="0"/>
              <a:t> variable will store the shuffled indices of the data points. </a:t>
            </a:r>
            <a:endParaRPr lang="en-IN" sz="1600" dirty="0"/>
          </a:p>
        </p:txBody>
      </p:sp>
      <p:sp>
        <p:nvSpPr>
          <p:cNvPr id="4" name="Content Placeholder 3">
            <a:extLst>
              <a:ext uri="{FF2B5EF4-FFF2-40B4-BE49-F238E27FC236}">
                <a16:creationId xmlns:a16="http://schemas.microsoft.com/office/drawing/2014/main" id="{5148AC7C-C21D-D7DF-84E0-CFA587582243}"/>
              </a:ext>
            </a:extLst>
          </p:cNvPr>
          <p:cNvSpPr>
            <a:spLocks noGrp="1"/>
          </p:cNvSpPr>
          <p:nvPr>
            <p:ph sz="half" idx="2"/>
          </p:nvPr>
        </p:nvSpPr>
        <p:spPr>
          <a:xfrm>
            <a:off x="177388" y="1506167"/>
            <a:ext cx="5453742" cy="1661841"/>
          </a:xfrm>
        </p:spPr>
        <p:txBody>
          <a:bodyPr>
            <a:normAutofit/>
          </a:bodyPr>
          <a:lstStyle/>
          <a:p>
            <a:r>
              <a:rPr lang="en-IN" dirty="0">
                <a:solidFill>
                  <a:srgbClr val="00B050"/>
                </a:solidFill>
              </a:rPr>
              <a:t>def </a:t>
            </a:r>
            <a:r>
              <a:rPr lang="en-IN" dirty="0" err="1">
                <a:solidFill>
                  <a:srgbClr val="00B050"/>
                </a:solidFill>
              </a:rPr>
              <a:t>kMeans_init_centroids</a:t>
            </a:r>
            <a:r>
              <a:rPr lang="en-IN" dirty="0">
                <a:solidFill>
                  <a:srgbClr val="00B050"/>
                </a:solidFill>
              </a:rPr>
              <a:t>(X, K):</a:t>
            </a:r>
          </a:p>
          <a:p>
            <a:r>
              <a:rPr lang="en-IN" dirty="0">
                <a:solidFill>
                  <a:srgbClr val="00B050"/>
                </a:solidFill>
              </a:rPr>
              <a:t>    </a:t>
            </a:r>
            <a:r>
              <a:rPr lang="en-IN" dirty="0" err="1">
                <a:solidFill>
                  <a:srgbClr val="00B050"/>
                </a:solidFill>
              </a:rPr>
              <a:t>rand_idx</a:t>
            </a:r>
            <a:r>
              <a:rPr lang="en-IN" dirty="0">
                <a:solidFill>
                  <a:srgbClr val="00B050"/>
                </a:solidFill>
              </a:rPr>
              <a:t> = </a:t>
            </a:r>
            <a:r>
              <a:rPr lang="en-IN" dirty="0" err="1">
                <a:solidFill>
                  <a:srgbClr val="00B050"/>
                </a:solidFill>
              </a:rPr>
              <a:t>np.random.permutation</a:t>
            </a:r>
            <a:r>
              <a:rPr lang="en-IN" dirty="0">
                <a:solidFill>
                  <a:srgbClr val="00B050"/>
                </a:solidFill>
              </a:rPr>
              <a:t>(</a:t>
            </a:r>
            <a:r>
              <a:rPr lang="en-IN" dirty="0" err="1">
                <a:solidFill>
                  <a:srgbClr val="00B050"/>
                </a:solidFill>
              </a:rPr>
              <a:t>X.shape</a:t>
            </a:r>
            <a:r>
              <a:rPr lang="en-IN" dirty="0">
                <a:solidFill>
                  <a:srgbClr val="00B050"/>
                </a:solidFill>
              </a:rPr>
              <a:t>[0])</a:t>
            </a:r>
          </a:p>
          <a:p>
            <a:r>
              <a:rPr lang="en-IN" dirty="0">
                <a:solidFill>
                  <a:srgbClr val="00B050"/>
                </a:solidFill>
              </a:rPr>
              <a:t>    </a:t>
            </a:r>
            <a:r>
              <a:rPr lang="en-IN" dirty="0" err="1">
                <a:solidFill>
                  <a:srgbClr val="00B050"/>
                </a:solidFill>
              </a:rPr>
              <a:t>init_centroids</a:t>
            </a:r>
            <a:r>
              <a:rPr lang="en-IN" dirty="0">
                <a:solidFill>
                  <a:srgbClr val="00B050"/>
                </a:solidFill>
              </a:rPr>
              <a:t> = X[</a:t>
            </a:r>
            <a:r>
              <a:rPr lang="en-IN" dirty="0" err="1">
                <a:solidFill>
                  <a:srgbClr val="00B050"/>
                </a:solidFill>
              </a:rPr>
              <a:t>rand_idx</a:t>
            </a:r>
            <a:r>
              <a:rPr lang="en-IN" dirty="0">
                <a:solidFill>
                  <a:srgbClr val="00B050"/>
                </a:solidFill>
              </a:rPr>
              <a:t>[:K]]</a:t>
            </a:r>
          </a:p>
          <a:p>
            <a:r>
              <a:rPr lang="en-IN" dirty="0">
                <a:solidFill>
                  <a:srgbClr val="00B050"/>
                </a:solidFill>
              </a:rPr>
              <a:t>    return </a:t>
            </a:r>
            <a:r>
              <a:rPr lang="en-IN" dirty="0" err="1">
                <a:solidFill>
                  <a:srgbClr val="00B050"/>
                </a:solidFill>
              </a:rPr>
              <a:t>np.array</a:t>
            </a:r>
            <a:r>
              <a:rPr lang="en-IN" dirty="0">
                <a:solidFill>
                  <a:srgbClr val="00B050"/>
                </a:solidFill>
              </a:rPr>
              <a:t>(</a:t>
            </a:r>
            <a:r>
              <a:rPr lang="en-IN" dirty="0" err="1">
                <a:solidFill>
                  <a:srgbClr val="00B050"/>
                </a:solidFill>
              </a:rPr>
              <a:t>init_centroids</a:t>
            </a:r>
            <a:r>
              <a:rPr lang="en-IN" dirty="0">
                <a:solidFill>
                  <a:srgbClr val="00B050"/>
                </a:solidFill>
              </a:rPr>
              <a:t>) </a:t>
            </a:r>
          </a:p>
        </p:txBody>
      </p:sp>
      <p:sp>
        <p:nvSpPr>
          <p:cNvPr id="5" name="Text Placeholder 4">
            <a:extLst>
              <a:ext uri="{FF2B5EF4-FFF2-40B4-BE49-F238E27FC236}">
                <a16:creationId xmlns:a16="http://schemas.microsoft.com/office/drawing/2014/main" id="{03454F9C-A0DB-96FB-D731-31B23B8312D6}"/>
              </a:ext>
            </a:extLst>
          </p:cNvPr>
          <p:cNvSpPr>
            <a:spLocks noGrp="1"/>
          </p:cNvSpPr>
          <p:nvPr>
            <p:ph type="body" sz="quarter" idx="3"/>
          </p:nvPr>
        </p:nvSpPr>
        <p:spPr>
          <a:xfrm>
            <a:off x="6096000" y="1915886"/>
            <a:ext cx="5123410" cy="1061282"/>
          </a:xfrm>
        </p:spPr>
        <p:txBody>
          <a:bodyPr/>
          <a:lstStyle/>
          <a:p>
            <a:r>
              <a:rPr lang="en-US" sz="1600" dirty="0" err="1"/>
              <a:t>rand_idx</a:t>
            </a:r>
            <a:r>
              <a:rPr lang="en-US" sz="1600" dirty="0"/>
              <a:t>[:K] selects the first K shuffled indices from </a:t>
            </a:r>
            <a:r>
              <a:rPr lang="en-US" sz="1600" dirty="0" err="1"/>
              <a:t>rand_idx</a:t>
            </a:r>
            <a:r>
              <a:rPr lang="en-US" sz="1600" dirty="0"/>
              <a:t>.</a:t>
            </a:r>
          </a:p>
          <a:p>
            <a:r>
              <a:rPr lang="en-US" sz="1600" dirty="0"/>
              <a:t>X[</a:t>
            </a:r>
            <a:r>
              <a:rPr lang="en-US" sz="1600" dirty="0" err="1"/>
              <a:t>rand_idx</a:t>
            </a:r>
            <a:r>
              <a:rPr lang="en-US" sz="1600" dirty="0"/>
              <a:t>[:K]] retrieves the corresponding data points from X using the selected indices.</a:t>
            </a:r>
          </a:p>
          <a:p>
            <a:r>
              <a:rPr lang="en-US" sz="1600" dirty="0"/>
              <a:t>The selected data points are stored in the </a:t>
            </a:r>
            <a:r>
              <a:rPr lang="en-US" sz="1600" dirty="0" err="1"/>
              <a:t>init_centroids</a:t>
            </a:r>
            <a:r>
              <a:rPr lang="en-US" sz="1600" dirty="0"/>
              <a:t> variable.</a:t>
            </a:r>
          </a:p>
          <a:p>
            <a:r>
              <a:rPr lang="en-US" sz="1600" dirty="0"/>
              <a:t>These data points will serve as the initial centroids for the k-means algorithm.</a:t>
            </a:r>
            <a:endParaRPr lang="en-IN" sz="1600" dirty="0"/>
          </a:p>
        </p:txBody>
      </p:sp>
      <p:sp>
        <p:nvSpPr>
          <p:cNvPr id="6" name="Content Placeholder 5">
            <a:extLst>
              <a:ext uri="{FF2B5EF4-FFF2-40B4-BE49-F238E27FC236}">
                <a16:creationId xmlns:a16="http://schemas.microsoft.com/office/drawing/2014/main" id="{8895D09F-EE68-6E14-96DD-E6F406506167}"/>
              </a:ext>
            </a:extLst>
          </p:cNvPr>
          <p:cNvSpPr>
            <a:spLocks noGrp="1"/>
          </p:cNvSpPr>
          <p:nvPr>
            <p:ph sz="quarter" idx="4"/>
          </p:nvPr>
        </p:nvSpPr>
        <p:spPr>
          <a:xfrm>
            <a:off x="6096000" y="3074225"/>
            <a:ext cx="5619800" cy="2920998"/>
          </a:xfrm>
        </p:spPr>
        <p:txBody>
          <a:bodyPr>
            <a:normAutofit/>
          </a:bodyPr>
          <a:lstStyle/>
          <a:p>
            <a:r>
              <a:rPr lang="en-US" dirty="0">
                <a:solidFill>
                  <a:srgbClr val="92D050"/>
                </a:solidFill>
              </a:rPr>
              <a:t>return </a:t>
            </a:r>
            <a:r>
              <a:rPr lang="en-US" dirty="0" err="1">
                <a:solidFill>
                  <a:srgbClr val="92D050"/>
                </a:solidFill>
              </a:rPr>
              <a:t>np.array</a:t>
            </a:r>
            <a:r>
              <a:rPr lang="en-US" dirty="0">
                <a:solidFill>
                  <a:srgbClr val="92D050"/>
                </a:solidFill>
              </a:rPr>
              <a:t>(</a:t>
            </a:r>
            <a:r>
              <a:rPr lang="en-US" dirty="0" err="1">
                <a:solidFill>
                  <a:srgbClr val="92D050"/>
                </a:solidFill>
              </a:rPr>
              <a:t>init_centroids</a:t>
            </a:r>
            <a:r>
              <a:rPr lang="en-US" dirty="0">
                <a:solidFill>
                  <a:srgbClr val="92D050"/>
                </a:solidFill>
              </a:rPr>
              <a:t>):</a:t>
            </a:r>
          </a:p>
          <a:p>
            <a:r>
              <a:rPr lang="en-US" dirty="0"/>
              <a:t>The function returns the initial centroids as a NumPy array.</a:t>
            </a:r>
          </a:p>
          <a:p>
            <a:r>
              <a:rPr lang="en-US" dirty="0"/>
              <a:t>In summary, the </a:t>
            </a:r>
            <a:r>
              <a:rPr lang="en-US" dirty="0" err="1"/>
              <a:t>kMeans_init_centroids</a:t>
            </a:r>
            <a:r>
              <a:rPr lang="en-US" dirty="0"/>
              <a:t> function takes a dataset X and the desired number of centroids K as input. It shuffles the indices of the data points and selects the first K shuffled indices to initialize the centroids. Finally, it returns the selected data points as the initial centroids in the form of a NumPy array.</a:t>
            </a:r>
            <a:endParaRPr lang="en-IN" dirty="0"/>
          </a:p>
        </p:txBody>
      </p:sp>
    </p:spTree>
    <p:extLst>
      <p:ext uri="{BB962C8B-B14F-4D97-AF65-F5344CB8AC3E}">
        <p14:creationId xmlns:p14="http://schemas.microsoft.com/office/powerpoint/2010/main" val="3655041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67BF-E684-1B8A-CED1-8A5B97052A1A}"/>
              </a:ext>
            </a:extLst>
          </p:cNvPr>
          <p:cNvSpPr>
            <a:spLocks noGrp="1"/>
          </p:cNvSpPr>
          <p:nvPr>
            <p:ph type="title"/>
          </p:nvPr>
        </p:nvSpPr>
        <p:spPr>
          <a:xfrm>
            <a:off x="180704" y="138500"/>
            <a:ext cx="10131425" cy="1456267"/>
          </a:xfrm>
        </p:spPr>
        <p:txBody>
          <a:bodyPr>
            <a:normAutofit/>
          </a:bodyPr>
          <a:lstStyle/>
          <a:p>
            <a:r>
              <a:rPr lang="en-US" sz="3100" b="0" i="0" dirty="0">
                <a:solidFill>
                  <a:srgbClr val="FFC000"/>
                </a:solidFill>
                <a:effectLst/>
                <a:latin typeface="Inter"/>
              </a:rPr>
              <a:t>Assigning each data point to their nearest centroid</a:t>
            </a:r>
            <a:r>
              <a:rPr lang="en-US" sz="3100" b="0" i="0" dirty="0">
                <a:solidFill>
                  <a:srgbClr val="000000"/>
                </a:solidFill>
                <a:effectLst/>
                <a:latin typeface="Inter"/>
              </a:rPr>
              <a:t>.</a:t>
            </a:r>
            <a:br>
              <a:rPr lang="en-US" b="0" i="0" dirty="0">
                <a:solidFill>
                  <a:srgbClr val="000000"/>
                </a:solidFill>
                <a:effectLst/>
                <a:latin typeface="Inter"/>
              </a:rPr>
            </a:br>
            <a:endParaRPr lang="en-IN" dirty="0"/>
          </a:p>
        </p:txBody>
      </p:sp>
      <p:sp>
        <p:nvSpPr>
          <p:cNvPr id="4" name="Content Placeholder 3">
            <a:extLst>
              <a:ext uri="{FF2B5EF4-FFF2-40B4-BE49-F238E27FC236}">
                <a16:creationId xmlns:a16="http://schemas.microsoft.com/office/drawing/2014/main" id="{892BD70C-D3E6-F7AD-9DA4-98DB5FF58F00}"/>
              </a:ext>
            </a:extLst>
          </p:cNvPr>
          <p:cNvSpPr>
            <a:spLocks noGrp="1"/>
          </p:cNvSpPr>
          <p:nvPr>
            <p:ph sz="half" idx="2"/>
          </p:nvPr>
        </p:nvSpPr>
        <p:spPr>
          <a:xfrm>
            <a:off x="6370535" y="1410548"/>
            <a:ext cx="4995332" cy="364913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r>
              <a:rPr lang="en-US" dirty="0" err="1">
                <a:solidFill>
                  <a:srgbClr val="92D050"/>
                </a:solidFill>
              </a:rPr>
              <a:t>index.append</a:t>
            </a:r>
            <a:r>
              <a:rPr lang="en-US" dirty="0">
                <a:solidFill>
                  <a:srgbClr val="92D050"/>
                </a:solidFill>
              </a:rPr>
              <a:t>(</a:t>
            </a:r>
            <a:r>
              <a:rPr lang="en-US" dirty="0" err="1">
                <a:solidFill>
                  <a:srgbClr val="92D050"/>
                </a:solidFill>
              </a:rPr>
              <a:t>np.argmin</a:t>
            </a:r>
            <a:r>
              <a:rPr lang="en-US" dirty="0">
                <a:solidFill>
                  <a:srgbClr val="92D050"/>
                </a:solidFill>
              </a:rPr>
              <a:t>(distance)):</a:t>
            </a:r>
          </a:p>
          <a:p>
            <a:r>
              <a:rPr lang="en-US" dirty="0" err="1"/>
              <a:t>np.argmin</a:t>
            </a:r>
            <a:r>
              <a:rPr lang="en-US" dirty="0"/>
              <a:t> returns the index of the minimum value in the distance list, which represents the index of the nearest centroid.</a:t>
            </a:r>
          </a:p>
          <a:p>
            <a:r>
              <a:rPr lang="en-US" dirty="0"/>
              <a:t>The index is appended to the index list, indicating the assigned centroid for the current data point.</a:t>
            </a:r>
          </a:p>
          <a:p>
            <a:endParaRPr lang="en-US" dirty="0"/>
          </a:p>
          <a:p>
            <a:r>
              <a:rPr lang="en-US" dirty="0"/>
              <a:t> The </a:t>
            </a:r>
            <a:r>
              <a:rPr lang="en-US" dirty="0" err="1"/>
              <a:t>assigning_points_to_centroids</a:t>
            </a:r>
            <a:r>
              <a:rPr lang="en-US" dirty="0"/>
              <a:t> function takes a dataset x and an array of centroids as input. It calculates the Euclidean distance between each data point and each centroid and assigns the data point to the nearest centroid.</a:t>
            </a:r>
          </a:p>
          <a:p>
            <a:r>
              <a:rPr lang="en-US" dirty="0"/>
              <a:t>The function returns an array of assigned centroid indices for each data point.</a:t>
            </a:r>
            <a:endParaRPr lang="en-IN" dirty="0"/>
          </a:p>
        </p:txBody>
      </p:sp>
      <p:sp>
        <p:nvSpPr>
          <p:cNvPr id="6" name="Content Placeholder 5">
            <a:extLst>
              <a:ext uri="{FF2B5EF4-FFF2-40B4-BE49-F238E27FC236}">
                <a16:creationId xmlns:a16="http://schemas.microsoft.com/office/drawing/2014/main" id="{5DD9C85C-0F53-2491-03C3-9903A0A9F738}"/>
              </a:ext>
            </a:extLst>
          </p:cNvPr>
          <p:cNvSpPr>
            <a:spLocks noGrp="1"/>
          </p:cNvSpPr>
          <p:nvPr>
            <p:ph sz="half" idx="1"/>
          </p:nvPr>
        </p:nvSpPr>
        <p:spPr>
          <a:xfrm>
            <a:off x="354876" y="1410547"/>
            <a:ext cx="4995334" cy="3649134"/>
          </a:xfrm>
        </p:spPr>
        <p:txBody>
          <a:bodyPr>
            <a:noAutofit/>
          </a:bodyPr>
          <a:lstStyle/>
          <a:p>
            <a:r>
              <a:rPr lang="en-IN" sz="1600" b="0" i="0" dirty="0">
                <a:solidFill>
                  <a:srgbClr val="00B050"/>
                </a:solidFill>
                <a:effectLst/>
                <a:latin typeface="Söhne"/>
              </a:rPr>
              <a:t>def </a:t>
            </a:r>
            <a:r>
              <a:rPr lang="en-IN" sz="1600" b="0" i="0" dirty="0" err="1">
                <a:solidFill>
                  <a:srgbClr val="00B050"/>
                </a:solidFill>
                <a:effectLst/>
                <a:latin typeface="Söhne"/>
              </a:rPr>
              <a:t>assigning_points_to_centroids</a:t>
            </a:r>
            <a:r>
              <a:rPr lang="en-IN" sz="1600" b="0" i="0" dirty="0">
                <a:solidFill>
                  <a:srgbClr val="00B050"/>
                </a:solidFill>
                <a:effectLst/>
                <a:latin typeface="Söhne"/>
              </a:rPr>
              <a:t>(</a:t>
            </a:r>
            <a:r>
              <a:rPr lang="en-IN" sz="1600" b="0" i="0" dirty="0" err="1">
                <a:solidFill>
                  <a:srgbClr val="00B050"/>
                </a:solidFill>
                <a:effectLst/>
                <a:latin typeface="Söhne"/>
              </a:rPr>
              <a:t>x,centroids</a:t>
            </a:r>
            <a:r>
              <a:rPr lang="en-IN" sz="1600" b="0" i="0" dirty="0">
                <a:solidFill>
                  <a:srgbClr val="00B050"/>
                </a:solidFill>
                <a:effectLst/>
                <a:latin typeface="Söhne"/>
              </a:rPr>
              <a:t>): </a:t>
            </a:r>
          </a:p>
          <a:p>
            <a:r>
              <a:rPr lang="en-IN" sz="1600" b="0" i="0" dirty="0" err="1">
                <a:solidFill>
                  <a:srgbClr val="00B050"/>
                </a:solidFill>
                <a:effectLst/>
                <a:latin typeface="Söhne"/>
              </a:rPr>
              <a:t>m,n</a:t>
            </a:r>
            <a:r>
              <a:rPr lang="en-IN" sz="1600" b="0" i="0" dirty="0">
                <a:solidFill>
                  <a:srgbClr val="00B050"/>
                </a:solidFill>
                <a:effectLst/>
                <a:latin typeface="Söhne"/>
              </a:rPr>
              <a:t> = </a:t>
            </a:r>
            <a:r>
              <a:rPr lang="en-IN" sz="1600" b="0" i="0" dirty="0" err="1">
                <a:solidFill>
                  <a:srgbClr val="00B050"/>
                </a:solidFill>
                <a:effectLst/>
                <a:latin typeface="Söhne"/>
              </a:rPr>
              <a:t>x.shape</a:t>
            </a:r>
            <a:r>
              <a:rPr lang="en-IN" sz="1600" b="0" i="0" dirty="0">
                <a:solidFill>
                  <a:srgbClr val="00B050"/>
                </a:solidFill>
                <a:effectLst/>
                <a:latin typeface="Söhne"/>
              </a:rPr>
              <a:t> k = </a:t>
            </a:r>
            <a:r>
              <a:rPr lang="en-IN" sz="1600" b="0" i="0" dirty="0" err="1">
                <a:solidFill>
                  <a:srgbClr val="00B050"/>
                </a:solidFill>
                <a:effectLst/>
                <a:latin typeface="Söhne"/>
              </a:rPr>
              <a:t>centroids.shape</a:t>
            </a:r>
            <a:r>
              <a:rPr lang="en-IN" sz="1600" b="0" i="0" dirty="0">
                <a:solidFill>
                  <a:srgbClr val="00B050"/>
                </a:solidFill>
                <a:effectLst/>
                <a:latin typeface="Söhne"/>
              </a:rPr>
              <a:t>[0] index = []</a:t>
            </a:r>
          </a:p>
          <a:p>
            <a:r>
              <a:rPr lang="en-IN" sz="1600" b="0" i="0" dirty="0">
                <a:solidFill>
                  <a:srgbClr val="00B050"/>
                </a:solidFill>
                <a:effectLst/>
                <a:latin typeface="Söhne"/>
              </a:rPr>
              <a:t> for </a:t>
            </a:r>
            <a:r>
              <a:rPr lang="en-IN" sz="1600" b="0" i="0" dirty="0" err="1">
                <a:solidFill>
                  <a:srgbClr val="00B050"/>
                </a:solidFill>
                <a:effectLst/>
                <a:latin typeface="Söhne"/>
              </a:rPr>
              <a:t>i</a:t>
            </a:r>
            <a:r>
              <a:rPr lang="en-IN" sz="1600" b="0" i="0" dirty="0">
                <a:solidFill>
                  <a:srgbClr val="00B050"/>
                </a:solidFill>
                <a:effectLst/>
                <a:latin typeface="Söhne"/>
              </a:rPr>
              <a:t> in range(m): distance = [] </a:t>
            </a:r>
          </a:p>
          <a:p>
            <a:r>
              <a:rPr lang="en-IN" sz="1600" dirty="0">
                <a:solidFill>
                  <a:srgbClr val="00B050"/>
                </a:solidFill>
                <a:latin typeface="Söhne"/>
              </a:rPr>
              <a:t>            </a:t>
            </a:r>
            <a:r>
              <a:rPr lang="en-IN" sz="1600" b="0" i="0" dirty="0">
                <a:solidFill>
                  <a:srgbClr val="00B050"/>
                </a:solidFill>
                <a:effectLst/>
                <a:latin typeface="Söhne"/>
              </a:rPr>
              <a:t>for j in range(k):</a:t>
            </a:r>
          </a:p>
          <a:p>
            <a:r>
              <a:rPr lang="en-IN" sz="1600" dirty="0">
                <a:solidFill>
                  <a:srgbClr val="00B050"/>
                </a:solidFill>
                <a:latin typeface="Söhne"/>
              </a:rPr>
              <a:t>                     </a:t>
            </a:r>
            <a:r>
              <a:rPr lang="en-IN" sz="1600" b="0" i="0" dirty="0" err="1">
                <a:solidFill>
                  <a:srgbClr val="00B050"/>
                </a:solidFill>
                <a:effectLst/>
                <a:latin typeface="Söhne"/>
              </a:rPr>
              <a:t>distance.append</a:t>
            </a:r>
            <a:r>
              <a:rPr lang="en-IN" sz="1600" b="0" i="0" dirty="0">
                <a:solidFill>
                  <a:srgbClr val="00B050"/>
                </a:solidFill>
                <a:effectLst/>
                <a:latin typeface="Söhne"/>
              </a:rPr>
              <a:t>(</a:t>
            </a:r>
            <a:r>
              <a:rPr lang="en-IN" sz="1600" b="0" i="0" dirty="0" err="1">
                <a:solidFill>
                  <a:srgbClr val="00B050"/>
                </a:solidFill>
                <a:effectLst/>
                <a:latin typeface="Söhne"/>
              </a:rPr>
              <a:t>np.linalg.norm</a:t>
            </a:r>
            <a:r>
              <a:rPr lang="en-IN" sz="1600" b="0" i="0" dirty="0">
                <a:solidFill>
                  <a:srgbClr val="00B050"/>
                </a:solidFill>
                <a:effectLst/>
                <a:latin typeface="Söhne"/>
              </a:rPr>
              <a:t>(x[</a:t>
            </a:r>
            <a:r>
              <a:rPr lang="en-IN" sz="1600" b="0" i="0" dirty="0" err="1">
                <a:solidFill>
                  <a:srgbClr val="00B050"/>
                </a:solidFill>
                <a:effectLst/>
                <a:latin typeface="Söhne"/>
              </a:rPr>
              <a:t>i</a:t>
            </a:r>
            <a:r>
              <a:rPr lang="en-IN" sz="1600" b="0" i="0" dirty="0">
                <a:solidFill>
                  <a:srgbClr val="00B050"/>
                </a:solidFill>
                <a:effectLst/>
                <a:latin typeface="Söhne"/>
              </a:rPr>
              <a:t>]-centroids[j]))</a:t>
            </a:r>
          </a:p>
          <a:p>
            <a:r>
              <a:rPr lang="en-IN" sz="1600" dirty="0">
                <a:solidFill>
                  <a:srgbClr val="00B050"/>
                </a:solidFill>
                <a:latin typeface="Söhne"/>
              </a:rPr>
              <a:t>                   </a:t>
            </a:r>
            <a:r>
              <a:rPr lang="en-IN" sz="1600" b="0" i="0" dirty="0" err="1">
                <a:solidFill>
                  <a:srgbClr val="00B050"/>
                </a:solidFill>
                <a:effectLst/>
                <a:latin typeface="Söhne"/>
              </a:rPr>
              <a:t>index.append</a:t>
            </a:r>
            <a:r>
              <a:rPr lang="en-IN" sz="1600" b="0" i="0" dirty="0">
                <a:solidFill>
                  <a:srgbClr val="00B050"/>
                </a:solidFill>
                <a:effectLst/>
                <a:latin typeface="Söhne"/>
              </a:rPr>
              <a:t>(</a:t>
            </a:r>
            <a:r>
              <a:rPr lang="en-IN" sz="1600" b="0" i="0" dirty="0" err="1">
                <a:solidFill>
                  <a:srgbClr val="00B050"/>
                </a:solidFill>
                <a:effectLst/>
                <a:latin typeface="Söhne"/>
              </a:rPr>
              <a:t>np.argmin</a:t>
            </a:r>
            <a:r>
              <a:rPr lang="en-IN" sz="1600" b="0" i="0" dirty="0">
                <a:solidFill>
                  <a:srgbClr val="00B050"/>
                </a:solidFill>
                <a:effectLst/>
                <a:latin typeface="Söhne"/>
              </a:rPr>
              <a:t>(distance)) return </a:t>
            </a:r>
            <a:r>
              <a:rPr lang="en-IN" sz="1600" b="0" i="0" dirty="0" err="1">
                <a:solidFill>
                  <a:srgbClr val="00B050"/>
                </a:solidFill>
                <a:effectLst/>
                <a:latin typeface="Söhne"/>
              </a:rPr>
              <a:t>np.array</a:t>
            </a:r>
            <a:r>
              <a:rPr lang="en-IN" sz="1600" b="0" i="0" dirty="0">
                <a:solidFill>
                  <a:srgbClr val="00B050"/>
                </a:solidFill>
                <a:effectLst/>
                <a:latin typeface="Söhne"/>
              </a:rPr>
              <a:t>(index)</a:t>
            </a:r>
            <a:endParaRPr lang="en-IN" sz="1600" dirty="0"/>
          </a:p>
          <a:p>
            <a:r>
              <a:rPr lang="en-IN" sz="1600" dirty="0" err="1">
                <a:solidFill>
                  <a:srgbClr val="92D050"/>
                </a:solidFill>
              </a:rPr>
              <a:t>istance.append</a:t>
            </a:r>
            <a:r>
              <a:rPr lang="en-IN" sz="1600" dirty="0">
                <a:solidFill>
                  <a:srgbClr val="92D050"/>
                </a:solidFill>
              </a:rPr>
              <a:t>(</a:t>
            </a:r>
            <a:r>
              <a:rPr lang="en-IN" sz="1600" dirty="0" err="1">
                <a:solidFill>
                  <a:srgbClr val="92D050"/>
                </a:solidFill>
              </a:rPr>
              <a:t>np.linalg.norm</a:t>
            </a:r>
            <a:r>
              <a:rPr lang="en-IN" sz="1600" dirty="0">
                <a:solidFill>
                  <a:srgbClr val="92D050"/>
                </a:solidFill>
              </a:rPr>
              <a:t>(x[</a:t>
            </a:r>
            <a:r>
              <a:rPr lang="en-IN" sz="1600" dirty="0" err="1">
                <a:solidFill>
                  <a:srgbClr val="92D050"/>
                </a:solidFill>
              </a:rPr>
              <a:t>i</a:t>
            </a:r>
            <a:r>
              <a:rPr lang="en-IN" sz="1600" dirty="0">
                <a:solidFill>
                  <a:srgbClr val="92D050"/>
                </a:solidFill>
              </a:rPr>
              <a:t>]-centroids[j])):</a:t>
            </a:r>
          </a:p>
          <a:p>
            <a:endParaRPr lang="en-IN" sz="1600" dirty="0"/>
          </a:p>
          <a:p>
            <a:r>
              <a:rPr lang="en-IN" sz="1600" dirty="0" err="1"/>
              <a:t>np.linalg.norm</a:t>
            </a:r>
            <a:r>
              <a:rPr lang="en-IN" sz="1600" dirty="0"/>
              <a:t> computes the Euclidean distance between the data point (x[</a:t>
            </a:r>
            <a:r>
              <a:rPr lang="en-IN" sz="1600" dirty="0" err="1"/>
              <a:t>i</a:t>
            </a:r>
            <a:r>
              <a:rPr lang="en-IN" sz="1600" dirty="0"/>
              <a:t>]) and the centroid (centroids[j]).</a:t>
            </a:r>
          </a:p>
          <a:p>
            <a:r>
              <a:rPr lang="en-IN" sz="1600" dirty="0"/>
              <a:t>The calculated distance is appended to the distance list.</a:t>
            </a:r>
          </a:p>
        </p:txBody>
      </p:sp>
      <p:sp>
        <p:nvSpPr>
          <p:cNvPr id="9" name="Rectangle 2">
            <a:extLst>
              <a:ext uri="{FF2B5EF4-FFF2-40B4-BE49-F238E27FC236}">
                <a16:creationId xmlns:a16="http://schemas.microsoft.com/office/drawing/2014/main" id="{159DF17C-71CB-F6ED-9BF5-F4EB61D62C9C}"/>
              </a:ext>
            </a:extLst>
          </p:cNvPr>
          <p:cNvSpPr>
            <a:spLocks noChangeArrowheads="1"/>
          </p:cNvSpPr>
          <p:nvPr/>
        </p:nvSpPr>
        <p:spPr bwMode="auto">
          <a:xfrm>
            <a:off x="0" y="-138499"/>
            <a:ext cx="65" cy="276999"/>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646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9D01-CD72-6C9B-F47D-46E2548EC045}"/>
              </a:ext>
            </a:extLst>
          </p:cNvPr>
          <p:cNvSpPr>
            <a:spLocks noGrp="1"/>
          </p:cNvSpPr>
          <p:nvPr>
            <p:ph type="title"/>
          </p:nvPr>
        </p:nvSpPr>
        <p:spPr>
          <a:xfrm>
            <a:off x="296091" y="304800"/>
            <a:ext cx="10131425" cy="1456267"/>
          </a:xfrm>
        </p:spPr>
        <p:txBody>
          <a:bodyPr>
            <a:noAutofit/>
          </a:bodyPr>
          <a:lstStyle/>
          <a:p>
            <a:r>
              <a:rPr lang="en-US" sz="3200" b="0" i="0" dirty="0">
                <a:solidFill>
                  <a:srgbClr val="FFC000"/>
                </a:solidFill>
                <a:effectLst/>
                <a:latin typeface="Inter"/>
              </a:rPr>
              <a:t>Updating centroid locations based on the locations of the data points</a:t>
            </a:r>
            <a:br>
              <a:rPr lang="en-US" sz="3200" b="0" i="0" dirty="0">
                <a:solidFill>
                  <a:srgbClr val="000000"/>
                </a:solidFill>
                <a:effectLst/>
                <a:latin typeface="Inter"/>
              </a:rPr>
            </a:br>
            <a:endParaRPr lang="en-IN" sz="3200" dirty="0"/>
          </a:p>
        </p:txBody>
      </p:sp>
      <p:sp>
        <p:nvSpPr>
          <p:cNvPr id="4" name="Content Placeholder 3">
            <a:extLst>
              <a:ext uri="{FF2B5EF4-FFF2-40B4-BE49-F238E27FC236}">
                <a16:creationId xmlns:a16="http://schemas.microsoft.com/office/drawing/2014/main" id="{604CD6AE-5EB7-77A3-BAC4-5E9728DA81F4}"/>
              </a:ext>
            </a:extLst>
          </p:cNvPr>
          <p:cNvSpPr>
            <a:spLocks noGrp="1"/>
          </p:cNvSpPr>
          <p:nvPr>
            <p:ph sz="half" idx="2"/>
          </p:nvPr>
        </p:nvSpPr>
        <p:spPr>
          <a:xfrm>
            <a:off x="5908981" y="1604433"/>
            <a:ext cx="5986928" cy="3649133"/>
          </a:xfrm>
        </p:spPr>
        <p:txBody>
          <a:bodyPr>
            <a:noAutofit/>
          </a:bodyPr>
          <a:lstStyle/>
          <a:p>
            <a:r>
              <a:rPr lang="en-US" sz="1600" dirty="0"/>
              <a:t>It selects the data points related to cluster j by filtering x using the condition index == j.</a:t>
            </a:r>
          </a:p>
          <a:p>
            <a:r>
              <a:rPr lang="en-US" sz="1600" dirty="0"/>
              <a:t>It calculates the mean of the selected data points along the rows and obtains the centroid of cluster j.</a:t>
            </a:r>
          </a:p>
          <a:p>
            <a:r>
              <a:rPr lang="en-US" sz="1600" dirty="0"/>
              <a:t>The calculated centroid is appended to the </a:t>
            </a:r>
            <a:r>
              <a:rPr lang="en-US" sz="1600" dirty="0" err="1"/>
              <a:t>new_centroids</a:t>
            </a:r>
            <a:r>
              <a:rPr lang="en-US" sz="1600" dirty="0"/>
              <a:t> list.</a:t>
            </a:r>
          </a:p>
          <a:p>
            <a:r>
              <a:rPr lang="en-US" sz="1600" dirty="0"/>
              <a:t>After the loop, the function converts </a:t>
            </a:r>
            <a:r>
              <a:rPr lang="en-US" sz="1600" dirty="0" err="1"/>
              <a:t>new_centroids</a:t>
            </a:r>
            <a:r>
              <a:rPr lang="en-US" sz="1600" dirty="0"/>
              <a:t> to a NumPy array.</a:t>
            </a:r>
          </a:p>
          <a:p>
            <a:r>
              <a:rPr lang="en-US" sz="1600" dirty="0"/>
              <a:t>Finally, the function returns the array of new centroids.</a:t>
            </a:r>
          </a:p>
          <a:p>
            <a:endParaRPr lang="en-US" sz="1600" dirty="0"/>
          </a:p>
          <a:p>
            <a:r>
              <a:rPr lang="en-US" sz="1600" dirty="0"/>
              <a:t>In summary, the code computes new centroids for a clustering algorithm by iterating through each cluster index, selecting the relevant data points, calculating their mean, and storing the resulting centroids in an array.</a:t>
            </a:r>
            <a:endParaRPr lang="en-IN" sz="1600" dirty="0"/>
          </a:p>
        </p:txBody>
      </p:sp>
      <p:sp>
        <p:nvSpPr>
          <p:cNvPr id="6" name="Content Placeholder 5">
            <a:extLst>
              <a:ext uri="{FF2B5EF4-FFF2-40B4-BE49-F238E27FC236}">
                <a16:creationId xmlns:a16="http://schemas.microsoft.com/office/drawing/2014/main" id="{78E0836E-2091-1CC1-2894-B584DBDA4308}"/>
              </a:ext>
            </a:extLst>
          </p:cNvPr>
          <p:cNvSpPr>
            <a:spLocks noGrp="1"/>
          </p:cNvSpPr>
          <p:nvPr>
            <p:ph sz="half" idx="1"/>
          </p:nvPr>
        </p:nvSpPr>
        <p:spPr>
          <a:xfrm>
            <a:off x="476796" y="1436672"/>
            <a:ext cx="4995334" cy="4049728"/>
          </a:xfrm>
        </p:spPr>
        <p:txBody>
          <a:bodyPr>
            <a:normAutofit fontScale="92500" lnSpcReduction="20000"/>
          </a:bodyPr>
          <a:lstStyle/>
          <a:p>
            <a:r>
              <a:rPr lang="en-IN" sz="2200" b="0" i="0" dirty="0">
                <a:solidFill>
                  <a:srgbClr val="92D050"/>
                </a:solidFill>
                <a:effectLst/>
                <a:latin typeface="Söhne"/>
              </a:rPr>
              <a:t>def </a:t>
            </a:r>
            <a:r>
              <a:rPr lang="en-IN" sz="2200" b="0" i="0" dirty="0" err="1">
                <a:solidFill>
                  <a:srgbClr val="92D050"/>
                </a:solidFill>
                <a:effectLst/>
                <a:latin typeface="Söhne"/>
              </a:rPr>
              <a:t>recomputing_centroids</a:t>
            </a:r>
            <a:r>
              <a:rPr lang="en-IN" sz="2200" b="0" i="0" dirty="0">
                <a:solidFill>
                  <a:srgbClr val="92D050"/>
                </a:solidFill>
                <a:effectLst/>
                <a:latin typeface="Söhne"/>
              </a:rPr>
              <a:t>(</a:t>
            </a:r>
            <a:r>
              <a:rPr lang="en-IN" sz="2200" b="0" i="0" dirty="0" err="1">
                <a:solidFill>
                  <a:srgbClr val="92D050"/>
                </a:solidFill>
                <a:effectLst/>
                <a:latin typeface="Söhne"/>
              </a:rPr>
              <a:t>x,index,k</a:t>
            </a:r>
            <a:r>
              <a:rPr lang="en-IN" sz="2200" b="0" i="0" dirty="0">
                <a:solidFill>
                  <a:srgbClr val="92D050"/>
                </a:solidFill>
                <a:effectLst/>
                <a:latin typeface="Söhne"/>
              </a:rPr>
              <a:t>): n = </a:t>
            </a:r>
            <a:r>
              <a:rPr lang="en-IN" sz="2200" b="0" i="0" dirty="0" err="1">
                <a:solidFill>
                  <a:srgbClr val="92D050"/>
                </a:solidFill>
                <a:effectLst/>
                <a:latin typeface="Söhne"/>
              </a:rPr>
              <a:t>x.shape</a:t>
            </a:r>
            <a:r>
              <a:rPr lang="en-IN" sz="2200" b="0" i="0" dirty="0">
                <a:solidFill>
                  <a:srgbClr val="92D050"/>
                </a:solidFill>
                <a:effectLst/>
                <a:latin typeface="Söhne"/>
              </a:rPr>
              <a:t>[1] </a:t>
            </a:r>
            <a:r>
              <a:rPr lang="en-IN" sz="2200" b="0" i="0" dirty="0" err="1">
                <a:solidFill>
                  <a:srgbClr val="92D050"/>
                </a:solidFill>
                <a:effectLst/>
                <a:latin typeface="Söhne"/>
              </a:rPr>
              <a:t>new_centroids</a:t>
            </a:r>
            <a:r>
              <a:rPr lang="en-IN" sz="2200" b="0" i="0" dirty="0">
                <a:solidFill>
                  <a:srgbClr val="92D050"/>
                </a:solidFill>
                <a:effectLst/>
                <a:latin typeface="Söhne"/>
              </a:rPr>
              <a:t> = [] for j in range(k): </a:t>
            </a:r>
            <a:r>
              <a:rPr lang="en-IN" sz="2200" b="0" i="0" dirty="0" err="1">
                <a:solidFill>
                  <a:srgbClr val="92D050"/>
                </a:solidFill>
                <a:effectLst/>
                <a:latin typeface="Söhne"/>
              </a:rPr>
              <a:t>points_related_to_cluster_j</a:t>
            </a:r>
            <a:r>
              <a:rPr lang="en-IN" sz="2200" b="0" i="0" dirty="0">
                <a:solidFill>
                  <a:srgbClr val="92D050"/>
                </a:solidFill>
                <a:effectLst/>
                <a:latin typeface="Söhne"/>
              </a:rPr>
              <a:t> = x[index == j] </a:t>
            </a:r>
            <a:r>
              <a:rPr lang="en-IN" sz="2200" b="0" i="0" dirty="0" err="1">
                <a:solidFill>
                  <a:srgbClr val="92D050"/>
                </a:solidFill>
                <a:effectLst/>
                <a:latin typeface="Söhne"/>
              </a:rPr>
              <a:t>new_centroids.append</a:t>
            </a:r>
            <a:r>
              <a:rPr lang="en-IN" sz="2200" b="0" i="0" dirty="0">
                <a:solidFill>
                  <a:srgbClr val="92D050"/>
                </a:solidFill>
                <a:effectLst/>
                <a:latin typeface="Söhne"/>
              </a:rPr>
              <a:t>(</a:t>
            </a:r>
            <a:r>
              <a:rPr lang="en-IN" sz="2200" b="0" i="0" dirty="0" err="1">
                <a:solidFill>
                  <a:srgbClr val="92D050"/>
                </a:solidFill>
                <a:effectLst/>
                <a:latin typeface="Söhne"/>
              </a:rPr>
              <a:t>np.mean</a:t>
            </a:r>
            <a:r>
              <a:rPr lang="en-IN" sz="2200" b="0" i="0" dirty="0">
                <a:solidFill>
                  <a:srgbClr val="92D050"/>
                </a:solidFill>
                <a:effectLst/>
                <a:latin typeface="Söhne"/>
              </a:rPr>
              <a:t>(</a:t>
            </a:r>
            <a:r>
              <a:rPr lang="en-IN" sz="2200" b="0" i="0" dirty="0" err="1">
                <a:solidFill>
                  <a:srgbClr val="92D050"/>
                </a:solidFill>
                <a:effectLst/>
                <a:latin typeface="Söhne"/>
              </a:rPr>
              <a:t>points_related_to_cluster_j</a:t>
            </a:r>
            <a:r>
              <a:rPr lang="en-IN" sz="2200" b="0" i="0" dirty="0">
                <a:solidFill>
                  <a:srgbClr val="92D050"/>
                </a:solidFill>
                <a:effectLst/>
                <a:latin typeface="Söhne"/>
              </a:rPr>
              <a:t>, axis = 0)) </a:t>
            </a:r>
            <a:br>
              <a:rPr lang="en-IN" sz="2200" dirty="0">
                <a:solidFill>
                  <a:srgbClr val="92D050"/>
                </a:solidFill>
              </a:rPr>
            </a:br>
            <a:endParaRPr lang="en-IN" sz="2200" dirty="0">
              <a:solidFill>
                <a:srgbClr val="92D050"/>
              </a:solidFill>
            </a:endParaRPr>
          </a:p>
          <a:p>
            <a:endParaRPr lang="en-IN" dirty="0">
              <a:solidFill>
                <a:srgbClr val="92D050"/>
              </a:solidFill>
            </a:endParaRPr>
          </a:p>
          <a:p>
            <a:r>
              <a:rPr lang="en-US" sz="1800" dirty="0"/>
              <a:t>The function </a:t>
            </a:r>
            <a:r>
              <a:rPr lang="en-US" sz="1800" dirty="0" err="1"/>
              <a:t>recomputing_centroids</a:t>
            </a:r>
            <a:r>
              <a:rPr lang="en-US" sz="1800" dirty="0"/>
              <a:t> takes x, index, and k as inputs.</a:t>
            </a:r>
          </a:p>
          <a:p>
            <a:r>
              <a:rPr lang="en-US" sz="1800" dirty="0"/>
              <a:t>It initializes an empty list </a:t>
            </a:r>
            <a:r>
              <a:rPr lang="en-US" sz="1800" dirty="0" err="1"/>
              <a:t>new_centroids</a:t>
            </a:r>
            <a:r>
              <a:rPr lang="en-US" sz="1800" dirty="0"/>
              <a:t> to store the new centroid values.</a:t>
            </a:r>
          </a:p>
          <a:p>
            <a:r>
              <a:rPr lang="en-US" sz="1800" dirty="0"/>
              <a:t>It iterates through each cluster index j from 0 to k-1.</a:t>
            </a:r>
          </a:p>
          <a:p>
            <a:endParaRPr lang="en-IN" dirty="0">
              <a:solidFill>
                <a:srgbClr val="92D050"/>
              </a:solidFill>
            </a:endParaRPr>
          </a:p>
        </p:txBody>
      </p:sp>
    </p:spTree>
    <p:extLst>
      <p:ext uri="{BB962C8B-B14F-4D97-AF65-F5344CB8AC3E}">
        <p14:creationId xmlns:p14="http://schemas.microsoft.com/office/powerpoint/2010/main" val="69613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B491-843F-4ED2-48E5-DBB691B1C4AE}"/>
              </a:ext>
            </a:extLst>
          </p:cNvPr>
          <p:cNvSpPr>
            <a:spLocks noGrp="1"/>
          </p:cNvSpPr>
          <p:nvPr>
            <p:ph type="title"/>
          </p:nvPr>
        </p:nvSpPr>
        <p:spPr>
          <a:xfrm>
            <a:off x="346168" y="304800"/>
            <a:ext cx="8754290" cy="905691"/>
          </a:xfrm>
        </p:spPr>
        <p:txBody>
          <a:bodyPr>
            <a:normAutofit fontScale="90000"/>
          </a:bodyPr>
          <a:lstStyle/>
          <a:p>
            <a:r>
              <a:rPr lang="en-US" sz="3100" b="0" i="0" dirty="0">
                <a:solidFill>
                  <a:srgbClr val="FFC000"/>
                </a:solidFill>
                <a:effectLst/>
                <a:latin typeface="Inter"/>
              </a:rPr>
              <a:t>Running the algorithm(</a:t>
            </a:r>
            <a:r>
              <a:rPr lang="en-US" sz="3100" b="0" i="0" dirty="0" err="1">
                <a:solidFill>
                  <a:srgbClr val="FFC000"/>
                </a:solidFill>
                <a:effectLst/>
                <a:latin typeface="Inter"/>
              </a:rPr>
              <a:t>repeting</a:t>
            </a:r>
            <a:r>
              <a:rPr lang="en-US" sz="3100" b="0" i="0" dirty="0">
                <a:solidFill>
                  <a:srgbClr val="FFC000"/>
                </a:solidFill>
                <a:effectLst/>
                <a:latin typeface="Inter"/>
              </a:rPr>
              <a:t> [fist &amp; second] step n times )</a:t>
            </a:r>
            <a:br>
              <a:rPr lang="en-US" b="0"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0A3BB199-28FA-5A12-0830-44F05CFC0346}"/>
              </a:ext>
            </a:extLst>
          </p:cNvPr>
          <p:cNvSpPr>
            <a:spLocks noGrp="1"/>
          </p:cNvSpPr>
          <p:nvPr>
            <p:ph sz="half" idx="1"/>
          </p:nvPr>
        </p:nvSpPr>
        <p:spPr>
          <a:xfrm>
            <a:off x="616133" y="1819850"/>
            <a:ext cx="4995334" cy="3649134"/>
          </a:xfrm>
        </p:spPr>
        <p:txBody>
          <a:bodyPr>
            <a:normAutofit fontScale="25000" lnSpcReduction="20000"/>
          </a:bodyPr>
          <a:lstStyle/>
          <a:p>
            <a:r>
              <a:rPr lang="en-IN" sz="6600" b="0" i="0" dirty="0">
                <a:solidFill>
                  <a:srgbClr val="92D050"/>
                </a:solidFill>
                <a:effectLst/>
                <a:latin typeface="Söhne"/>
              </a:rPr>
              <a:t>def </a:t>
            </a:r>
            <a:r>
              <a:rPr lang="en-IN" sz="6600" b="0" i="0" dirty="0" err="1">
                <a:solidFill>
                  <a:srgbClr val="92D050"/>
                </a:solidFill>
                <a:effectLst/>
                <a:latin typeface="Söhne"/>
              </a:rPr>
              <a:t>run_kMeans</a:t>
            </a:r>
            <a:r>
              <a:rPr lang="en-IN" sz="6600" b="0" i="0" dirty="0">
                <a:solidFill>
                  <a:srgbClr val="92D050"/>
                </a:solidFill>
                <a:effectLst/>
                <a:latin typeface="Söhne"/>
              </a:rPr>
              <a:t>(X, </a:t>
            </a:r>
            <a:r>
              <a:rPr lang="en-IN" sz="6600" b="0" i="0" dirty="0" err="1">
                <a:solidFill>
                  <a:srgbClr val="92D050"/>
                </a:solidFill>
                <a:effectLst/>
                <a:latin typeface="Söhne"/>
              </a:rPr>
              <a:t>initial_centroids</a:t>
            </a:r>
            <a:r>
              <a:rPr lang="en-IN" sz="6600" b="0" i="0" dirty="0">
                <a:solidFill>
                  <a:srgbClr val="92D050"/>
                </a:solidFill>
                <a:effectLst/>
                <a:latin typeface="Söhne"/>
              </a:rPr>
              <a:t>, </a:t>
            </a:r>
            <a:r>
              <a:rPr lang="en-IN" sz="6600" b="0" i="0" dirty="0" err="1">
                <a:solidFill>
                  <a:srgbClr val="92D050"/>
                </a:solidFill>
                <a:effectLst/>
                <a:latin typeface="Söhne"/>
              </a:rPr>
              <a:t>max_iters</a:t>
            </a:r>
            <a:r>
              <a:rPr lang="en-IN" sz="6600" b="0" i="0" dirty="0">
                <a:solidFill>
                  <a:srgbClr val="92D050"/>
                </a:solidFill>
                <a:effectLst/>
                <a:latin typeface="Söhne"/>
              </a:rPr>
              <a:t>): k = </a:t>
            </a:r>
            <a:r>
              <a:rPr lang="en-IN" sz="6600" b="0" i="0" dirty="0" err="1">
                <a:solidFill>
                  <a:srgbClr val="92D050"/>
                </a:solidFill>
                <a:effectLst/>
                <a:latin typeface="Söhne"/>
              </a:rPr>
              <a:t>initial_centroids.shape</a:t>
            </a:r>
            <a:r>
              <a:rPr lang="en-IN" sz="6600" b="0" i="0" dirty="0">
                <a:solidFill>
                  <a:srgbClr val="92D050"/>
                </a:solidFill>
                <a:effectLst/>
                <a:latin typeface="Söhne"/>
              </a:rPr>
              <a:t>[0] z = </a:t>
            </a:r>
            <a:r>
              <a:rPr lang="en-IN" sz="6600" b="0" i="0" dirty="0" err="1">
                <a:solidFill>
                  <a:srgbClr val="92D050"/>
                </a:solidFill>
                <a:effectLst/>
                <a:latin typeface="Söhne"/>
              </a:rPr>
              <a:t>initial_centroids</a:t>
            </a:r>
            <a:r>
              <a:rPr lang="en-IN" sz="6600" b="0" i="0" dirty="0">
                <a:solidFill>
                  <a:srgbClr val="92D050"/>
                </a:solidFill>
                <a:effectLst/>
                <a:latin typeface="Söhne"/>
              </a:rPr>
              <a:t> for </a:t>
            </a:r>
            <a:r>
              <a:rPr lang="en-IN" sz="6600" b="0" i="0" dirty="0" err="1">
                <a:solidFill>
                  <a:srgbClr val="92D050"/>
                </a:solidFill>
                <a:effectLst/>
                <a:latin typeface="Söhne"/>
              </a:rPr>
              <a:t>i</a:t>
            </a:r>
            <a:r>
              <a:rPr lang="en-IN" sz="6600" b="0" i="0" dirty="0">
                <a:solidFill>
                  <a:srgbClr val="92D050"/>
                </a:solidFill>
                <a:effectLst/>
                <a:latin typeface="Söhne"/>
              </a:rPr>
              <a:t> in range(</a:t>
            </a:r>
            <a:r>
              <a:rPr lang="en-IN" sz="6600" b="0" i="0" dirty="0" err="1">
                <a:solidFill>
                  <a:srgbClr val="92D050"/>
                </a:solidFill>
                <a:effectLst/>
                <a:latin typeface="Söhne"/>
              </a:rPr>
              <a:t>max_iters</a:t>
            </a:r>
            <a:r>
              <a:rPr lang="en-IN" sz="6600" b="0" i="0" dirty="0">
                <a:solidFill>
                  <a:srgbClr val="92D050"/>
                </a:solidFill>
                <a:effectLst/>
                <a:latin typeface="Söhne"/>
              </a:rPr>
              <a:t>): </a:t>
            </a:r>
            <a:r>
              <a:rPr lang="en-IN" sz="6600" b="0" i="0" dirty="0" err="1">
                <a:solidFill>
                  <a:srgbClr val="92D050"/>
                </a:solidFill>
                <a:effectLst/>
                <a:latin typeface="Söhne"/>
              </a:rPr>
              <a:t>indx</a:t>
            </a:r>
            <a:r>
              <a:rPr lang="en-IN" sz="6600" b="0" i="0" dirty="0">
                <a:solidFill>
                  <a:srgbClr val="92D050"/>
                </a:solidFill>
                <a:effectLst/>
                <a:latin typeface="Söhne"/>
              </a:rPr>
              <a:t> = </a:t>
            </a:r>
            <a:r>
              <a:rPr lang="en-IN" sz="6600" b="0" i="0" dirty="0" err="1">
                <a:solidFill>
                  <a:srgbClr val="92D050"/>
                </a:solidFill>
                <a:effectLst/>
                <a:latin typeface="Söhne"/>
              </a:rPr>
              <a:t>assigning_points_to_centroids</a:t>
            </a:r>
            <a:r>
              <a:rPr lang="en-IN" sz="6600" b="0" i="0" dirty="0">
                <a:solidFill>
                  <a:srgbClr val="92D050"/>
                </a:solidFill>
                <a:effectLst/>
                <a:latin typeface="Söhne"/>
              </a:rPr>
              <a:t>(X, z) centroids = </a:t>
            </a:r>
            <a:r>
              <a:rPr lang="en-IN" sz="6600" b="0" i="0" dirty="0" err="1">
                <a:solidFill>
                  <a:srgbClr val="92D050"/>
                </a:solidFill>
                <a:effectLst/>
                <a:latin typeface="Söhne"/>
              </a:rPr>
              <a:t>recomputing_centroids</a:t>
            </a:r>
            <a:r>
              <a:rPr lang="en-IN" sz="6600" b="0" i="0" dirty="0">
                <a:solidFill>
                  <a:srgbClr val="92D050"/>
                </a:solidFill>
                <a:effectLst/>
                <a:latin typeface="Söhne"/>
              </a:rPr>
              <a:t>(</a:t>
            </a:r>
            <a:r>
              <a:rPr lang="en-IN" sz="6600" b="0" i="0" dirty="0" err="1">
                <a:solidFill>
                  <a:srgbClr val="92D050"/>
                </a:solidFill>
                <a:effectLst/>
                <a:latin typeface="Söhne"/>
              </a:rPr>
              <a:t>X,indx,k</a:t>
            </a:r>
            <a:r>
              <a:rPr lang="en-IN" sz="6600" b="0" i="0" dirty="0">
                <a:solidFill>
                  <a:srgbClr val="92D050"/>
                </a:solidFill>
                <a:effectLst/>
                <a:latin typeface="Söhne"/>
              </a:rPr>
              <a:t>) z = centroids if i%5 == 0: print('iteration{}/{} ====&gt;{} \</a:t>
            </a:r>
            <a:r>
              <a:rPr lang="en-IN" sz="6600" b="0" i="0" dirty="0" err="1">
                <a:solidFill>
                  <a:srgbClr val="92D050"/>
                </a:solidFill>
                <a:effectLst/>
                <a:latin typeface="Söhne"/>
              </a:rPr>
              <a:t>n'.format</a:t>
            </a:r>
            <a:r>
              <a:rPr lang="en-IN" sz="6600" b="0" i="0" dirty="0">
                <a:solidFill>
                  <a:srgbClr val="92D050"/>
                </a:solidFill>
                <a:effectLst/>
                <a:latin typeface="Söhne"/>
              </a:rPr>
              <a:t>(</a:t>
            </a:r>
            <a:r>
              <a:rPr lang="en-IN" sz="6600" b="0" i="0" dirty="0" err="1">
                <a:solidFill>
                  <a:srgbClr val="92D050"/>
                </a:solidFill>
                <a:effectLst/>
                <a:latin typeface="Söhne"/>
              </a:rPr>
              <a:t>i,max_iters,list</a:t>
            </a:r>
            <a:r>
              <a:rPr lang="en-IN" sz="6600" b="0" i="0" dirty="0">
                <a:solidFill>
                  <a:srgbClr val="92D050"/>
                </a:solidFill>
                <a:effectLst/>
                <a:latin typeface="Söhne"/>
              </a:rPr>
              <a:t>(z))) return </a:t>
            </a:r>
            <a:r>
              <a:rPr lang="en-IN" sz="6600" b="0" i="0" dirty="0" err="1">
                <a:solidFill>
                  <a:srgbClr val="92D050"/>
                </a:solidFill>
                <a:effectLst/>
                <a:latin typeface="Söhne"/>
              </a:rPr>
              <a:t>np.array</a:t>
            </a:r>
            <a:r>
              <a:rPr lang="en-IN" sz="6600" b="0" i="0" dirty="0">
                <a:solidFill>
                  <a:srgbClr val="92D050"/>
                </a:solidFill>
                <a:effectLst/>
                <a:latin typeface="Söhne"/>
              </a:rPr>
              <a:t>(centroids),</a:t>
            </a:r>
            <a:r>
              <a:rPr lang="en-IN" sz="6600" b="0" i="0" dirty="0" err="1">
                <a:solidFill>
                  <a:srgbClr val="92D050"/>
                </a:solidFill>
                <a:effectLst/>
                <a:latin typeface="Söhne"/>
              </a:rPr>
              <a:t>np.array</a:t>
            </a:r>
            <a:r>
              <a:rPr lang="en-IN" sz="6600" b="0" i="0" dirty="0">
                <a:solidFill>
                  <a:srgbClr val="92D050"/>
                </a:solidFill>
                <a:effectLst/>
                <a:latin typeface="Söhne"/>
              </a:rPr>
              <a:t>(</a:t>
            </a:r>
            <a:r>
              <a:rPr lang="en-IN" sz="6600" b="0" i="0" dirty="0" err="1">
                <a:solidFill>
                  <a:srgbClr val="92D050"/>
                </a:solidFill>
                <a:effectLst/>
                <a:latin typeface="Söhne"/>
              </a:rPr>
              <a:t>indx</a:t>
            </a:r>
            <a:r>
              <a:rPr lang="en-IN" sz="6600" b="0" i="0" dirty="0">
                <a:solidFill>
                  <a:srgbClr val="92D050"/>
                </a:solidFill>
                <a:effectLst/>
                <a:latin typeface="Söhne"/>
              </a:rPr>
              <a:t>) </a:t>
            </a:r>
          </a:p>
          <a:p>
            <a:endParaRPr lang="en-IN" sz="6600" dirty="0">
              <a:solidFill>
                <a:srgbClr val="92D050"/>
              </a:solidFill>
              <a:latin typeface="Söhne"/>
            </a:endParaRPr>
          </a:p>
          <a:p>
            <a:r>
              <a:rPr lang="en-US" sz="6400" dirty="0"/>
              <a:t>The function takes three arguments:</a:t>
            </a:r>
          </a:p>
          <a:p>
            <a:r>
              <a:rPr lang="en-US" sz="6400" dirty="0"/>
              <a:t>X: A data matrix with shape (m, n), representing m data points with n features.</a:t>
            </a:r>
          </a:p>
          <a:p>
            <a:r>
              <a:rPr lang="en-US" sz="6400" dirty="0" err="1"/>
              <a:t>initial_centroids</a:t>
            </a:r>
            <a:r>
              <a:rPr lang="en-US" sz="6400" dirty="0"/>
              <a:t>: An array of shape (k, n) representing the initial centroids for the k clusters.</a:t>
            </a:r>
          </a:p>
          <a:p>
            <a:r>
              <a:rPr lang="en-US" sz="6400" dirty="0" err="1"/>
              <a:t>max_iters</a:t>
            </a:r>
            <a:r>
              <a:rPr lang="en-US" sz="6400" dirty="0"/>
              <a:t>: The maximum number of iterations to run the k-means algorithm.</a:t>
            </a:r>
          </a:p>
          <a:p>
            <a:r>
              <a:rPr lang="en-US" sz="6400" dirty="0"/>
              <a:t>It initializes the variable k to the number of clusters (k) based on the shape of </a:t>
            </a:r>
            <a:r>
              <a:rPr lang="en-US" sz="6400" dirty="0" err="1"/>
              <a:t>initial_centroids</a:t>
            </a:r>
            <a:r>
              <a:rPr lang="en-US" sz="6400" dirty="0"/>
              <a:t>.</a:t>
            </a:r>
          </a:p>
          <a:p>
            <a:r>
              <a:rPr lang="en-US" sz="6400" dirty="0"/>
              <a:t>It sets the variable z to the initial centroids.</a:t>
            </a:r>
          </a:p>
          <a:p>
            <a:endParaRPr lang="en-IN" dirty="0"/>
          </a:p>
        </p:txBody>
      </p:sp>
      <p:sp>
        <p:nvSpPr>
          <p:cNvPr id="4" name="Content Placeholder 3">
            <a:extLst>
              <a:ext uri="{FF2B5EF4-FFF2-40B4-BE49-F238E27FC236}">
                <a16:creationId xmlns:a16="http://schemas.microsoft.com/office/drawing/2014/main" id="{1602803E-970D-E55C-CE99-F2527D7E9A1E}"/>
              </a:ext>
            </a:extLst>
          </p:cNvPr>
          <p:cNvSpPr>
            <a:spLocks noGrp="1"/>
          </p:cNvSpPr>
          <p:nvPr>
            <p:ph sz="half" idx="2"/>
          </p:nvPr>
        </p:nvSpPr>
        <p:spPr>
          <a:xfrm>
            <a:off x="6095999" y="1604433"/>
            <a:ext cx="5286103" cy="3649133"/>
          </a:xfrm>
        </p:spPr>
        <p:txBody>
          <a:bodyPr>
            <a:noAutofit/>
          </a:bodyPr>
          <a:lstStyle/>
          <a:p>
            <a:pPr marL="0" indent="0">
              <a:buNone/>
            </a:pPr>
            <a:endParaRPr lang="en-US" sz="1600" dirty="0"/>
          </a:p>
          <a:p>
            <a:r>
              <a:rPr lang="en-US" sz="1600" dirty="0"/>
              <a:t>It starts a loop that iterates </a:t>
            </a:r>
            <a:r>
              <a:rPr lang="en-US" sz="1600" dirty="0" err="1"/>
              <a:t>max_iters</a:t>
            </a:r>
            <a:r>
              <a:rPr lang="en-US" sz="1600" dirty="0"/>
              <a:t> times.</a:t>
            </a:r>
          </a:p>
          <a:p>
            <a:r>
              <a:rPr lang="en-US" sz="1600" dirty="0"/>
              <a:t>Inside the loop, it assigns data points to centroids using the </a:t>
            </a:r>
            <a:r>
              <a:rPr lang="en-US" sz="1600" dirty="0" err="1"/>
              <a:t>assigning_points_to_centroids</a:t>
            </a:r>
            <a:r>
              <a:rPr lang="en-US" sz="1600" dirty="0"/>
              <a:t> function and obtains the indices </a:t>
            </a:r>
            <a:r>
              <a:rPr lang="en-US" sz="1600" dirty="0" err="1"/>
              <a:t>indx</a:t>
            </a:r>
            <a:r>
              <a:rPr lang="en-US" sz="1600" dirty="0"/>
              <a:t> indicating which cluster each point belongs to.</a:t>
            </a:r>
          </a:p>
          <a:p>
            <a:r>
              <a:rPr lang="en-US" sz="1600" dirty="0"/>
              <a:t>It recomputes the centroids using the </a:t>
            </a:r>
            <a:r>
              <a:rPr lang="en-US" sz="1600" dirty="0" err="1"/>
              <a:t>recomputing_centroids</a:t>
            </a:r>
            <a:r>
              <a:rPr lang="en-US" sz="1600" dirty="0"/>
              <a:t> function, passing X, </a:t>
            </a:r>
            <a:r>
              <a:rPr lang="en-US" sz="1600" dirty="0" err="1"/>
              <a:t>indx</a:t>
            </a:r>
            <a:r>
              <a:rPr lang="en-US" sz="1600" dirty="0"/>
              <a:t>, and k as inputs.</a:t>
            </a:r>
          </a:p>
          <a:p>
            <a:r>
              <a:rPr lang="en-US" sz="1600" dirty="0"/>
              <a:t>It updates the variable z with the new centroids.</a:t>
            </a:r>
          </a:p>
          <a:p>
            <a:r>
              <a:rPr lang="en-US" sz="1600" dirty="0"/>
              <a:t>If the current iteration number </a:t>
            </a:r>
            <a:r>
              <a:rPr lang="en-US" sz="1600" dirty="0" err="1"/>
              <a:t>i</a:t>
            </a:r>
            <a:r>
              <a:rPr lang="en-US" sz="1600" dirty="0"/>
              <a:t> is divisible by 5 (i%5 == 0), it prints the current iteration number and the values of the centroids.</a:t>
            </a:r>
          </a:p>
          <a:p>
            <a:endParaRPr lang="en-US" sz="1600" dirty="0"/>
          </a:p>
          <a:p>
            <a:r>
              <a:rPr lang="en-US" sz="1600" dirty="0"/>
              <a:t>After the loop, the function returns the final centroids as a NumPy array (</a:t>
            </a:r>
            <a:r>
              <a:rPr lang="en-US" sz="1600" dirty="0" err="1"/>
              <a:t>np.array</a:t>
            </a:r>
            <a:r>
              <a:rPr lang="en-US" sz="1600" dirty="0"/>
              <a:t>(centroids)) and the indices indicating which cluster each data point belongs to as a NumPy array (</a:t>
            </a:r>
            <a:r>
              <a:rPr lang="en-US" sz="1600" dirty="0" err="1"/>
              <a:t>np.array</a:t>
            </a:r>
            <a:r>
              <a:rPr lang="en-US" sz="1600" dirty="0"/>
              <a:t>(</a:t>
            </a:r>
            <a:r>
              <a:rPr lang="en-US" sz="1600" dirty="0" err="1"/>
              <a:t>indx</a:t>
            </a:r>
            <a:r>
              <a:rPr lang="en-US" sz="1600" dirty="0"/>
              <a:t>)).</a:t>
            </a:r>
            <a:endParaRPr lang="en-IN" sz="1600" dirty="0"/>
          </a:p>
        </p:txBody>
      </p:sp>
    </p:spTree>
    <p:extLst>
      <p:ext uri="{BB962C8B-B14F-4D97-AF65-F5344CB8AC3E}">
        <p14:creationId xmlns:p14="http://schemas.microsoft.com/office/powerpoint/2010/main" val="3491120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4826-7E56-6171-59B4-D4FE3F2B5B6C}"/>
              </a:ext>
            </a:extLst>
          </p:cNvPr>
          <p:cNvSpPr>
            <a:spLocks noGrp="1"/>
          </p:cNvSpPr>
          <p:nvPr>
            <p:ph type="title"/>
          </p:nvPr>
        </p:nvSpPr>
        <p:spPr/>
        <p:txBody>
          <a:bodyPr/>
          <a:lstStyle/>
          <a:p>
            <a:r>
              <a:rPr lang="en-IN" dirty="0" err="1"/>
              <a:t>DATa</a:t>
            </a:r>
            <a:r>
              <a:rPr lang="en-IN" dirty="0"/>
              <a:t> </a:t>
            </a:r>
            <a:r>
              <a:rPr lang="en-IN" dirty="0" err="1"/>
              <a:t>Preprocessing</a:t>
            </a:r>
            <a:endParaRPr lang="en-IN" dirty="0"/>
          </a:p>
        </p:txBody>
      </p:sp>
      <p:sp>
        <p:nvSpPr>
          <p:cNvPr id="4" name="Content Placeholder 3">
            <a:extLst>
              <a:ext uri="{FF2B5EF4-FFF2-40B4-BE49-F238E27FC236}">
                <a16:creationId xmlns:a16="http://schemas.microsoft.com/office/drawing/2014/main" id="{5E854C1A-B99E-7562-BFB0-B270193E7D14}"/>
              </a:ext>
            </a:extLst>
          </p:cNvPr>
          <p:cNvSpPr>
            <a:spLocks noGrp="1"/>
          </p:cNvSpPr>
          <p:nvPr>
            <p:ph sz="half" idx="2"/>
          </p:nvPr>
        </p:nvSpPr>
        <p:spPr>
          <a:xfrm>
            <a:off x="5821894" y="783530"/>
            <a:ext cx="4995332" cy="3649133"/>
          </a:xfrm>
        </p:spPr>
        <p:txBody>
          <a:bodyPr>
            <a:normAutofit lnSpcReduction="10000"/>
          </a:bodyPr>
          <a:lstStyle/>
          <a:p>
            <a:r>
              <a:rPr lang="en-IN" dirty="0" err="1"/>
              <a:t>Data.describe</a:t>
            </a:r>
            <a:r>
              <a:rPr lang="en-IN" dirty="0"/>
              <a:t>()----gives the statistical overview of the data</a:t>
            </a:r>
          </a:p>
          <a:p>
            <a:endParaRPr lang="en-IN" dirty="0"/>
          </a:p>
          <a:p>
            <a:endParaRPr lang="en-IN" dirty="0"/>
          </a:p>
          <a:p>
            <a:endParaRPr lang="en-IN" dirty="0"/>
          </a:p>
          <a:p>
            <a:endParaRPr lang="en-IN" dirty="0"/>
          </a:p>
          <a:p>
            <a:endParaRPr lang="en-IN" dirty="0"/>
          </a:p>
          <a:p>
            <a:endParaRPr lang="en-IN" dirty="0"/>
          </a:p>
          <a:p>
            <a:r>
              <a:rPr lang="en-IN" dirty="0" err="1"/>
              <a:t>Data.columns</a:t>
            </a:r>
            <a:r>
              <a:rPr lang="en-IN" dirty="0"/>
              <a:t>-------------gives the names of all columns</a:t>
            </a:r>
          </a:p>
          <a:p>
            <a:endParaRPr lang="en-IN" dirty="0"/>
          </a:p>
          <a:p>
            <a:endParaRPr lang="en-IN" dirty="0"/>
          </a:p>
          <a:p>
            <a:endParaRPr lang="en-IN" dirty="0"/>
          </a:p>
        </p:txBody>
      </p:sp>
      <p:sp>
        <p:nvSpPr>
          <p:cNvPr id="6" name="Content Placeholder 5">
            <a:extLst>
              <a:ext uri="{FF2B5EF4-FFF2-40B4-BE49-F238E27FC236}">
                <a16:creationId xmlns:a16="http://schemas.microsoft.com/office/drawing/2014/main" id="{3B0D9C71-F27F-B963-A361-0CABCCFFFA56}"/>
              </a:ext>
            </a:extLst>
          </p:cNvPr>
          <p:cNvSpPr>
            <a:spLocks noGrp="1"/>
          </p:cNvSpPr>
          <p:nvPr>
            <p:ph sz="half" idx="1"/>
          </p:nvPr>
        </p:nvSpPr>
        <p:spPr/>
        <p:txBody>
          <a:bodyPr>
            <a:normAutofit lnSpcReduction="10000"/>
          </a:bodyPr>
          <a:lstStyle/>
          <a:p>
            <a:endParaRPr lang="en-IN" dirty="0"/>
          </a:p>
          <a:p>
            <a:r>
              <a:rPr lang="en-IN" dirty="0">
                <a:solidFill>
                  <a:schemeClr val="accent1">
                    <a:lumMod val="60000"/>
                    <a:lumOff val="40000"/>
                  </a:schemeClr>
                </a:solidFill>
              </a:rPr>
              <a:t>Loading data set :</a:t>
            </a:r>
          </a:p>
          <a:p>
            <a:r>
              <a:rPr lang="en-IN" dirty="0"/>
              <a:t>data = </a:t>
            </a:r>
            <a:r>
              <a:rPr lang="en-IN" dirty="0" err="1"/>
              <a:t>pd.read_csv</a:t>
            </a:r>
            <a:r>
              <a:rPr lang="en-IN" dirty="0"/>
              <a:t>("/</a:t>
            </a:r>
            <a:r>
              <a:rPr lang="en-IN" dirty="0" err="1"/>
              <a:t>kaggle</a:t>
            </a:r>
            <a:r>
              <a:rPr lang="en-IN" dirty="0"/>
              <a:t>/input/ultimate-</a:t>
            </a:r>
            <a:r>
              <a:rPr lang="en-IN" dirty="0" err="1"/>
              <a:t>spotify</a:t>
            </a:r>
            <a:r>
              <a:rPr lang="en-IN" dirty="0"/>
              <a:t>-tracks-</a:t>
            </a:r>
            <a:r>
              <a:rPr lang="en-IN" dirty="0" err="1"/>
              <a:t>db</a:t>
            </a:r>
            <a:r>
              <a:rPr lang="en-IN" dirty="0"/>
              <a:t>/SpotifyFeatures.csv")</a:t>
            </a:r>
          </a:p>
          <a:p>
            <a:endParaRPr lang="en-IN" dirty="0"/>
          </a:p>
          <a:p>
            <a:r>
              <a:rPr lang="en-IN" dirty="0" err="1"/>
              <a:t>data.head</a:t>
            </a:r>
            <a:r>
              <a:rPr lang="en-IN" dirty="0"/>
              <a:t>(20)------gives top 20 rows of the dataset</a:t>
            </a:r>
          </a:p>
          <a:p>
            <a:r>
              <a:rPr lang="en-IN" dirty="0"/>
              <a:t>data.info()-------gives the </a:t>
            </a:r>
            <a:r>
              <a:rPr lang="en-IN" dirty="0" err="1"/>
              <a:t>rangeindex,datatypes,memory</a:t>
            </a:r>
            <a:r>
              <a:rPr lang="en-IN" dirty="0"/>
              <a:t> usage etc</a:t>
            </a:r>
          </a:p>
          <a:p>
            <a:pPr marL="0" indent="0">
              <a:buNone/>
            </a:pPr>
            <a:endParaRPr lang="en-IN" dirty="0"/>
          </a:p>
        </p:txBody>
      </p:sp>
      <p:pic>
        <p:nvPicPr>
          <p:cNvPr id="8" name="Picture 7">
            <a:extLst>
              <a:ext uri="{FF2B5EF4-FFF2-40B4-BE49-F238E27FC236}">
                <a16:creationId xmlns:a16="http://schemas.microsoft.com/office/drawing/2014/main" id="{0214C226-A8CB-B8B3-A37C-6611DCE48A38}"/>
              </a:ext>
            </a:extLst>
          </p:cNvPr>
          <p:cNvPicPr>
            <a:picLocks noChangeAspect="1"/>
          </p:cNvPicPr>
          <p:nvPr/>
        </p:nvPicPr>
        <p:blipFill>
          <a:blip r:embed="rId2"/>
          <a:stretch>
            <a:fillRect/>
          </a:stretch>
        </p:blipFill>
        <p:spPr>
          <a:xfrm>
            <a:off x="6161635" y="954094"/>
            <a:ext cx="5603974" cy="2032945"/>
          </a:xfrm>
          <a:prstGeom prst="rect">
            <a:avLst/>
          </a:prstGeom>
        </p:spPr>
      </p:pic>
      <p:pic>
        <p:nvPicPr>
          <p:cNvPr id="10" name="Picture 9">
            <a:extLst>
              <a:ext uri="{FF2B5EF4-FFF2-40B4-BE49-F238E27FC236}">
                <a16:creationId xmlns:a16="http://schemas.microsoft.com/office/drawing/2014/main" id="{13E1F9A9-1F53-019F-9402-0907EEB46ED7}"/>
              </a:ext>
            </a:extLst>
          </p:cNvPr>
          <p:cNvPicPr>
            <a:picLocks noChangeAspect="1"/>
          </p:cNvPicPr>
          <p:nvPr/>
        </p:nvPicPr>
        <p:blipFill>
          <a:blip r:embed="rId3"/>
          <a:stretch>
            <a:fillRect/>
          </a:stretch>
        </p:blipFill>
        <p:spPr>
          <a:xfrm>
            <a:off x="6161635" y="3782336"/>
            <a:ext cx="4781684" cy="1648514"/>
          </a:xfrm>
          <a:prstGeom prst="rect">
            <a:avLst/>
          </a:prstGeom>
        </p:spPr>
      </p:pic>
    </p:spTree>
    <p:extLst>
      <p:ext uri="{BB962C8B-B14F-4D97-AF65-F5344CB8AC3E}">
        <p14:creationId xmlns:p14="http://schemas.microsoft.com/office/powerpoint/2010/main" val="44853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E15E-B8FA-A2F4-0DAB-CE6385D58199}"/>
              </a:ext>
            </a:extLst>
          </p:cNvPr>
          <p:cNvSpPr>
            <a:spLocks noGrp="1"/>
          </p:cNvSpPr>
          <p:nvPr>
            <p:ph type="title"/>
          </p:nvPr>
        </p:nvSpPr>
        <p:spPr>
          <a:xfrm>
            <a:off x="170190" y="-302623"/>
            <a:ext cx="7700556" cy="1371600"/>
          </a:xfrm>
        </p:spPr>
        <p:txBody>
          <a:bodyPr/>
          <a:lstStyle/>
          <a:p>
            <a:r>
              <a:rPr lang="en-US" b="0" i="0" dirty="0">
                <a:solidFill>
                  <a:srgbClr val="FFC000"/>
                </a:solidFill>
                <a:effectLst/>
                <a:latin typeface="Inter"/>
              </a:rPr>
              <a:t>Frequency distribution for some features</a:t>
            </a:r>
            <a:br>
              <a:rPr lang="en-US" b="0" i="0" dirty="0">
                <a:solidFill>
                  <a:srgbClr val="000000"/>
                </a:solidFill>
                <a:effectLst/>
                <a:latin typeface="Inter"/>
              </a:rPr>
            </a:br>
            <a:endParaRPr lang="en-IN" dirty="0"/>
          </a:p>
        </p:txBody>
      </p:sp>
      <p:pic>
        <p:nvPicPr>
          <p:cNvPr id="6" name="Picture Placeholder 5">
            <a:extLst>
              <a:ext uri="{FF2B5EF4-FFF2-40B4-BE49-F238E27FC236}">
                <a16:creationId xmlns:a16="http://schemas.microsoft.com/office/drawing/2014/main" id="{17778023-CBFC-526F-9833-E1690A2C4A72}"/>
              </a:ext>
            </a:extLst>
          </p:cNvPr>
          <p:cNvPicPr>
            <a:picLocks noGrp="1" noChangeAspect="1"/>
          </p:cNvPicPr>
          <p:nvPr>
            <p:ph type="pic" idx="1"/>
          </p:nvPr>
        </p:nvPicPr>
        <p:blipFill rotWithShape="1">
          <a:blip r:embed="rId2"/>
          <a:srcRect l="2626" r="-2051"/>
          <a:stretch/>
        </p:blipFill>
        <p:spPr>
          <a:xfrm>
            <a:off x="5939246" y="914400"/>
            <a:ext cx="6252754" cy="5050971"/>
          </a:xfrm>
          <a:prstGeom prst="roundRect">
            <a:avLst>
              <a:gd name="adj" fmla="val 0"/>
            </a:avLst>
          </a:prstGeom>
        </p:spPr>
      </p:pic>
      <p:sp>
        <p:nvSpPr>
          <p:cNvPr id="4" name="Text Placeholder 3">
            <a:extLst>
              <a:ext uri="{FF2B5EF4-FFF2-40B4-BE49-F238E27FC236}">
                <a16:creationId xmlns:a16="http://schemas.microsoft.com/office/drawing/2014/main" id="{F0CAB74F-C241-A0D8-4EA2-5177C4F93077}"/>
              </a:ext>
            </a:extLst>
          </p:cNvPr>
          <p:cNvSpPr>
            <a:spLocks noGrp="1"/>
          </p:cNvSpPr>
          <p:nvPr>
            <p:ph type="body" sz="half" idx="2"/>
          </p:nvPr>
        </p:nvSpPr>
        <p:spPr>
          <a:xfrm>
            <a:off x="232954" y="742405"/>
            <a:ext cx="6164653" cy="1931126"/>
          </a:xfrm>
        </p:spPr>
        <p:txBody>
          <a:bodyPr>
            <a:normAutofit fontScale="25000" lnSpcReduction="20000"/>
          </a:bodyPr>
          <a:lstStyle/>
          <a:p>
            <a:r>
              <a:rPr lang="en-IN" sz="5600" b="0" i="0" dirty="0">
                <a:solidFill>
                  <a:srgbClr val="92D050"/>
                </a:solidFill>
                <a:effectLst/>
                <a:latin typeface="Söhne"/>
              </a:rPr>
              <a:t>features =  ['popularity', 'liveness', 'loudness','</a:t>
            </a:r>
            <a:r>
              <a:rPr lang="en-IN" sz="5600" b="0" i="0" dirty="0" err="1">
                <a:solidFill>
                  <a:srgbClr val="92D050"/>
                </a:solidFill>
                <a:effectLst/>
                <a:latin typeface="Söhne"/>
              </a:rPr>
              <a:t>speechiness</a:t>
            </a:r>
            <a:r>
              <a:rPr lang="en-IN" sz="5600" b="0" i="0" dirty="0">
                <a:solidFill>
                  <a:srgbClr val="92D050"/>
                </a:solidFill>
                <a:effectLst/>
                <a:latin typeface="Söhne"/>
              </a:rPr>
              <a:t>','tempo', 'valence']</a:t>
            </a:r>
          </a:p>
          <a:p>
            <a:r>
              <a:rPr lang="en-IN" sz="5600" b="0" i="0" dirty="0">
                <a:solidFill>
                  <a:srgbClr val="92D050"/>
                </a:solidFill>
                <a:effectLst/>
                <a:latin typeface="Söhne"/>
              </a:rPr>
              <a:t>l = </a:t>
            </a:r>
            <a:r>
              <a:rPr lang="en-IN" sz="5600" b="0" i="0" dirty="0" err="1">
                <a:solidFill>
                  <a:srgbClr val="92D050"/>
                </a:solidFill>
                <a:effectLst/>
                <a:latin typeface="Söhne"/>
              </a:rPr>
              <a:t>len</a:t>
            </a:r>
            <a:r>
              <a:rPr lang="en-IN" sz="5600" b="0" i="0" dirty="0">
                <a:solidFill>
                  <a:srgbClr val="92D050"/>
                </a:solidFill>
                <a:effectLst/>
                <a:latin typeface="Söhne"/>
              </a:rPr>
              <a:t>(features)</a:t>
            </a:r>
          </a:p>
          <a:p>
            <a:r>
              <a:rPr lang="en-IN" sz="5600" b="0" i="0" dirty="0" err="1">
                <a:solidFill>
                  <a:srgbClr val="92D050"/>
                </a:solidFill>
                <a:effectLst/>
                <a:latin typeface="Söhne"/>
              </a:rPr>
              <a:t>plt.figure</a:t>
            </a:r>
            <a:r>
              <a:rPr lang="en-IN" sz="5600" b="0" i="0" dirty="0">
                <a:solidFill>
                  <a:srgbClr val="92D050"/>
                </a:solidFill>
                <a:effectLst/>
                <a:latin typeface="Söhne"/>
              </a:rPr>
              <a:t>(</a:t>
            </a:r>
            <a:r>
              <a:rPr lang="en-IN" sz="5600" b="0" i="0" dirty="0" err="1">
                <a:solidFill>
                  <a:srgbClr val="92D050"/>
                </a:solidFill>
                <a:effectLst/>
                <a:latin typeface="Söhne"/>
              </a:rPr>
              <a:t>figsize</a:t>
            </a:r>
            <a:r>
              <a:rPr lang="en-IN" sz="5600" b="0" i="0" dirty="0">
                <a:solidFill>
                  <a:srgbClr val="92D050"/>
                </a:solidFill>
                <a:effectLst/>
                <a:latin typeface="Söhne"/>
              </a:rPr>
              <a:t>=(18,12),dpi = 400)</a:t>
            </a:r>
          </a:p>
          <a:p>
            <a:r>
              <a:rPr lang="en-IN" sz="5600" b="0" i="0" dirty="0">
                <a:solidFill>
                  <a:srgbClr val="92D050"/>
                </a:solidFill>
                <a:effectLst/>
                <a:latin typeface="Söhne"/>
              </a:rPr>
              <a:t>for </a:t>
            </a:r>
            <a:r>
              <a:rPr lang="en-IN" sz="5600" b="0" i="0" dirty="0" err="1">
                <a:solidFill>
                  <a:srgbClr val="92D050"/>
                </a:solidFill>
                <a:effectLst/>
                <a:latin typeface="Söhne"/>
              </a:rPr>
              <a:t>i</a:t>
            </a:r>
            <a:r>
              <a:rPr lang="en-IN" sz="5600" b="0" i="0" dirty="0">
                <a:solidFill>
                  <a:srgbClr val="92D050"/>
                </a:solidFill>
                <a:effectLst/>
                <a:latin typeface="Söhne"/>
              </a:rPr>
              <a:t> in range (l):</a:t>
            </a:r>
          </a:p>
          <a:p>
            <a:r>
              <a:rPr lang="en-IN" sz="5600" b="0" i="0" dirty="0">
                <a:solidFill>
                  <a:srgbClr val="92D050"/>
                </a:solidFill>
                <a:effectLst/>
                <a:latin typeface="Söhne"/>
              </a:rPr>
              <a:t>    </a:t>
            </a:r>
            <a:r>
              <a:rPr lang="en-IN" sz="5600" b="0" i="0" dirty="0" err="1">
                <a:solidFill>
                  <a:srgbClr val="92D050"/>
                </a:solidFill>
                <a:effectLst/>
                <a:latin typeface="Söhne"/>
              </a:rPr>
              <a:t>plt.subplot</a:t>
            </a:r>
            <a:r>
              <a:rPr lang="en-IN" sz="5600" b="0" i="0" dirty="0">
                <a:solidFill>
                  <a:srgbClr val="92D050"/>
                </a:solidFill>
                <a:effectLst/>
                <a:latin typeface="Söhne"/>
              </a:rPr>
              <a:t>(2,3,i+1)</a:t>
            </a:r>
          </a:p>
          <a:p>
            <a:r>
              <a:rPr lang="en-IN" sz="5600" b="0" i="0" dirty="0">
                <a:solidFill>
                  <a:srgbClr val="92D050"/>
                </a:solidFill>
                <a:effectLst/>
                <a:latin typeface="Söhne"/>
              </a:rPr>
              <a:t>    </a:t>
            </a:r>
            <a:r>
              <a:rPr lang="en-IN" sz="5600" b="0" i="0" dirty="0" err="1">
                <a:solidFill>
                  <a:srgbClr val="92D050"/>
                </a:solidFill>
                <a:effectLst/>
                <a:latin typeface="Söhne"/>
              </a:rPr>
              <a:t>plt.hist</a:t>
            </a:r>
            <a:r>
              <a:rPr lang="en-IN" sz="5600" b="0" i="0" dirty="0">
                <a:solidFill>
                  <a:srgbClr val="92D050"/>
                </a:solidFill>
                <a:effectLst/>
                <a:latin typeface="Söhne"/>
              </a:rPr>
              <a:t>(data[features[</a:t>
            </a:r>
            <a:r>
              <a:rPr lang="en-IN" sz="5600" b="0" i="0" dirty="0" err="1">
                <a:solidFill>
                  <a:srgbClr val="92D050"/>
                </a:solidFill>
                <a:effectLst/>
                <a:latin typeface="Söhne"/>
              </a:rPr>
              <a:t>i</a:t>
            </a:r>
            <a:r>
              <a:rPr lang="en-IN" sz="5600" b="0" i="0" dirty="0">
                <a:solidFill>
                  <a:srgbClr val="92D050"/>
                </a:solidFill>
                <a:effectLst/>
                <a:latin typeface="Söhne"/>
              </a:rPr>
              <a:t>]],</a:t>
            </a:r>
            <a:r>
              <a:rPr lang="en-IN" sz="5600" b="0" i="0" dirty="0" err="1">
                <a:solidFill>
                  <a:srgbClr val="92D050"/>
                </a:solidFill>
                <a:effectLst/>
                <a:latin typeface="Söhne"/>
              </a:rPr>
              <a:t>color</a:t>
            </a:r>
            <a:r>
              <a:rPr lang="en-IN" sz="5600" b="0" i="0" dirty="0">
                <a:solidFill>
                  <a:srgbClr val="92D050"/>
                </a:solidFill>
                <a:effectLst/>
                <a:latin typeface="Söhne"/>
              </a:rPr>
              <a:t>='#0504aa',alpha = 0.65,rwidth=0.9)</a:t>
            </a:r>
          </a:p>
          <a:p>
            <a:r>
              <a:rPr lang="en-IN" sz="5600" b="0" i="0" dirty="0">
                <a:solidFill>
                  <a:srgbClr val="92D050"/>
                </a:solidFill>
                <a:effectLst/>
                <a:latin typeface="Söhne"/>
              </a:rPr>
              <a:t>    </a:t>
            </a:r>
            <a:r>
              <a:rPr lang="en-IN" sz="5600" b="0" i="0" dirty="0" err="1">
                <a:solidFill>
                  <a:srgbClr val="92D050"/>
                </a:solidFill>
                <a:effectLst/>
                <a:latin typeface="Söhne"/>
              </a:rPr>
              <a:t>plt.xlabel</a:t>
            </a:r>
            <a:r>
              <a:rPr lang="en-IN" sz="5600" b="0" i="0" dirty="0">
                <a:solidFill>
                  <a:srgbClr val="92D050"/>
                </a:solidFill>
                <a:effectLst/>
                <a:latin typeface="Söhne"/>
              </a:rPr>
              <a:t>(features[</a:t>
            </a:r>
            <a:r>
              <a:rPr lang="en-IN" sz="5600" b="0" i="0" dirty="0" err="1">
                <a:solidFill>
                  <a:srgbClr val="92D050"/>
                </a:solidFill>
                <a:effectLst/>
                <a:latin typeface="Söhne"/>
              </a:rPr>
              <a:t>i</a:t>
            </a:r>
            <a:r>
              <a:rPr lang="en-IN" sz="5600" b="0" i="0" dirty="0">
                <a:solidFill>
                  <a:srgbClr val="92D050"/>
                </a:solidFill>
                <a:effectLst/>
                <a:latin typeface="Söhne"/>
              </a:rPr>
              <a:t>],size = 20)</a:t>
            </a:r>
          </a:p>
          <a:p>
            <a:r>
              <a:rPr lang="en-IN" sz="5600" b="0" i="0" dirty="0">
                <a:solidFill>
                  <a:srgbClr val="92D050"/>
                </a:solidFill>
                <a:effectLst/>
                <a:latin typeface="Söhne"/>
              </a:rPr>
              <a:t>    if </a:t>
            </a:r>
            <a:r>
              <a:rPr lang="en-IN" sz="5600" b="0" i="0" dirty="0" err="1">
                <a:solidFill>
                  <a:srgbClr val="92D050"/>
                </a:solidFill>
                <a:effectLst/>
                <a:latin typeface="Söhne"/>
              </a:rPr>
              <a:t>i</a:t>
            </a:r>
            <a:r>
              <a:rPr lang="en-IN" sz="5600" b="0" i="0" dirty="0">
                <a:solidFill>
                  <a:srgbClr val="92D050"/>
                </a:solidFill>
                <a:effectLst/>
                <a:latin typeface="Söhne"/>
              </a:rPr>
              <a:t> == 0 or </a:t>
            </a:r>
            <a:r>
              <a:rPr lang="en-IN" sz="5600" b="0" i="0" dirty="0" err="1">
                <a:solidFill>
                  <a:srgbClr val="92D050"/>
                </a:solidFill>
                <a:effectLst/>
                <a:latin typeface="Söhne"/>
              </a:rPr>
              <a:t>i</a:t>
            </a:r>
            <a:r>
              <a:rPr lang="en-IN" sz="5600" b="0" i="0" dirty="0">
                <a:solidFill>
                  <a:srgbClr val="92D050"/>
                </a:solidFill>
                <a:effectLst/>
                <a:latin typeface="Söhne"/>
              </a:rPr>
              <a:t> == 3:</a:t>
            </a:r>
          </a:p>
          <a:p>
            <a:r>
              <a:rPr lang="en-IN" sz="5600" b="0" i="0" dirty="0">
                <a:solidFill>
                  <a:srgbClr val="92D050"/>
                </a:solidFill>
                <a:effectLst/>
                <a:latin typeface="Söhne"/>
              </a:rPr>
              <a:t>        </a:t>
            </a:r>
            <a:r>
              <a:rPr lang="en-IN" sz="5600" b="0" i="0" dirty="0" err="1">
                <a:solidFill>
                  <a:srgbClr val="92D050"/>
                </a:solidFill>
                <a:effectLst/>
                <a:latin typeface="Söhne"/>
              </a:rPr>
              <a:t>plt.ylabel</a:t>
            </a:r>
            <a:r>
              <a:rPr lang="en-IN" sz="5600" b="0" i="0" dirty="0">
                <a:solidFill>
                  <a:srgbClr val="92D050"/>
                </a:solidFill>
                <a:effectLst/>
                <a:latin typeface="Söhne"/>
              </a:rPr>
              <a:t>("</a:t>
            </a:r>
            <a:r>
              <a:rPr lang="en-IN" sz="5600" b="0" i="0" dirty="0" err="1">
                <a:solidFill>
                  <a:srgbClr val="92D050"/>
                </a:solidFill>
                <a:effectLst/>
                <a:latin typeface="Söhne"/>
              </a:rPr>
              <a:t>Frequancy</a:t>
            </a:r>
            <a:r>
              <a:rPr lang="en-IN" sz="5600" b="0" i="0" dirty="0">
                <a:solidFill>
                  <a:srgbClr val="92D050"/>
                </a:solidFill>
                <a:effectLst/>
                <a:latin typeface="Söhne"/>
              </a:rPr>
              <a:t>",size = 20)</a:t>
            </a:r>
          </a:p>
          <a:p>
            <a:r>
              <a:rPr lang="en-IN" sz="5600" b="0" i="0" dirty="0">
                <a:solidFill>
                  <a:srgbClr val="92D050"/>
                </a:solidFill>
                <a:effectLst/>
                <a:latin typeface="Söhne"/>
              </a:rPr>
              <a:t>    </a:t>
            </a:r>
            <a:r>
              <a:rPr lang="en-IN" sz="5600" b="0" i="0" dirty="0" err="1">
                <a:solidFill>
                  <a:srgbClr val="92D050"/>
                </a:solidFill>
                <a:effectLst/>
                <a:latin typeface="Söhne"/>
              </a:rPr>
              <a:t>plt.xticks</a:t>
            </a:r>
            <a:r>
              <a:rPr lang="en-IN" sz="5600" b="0" i="0" dirty="0">
                <a:solidFill>
                  <a:srgbClr val="92D050"/>
                </a:solidFill>
                <a:effectLst/>
                <a:latin typeface="Söhne"/>
              </a:rPr>
              <a:t>()</a:t>
            </a:r>
          </a:p>
          <a:p>
            <a:r>
              <a:rPr lang="en-IN" sz="5600" b="0" i="0" dirty="0">
                <a:solidFill>
                  <a:srgbClr val="92D050"/>
                </a:solidFill>
                <a:effectLst/>
                <a:latin typeface="Söhne"/>
              </a:rPr>
              <a:t>    </a:t>
            </a:r>
            <a:r>
              <a:rPr lang="en-IN" sz="5600" b="0" i="0" dirty="0" err="1">
                <a:solidFill>
                  <a:srgbClr val="92D050"/>
                </a:solidFill>
                <a:effectLst/>
                <a:latin typeface="Söhne"/>
              </a:rPr>
              <a:t>plt.yticks</a:t>
            </a:r>
            <a:r>
              <a:rPr lang="en-IN" sz="5600" b="0" i="0" dirty="0">
                <a:solidFill>
                  <a:srgbClr val="92D050"/>
                </a:solidFill>
                <a:effectLst/>
                <a:latin typeface="Söhne"/>
              </a:rPr>
              <a:t>()</a:t>
            </a:r>
          </a:p>
          <a:p>
            <a:r>
              <a:rPr lang="en-IN" sz="5600" b="0" i="0" dirty="0">
                <a:solidFill>
                  <a:srgbClr val="92D050"/>
                </a:solidFill>
                <a:effectLst/>
                <a:latin typeface="Söhne"/>
              </a:rPr>
              <a:t>    </a:t>
            </a:r>
            <a:r>
              <a:rPr lang="en-IN" sz="5600" b="0" i="0" dirty="0" err="1">
                <a:solidFill>
                  <a:srgbClr val="92D050"/>
                </a:solidFill>
                <a:effectLst/>
                <a:latin typeface="Söhne"/>
              </a:rPr>
              <a:t>plt.grid</a:t>
            </a:r>
            <a:r>
              <a:rPr lang="en-IN" sz="5600" b="0" i="0" dirty="0">
                <a:solidFill>
                  <a:srgbClr val="92D050"/>
                </a:solidFill>
                <a:effectLst/>
                <a:latin typeface="Söhne"/>
              </a:rPr>
              <a:t>(axis = "y" , </a:t>
            </a:r>
            <a:r>
              <a:rPr lang="en-IN" sz="5600" b="0" i="0" dirty="0" err="1">
                <a:solidFill>
                  <a:srgbClr val="92D050"/>
                </a:solidFill>
                <a:effectLst/>
                <a:latin typeface="Söhne"/>
              </a:rPr>
              <a:t>linestyle</a:t>
            </a:r>
            <a:r>
              <a:rPr lang="en-IN" sz="5600" b="0" i="0" dirty="0">
                <a:solidFill>
                  <a:srgbClr val="92D050"/>
                </a:solidFill>
                <a:effectLst/>
                <a:latin typeface="Söhne"/>
              </a:rPr>
              <a:t> = "--",</a:t>
            </a:r>
            <a:r>
              <a:rPr lang="en-IN" sz="5600" b="0" i="0" dirty="0" err="1">
                <a:solidFill>
                  <a:srgbClr val="92D050"/>
                </a:solidFill>
                <a:effectLst/>
                <a:latin typeface="Söhne"/>
              </a:rPr>
              <a:t>color</a:t>
            </a:r>
            <a:r>
              <a:rPr lang="en-IN" sz="5600" b="0" i="0" dirty="0">
                <a:solidFill>
                  <a:srgbClr val="92D050"/>
                </a:solidFill>
                <a:effectLst/>
                <a:latin typeface="Söhne"/>
              </a:rPr>
              <a:t> = "b")</a:t>
            </a:r>
          </a:p>
          <a:p>
            <a:endParaRPr lang="en-IN" sz="6400" dirty="0">
              <a:solidFill>
                <a:srgbClr val="92D050"/>
              </a:solidFill>
              <a:latin typeface="Söhne"/>
            </a:endParaRPr>
          </a:p>
          <a:p>
            <a:r>
              <a:rPr lang="en-US" sz="6400" b="0" i="0" dirty="0">
                <a:effectLst/>
                <a:latin typeface="Söhne"/>
              </a:rPr>
              <a:t>The code plots a histogram for each feature in the features list.</a:t>
            </a:r>
          </a:p>
          <a:p>
            <a:r>
              <a:rPr lang="en-US" sz="6400" b="0" i="0" dirty="0">
                <a:effectLst/>
                <a:latin typeface="Söhne"/>
              </a:rPr>
              <a:t>It creates a figure with a specified size and resolution.</a:t>
            </a:r>
          </a:p>
          <a:p>
            <a:r>
              <a:rPr lang="en-US" sz="6400" b="0" i="0" dirty="0">
                <a:effectLst/>
                <a:latin typeface="Söhne"/>
              </a:rPr>
              <a:t>For each feature, it generates a histogram with colored bars.</a:t>
            </a:r>
          </a:p>
          <a:p>
            <a:r>
              <a:rPr lang="en-US" sz="6400" b="0" i="0" dirty="0">
                <a:effectLst/>
                <a:latin typeface="Söhne"/>
              </a:rPr>
              <a:t>The x-axis label is set to the name of the current feature.</a:t>
            </a:r>
          </a:p>
          <a:p>
            <a:r>
              <a:rPr lang="en-US" sz="6400" b="0" i="0" dirty="0">
                <a:effectLst/>
                <a:latin typeface="Söhne"/>
              </a:rPr>
              <a:t>The y-axis label is set to "Frequency" for the first and fourth histograms, and the y-axis gridlines are added.</a:t>
            </a:r>
          </a:p>
          <a:p>
            <a:r>
              <a:rPr lang="en-US" sz="6400" b="0" i="0" dirty="0">
                <a:effectLst/>
                <a:latin typeface="Söhne"/>
              </a:rPr>
              <a:t>In summary, the code creates histograms for the given features, customizes the plot appearance, and labels the axes.</a:t>
            </a:r>
            <a:endParaRPr lang="en-IN" sz="6400" b="0" i="0" dirty="0">
              <a:effectLst/>
              <a:latin typeface="Söhne"/>
            </a:endParaRPr>
          </a:p>
          <a:p>
            <a:endParaRPr lang="en-IN" dirty="0">
              <a:solidFill>
                <a:srgbClr val="92D050"/>
              </a:solidFill>
            </a:endParaRPr>
          </a:p>
          <a:p>
            <a:endParaRPr lang="en-IN" dirty="0">
              <a:solidFill>
                <a:srgbClr val="92D050"/>
              </a:solidFill>
            </a:endParaRPr>
          </a:p>
        </p:txBody>
      </p:sp>
    </p:spTree>
    <p:extLst>
      <p:ext uri="{BB962C8B-B14F-4D97-AF65-F5344CB8AC3E}">
        <p14:creationId xmlns:p14="http://schemas.microsoft.com/office/powerpoint/2010/main" val="1152814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D4C9-1205-E379-CD12-856E6E1AF6CB}"/>
              </a:ext>
            </a:extLst>
          </p:cNvPr>
          <p:cNvSpPr>
            <a:spLocks noGrp="1"/>
          </p:cNvSpPr>
          <p:nvPr>
            <p:ph type="title"/>
          </p:nvPr>
        </p:nvSpPr>
        <p:spPr>
          <a:xfrm>
            <a:off x="128452" y="43301"/>
            <a:ext cx="10131425" cy="1456267"/>
          </a:xfrm>
        </p:spPr>
        <p:txBody>
          <a:bodyPr/>
          <a:lstStyle/>
          <a:p>
            <a:endParaRPr lang="en-IN" dirty="0"/>
          </a:p>
        </p:txBody>
      </p:sp>
      <p:sp>
        <p:nvSpPr>
          <p:cNvPr id="3" name="Content Placeholder 2">
            <a:extLst>
              <a:ext uri="{FF2B5EF4-FFF2-40B4-BE49-F238E27FC236}">
                <a16:creationId xmlns:a16="http://schemas.microsoft.com/office/drawing/2014/main" id="{0134833C-427C-72F2-E097-EC50329EAAE9}"/>
              </a:ext>
            </a:extLst>
          </p:cNvPr>
          <p:cNvSpPr>
            <a:spLocks noGrp="1"/>
          </p:cNvSpPr>
          <p:nvPr>
            <p:ph sz="half" idx="1"/>
          </p:nvPr>
        </p:nvSpPr>
        <p:spPr>
          <a:xfrm>
            <a:off x="114890" y="2121263"/>
            <a:ext cx="5704114" cy="3649133"/>
          </a:xfrm>
        </p:spPr>
        <p:txBody>
          <a:bodyPr>
            <a:noAutofit/>
          </a:bodyPr>
          <a:lstStyle/>
          <a:p>
            <a:pPr marL="0" indent="0">
              <a:buNone/>
            </a:pPr>
            <a:r>
              <a:rPr lang="en-IN" sz="1400" dirty="0">
                <a:solidFill>
                  <a:srgbClr val="92D050"/>
                </a:solidFill>
              </a:rPr>
              <a:t>df0 = </a:t>
            </a:r>
            <a:r>
              <a:rPr lang="en-IN" sz="1400" dirty="0" err="1">
                <a:solidFill>
                  <a:srgbClr val="92D050"/>
                </a:solidFill>
              </a:rPr>
              <a:t>pd.DataFrame</a:t>
            </a:r>
            <a:r>
              <a:rPr lang="en-IN" sz="1400" dirty="0">
                <a:solidFill>
                  <a:srgbClr val="92D050"/>
                </a:solidFill>
              </a:rPr>
              <a:t>(</a:t>
            </a:r>
            <a:r>
              <a:rPr lang="en-IN" sz="1400" dirty="0" err="1">
                <a:solidFill>
                  <a:srgbClr val="92D050"/>
                </a:solidFill>
              </a:rPr>
              <a:t>data.groupby</a:t>
            </a:r>
            <a:r>
              <a:rPr lang="en-IN" sz="1400" dirty="0">
                <a:solidFill>
                  <a:srgbClr val="92D050"/>
                </a:solidFill>
              </a:rPr>
              <a:t>(data["genre"]).count()["</a:t>
            </a:r>
            <a:r>
              <a:rPr lang="en-IN" sz="1400" dirty="0" err="1">
                <a:solidFill>
                  <a:srgbClr val="92D050"/>
                </a:solidFill>
              </a:rPr>
              <a:t>track_id</a:t>
            </a:r>
            <a:r>
              <a:rPr lang="en-IN" sz="1400" dirty="0">
                <a:solidFill>
                  <a:srgbClr val="92D050"/>
                </a:solidFill>
              </a:rPr>
              <a:t>"]).</a:t>
            </a:r>
            <a:r>
              <a:rPr lang="en-IN" sz="1400" dirty="0" err="1">
                <a:solidFill>
                  <a:srgbClr val="92D050"/>
                </a:solidFill>
              </a:rPr>
              <a:t>reset_index</a:t>
            </a:r>
            <a:r>
              <a:rPr lang="en-IN" sz="1400" dirty="0">
                <a:solidFill>
                  <a:srgbClr val="92D050"/>
                </a:solidFill>
              </a:rPr>
              <a:t>()</a:t>
            </a:r>
          </a:p>
          <a:p>
            <a:pPr marL="0" indent="0">
              <a:buNone/>
            </a:pPr>
            <a:r>
              <a:rPr lang="en-IN" sz="1400" dirty="0">
                <a:solidFill>
                  <a:srgbClr val="92D050"/>
                </a:solidFill>
              </a:rPr>
              <a:t>df0 = df0.sort_values(by="</a:t>
            </a:r>
            <a:r>
              <a:rPr lang="en-IN" sz="1400" dirty="0" err="1">
                <a:solidFill>
                  <a:srgbClr val="92D050"/>
                </a:solidFill>
              </a:rPr>
              <a:t>track_id",ascending</a:t>
            </a:r>
            <a:r>
              <a:rPr lang="en-IN" sz="1400" dirty="0">
                <a:solidFill>
                  <a:srgbClr val="92D050"/>
                </a:solidFill>
              </a:rPr>
              <a:t>=False)# Plotting </a:t>
            </a:r>
            <a:r>
              <a:rPr lang="en-IN" sz="1400" dirty="0" err="1">
                <a:solidFill>
                  <a:srgbClr val="92D050"/>
                </a:solidFill>
              </a:rPr>
              <a:t>no.of</a:t>
            </a:r>
            <a:r>
              <a:rPr lang="en-IN" sz="1400" dirty="0">
                <a:solidFill>
                  <a:srgbClr val="92D050"/>
                </a:solidFill>
              </a:rPr>
              <a:t> tracks in each category</a:t>
            </a:r>
          </a:p>
          <a:p>
            <a:pPr marL="0" indent="0">
              <a:buNone/>
            </a:pPr>
            <a:r>
              <a:rPr lang="en-IN" sz="1400" dirty="0" err="1">
                <a:solidFill>
                  <a:srgbClr val="92D050"/>
                </a:solidFill>
              </a:rPr>
              <a:t>plt.figure</a:t>
            </a:r>
            <a:r>
              <a:rPr lang="en-IN" sz="1400" dirty="0">
                <a:solidFill>
                  <a:srgbClr val="92D050"/>
                </a:solidFill>
              </a:rPr>
              <a:t>(</a:t>
            </a:r>
            <a:r>
              <a:rPr lang="en-IN" sz="1400" dirty="0" err="1">
                <a:solidFill>
                  <a:srgbClr val="92D050"/>
                </a:solidFill>
              </a:rPr>
              <a:t>figsize</a:t>
            </a:r>
            <a:r>
              <a:rPr lang="en-IN" sz="1400" dirty="0">
                <a:solidFill>
                  <a:srgbClr val="92D050"/>
                </a:solidFill>
              </a:rPr>
              <a:t>= (30,12))</a:t>
            </a:r>
          </a:p>
          <a:p>
            <a:pPr marL="0" indent="0">
              <a:buNone/>
            </a:pPr>
            <a:r>
              <a:rPr lang="en-IN" sz="1400" dirty="0" err="1">
                <a:solidFill>
                  <a:srgbClr val="92D050"/>
                </a:solidFill>
              </a:rPr>
              <a:t>plt.bar</a:t>
            </a:r>
            <a:r>
              <a:rPr lang="en-IN" sz="1400" dirty="0">
                <a:solidFill>
                  <a:srgbClr val="92D050"/>
                </a:solidFill>
              </a:rPr>
              <a:t>(df0["genre"],df0["</a:t>
            </a:r>
            <a:r>
              <a:rPr lang="en-IN" sz="1400" dirty="0" err="1">
                <a:solidFill>
                  <a:srgbClr val="92D050"/>
                </a:solidFill>
              </a:rPr>
              <a:t>track_id</a:t>
            </a:r>
            <a:r>
              <a:rPr lang="en-IN" sz="1400" dirty="0">
                <a:solidFill>
                  <a:srgbClr val="92D050"/>
                </a:solidFill>
              </a:rPr>
              <a:t>"],</a:t>
            </a:r>
            <a:r>
              <a:rPr lang="en-IN" sz="1400" dirty="0" err="1">
                <a:solidFill>
                  <a:srgbClr val="92D050"/>
                </a:solidFill>
              </a:rPr>
              <a:t>color</a:t>
            </a:r>
            <a:r>
              <a:rPr lang="en-IN" sz="1400" dirty="0">
                <a:solidFill>
                  <a:srgbClr val="92D050"/>
                </a:solidFill>
              </a:rPr>
              <a:t> = '#0504aa',alpha = 0.6)</a:t>
            </a:r>
          </a:p>
          <a:p>
            <a:pPr marL="0" indent="0">
              <a:buNone/>
            </a:pPr>
            <a:r>
              <a:rPr lang="en-IN" sz="1400" dirty="0" err="1">
                <a:solidFill>
                  <a:srgbClr val="92D050"/>
                </a:solidFill>
              </a:rPr>
              <a:t>plt.xlabel</a:t>
            </a:r>
            <a:r>
              <a:rPr lang="en-IN" sz="1400" dirty="0">
                <a:solidFill>
                  <a:srgbClr val="92D050"/>
                </a:solidFill>
              </a:rPr>
              <a:t>("</a:t>
            </a:r>
            <a:r>
              <a:rPr lang="en-IN" sz="1400" dirty="0" err="1">
                <a:solidFill>
                  <a:srgbClr val="92D050"/>
                </a:solidFill>
              </a:rPr>
              <a:t>Genre",size</a:t>
            </a:r>
            <a:r>
              <a:rPr lang="en-IN" sz="1400" dirty="0">
                <a:solidFill>
                  <a:srgbClr val="92D050"/>
                </a:solidFill>
              </a:rPr>
              <a:t> = 30)</a:t>
            </a:r>
          </a:p>
          <a:p>
            <a:pPr marL="0" indent="0">
              <a:buNone/>
            </a:pPr>
            <a:r>
              <a:rPr lang="en-IN" sz="1400" dirty="0" err="1">
                <a:solidFill>
                  <a:srgbClr val="92D050"/>
                </a:solidFill>
              </a:rPr>
              <a:t>plt.ylabel</a:t>
            </a:r>
            <a:r>
              <a:rPr lang="en-IN" sz="1400" dirty="0">
                <a:solidFill>
                  <a:srgbClr val="92D050"/>
                </a:solidFill>
              </a:rPr>
              <a:t>("</a:t>
            </a:r>
            <a:r>
              <a:rPr lang="en-IN" sz="1400" dirty="0" err="1">
                <a:solidFill>
                  <a:srgbClr val="92D050"/>
                </a:solidFill>
              </a:rPr>
              <a:t>Num_of_Tracks",size</a:t>
            </a:r>
            <a:r>
              <a:rPr lang="en-IN" sz="1400" dirty="0">
                <a:solidFill>
                  <a:srgbClr val="92D050"/>
                </a:solidFill>
              </a:rPr>
              <a:t> = 30)</a:t>
            </a:r>
          </a:p>
          <a:p>
            <a:pPr marL="0" indent="0">
              <a:buNone/>
            </a:pPr>
            <a:r>
              <a:rPr lang="en-IN" sz="1400" dirty="0" err="1">
                <a:solidFill>
                  <a:srgbClr val="92D050"/>
                </a:solidFill>
              </a:rPr>
              <a:t>plt.xticks</a:t>
            </a:r>
            <a:r>
              <a:rPr lang="en-IN" sz="1400" dirty="0">
                <a:solidFill>
                  <a:srgbClr val="92D050"/>
                </a:solidFill>
              </a:rPr>
              <a:t>(size = 20,rotation='vertical')</a:t>
            </a:r>
          </a:p>
          <a:p>
            <a:pPr marL="0" indent="0">
              <a:buNone/>
            </a:pPr>
            <a:r>
              <a:rPr lang="en-IN" sz="1400" dirty="0" err="1">
                <a:solidFill>
                  <a:srgbClr val="92D050"/>
                </a:solidFill>
              </a:rPr>
              <a:t>plt.yticks</a:t>
            </a:r>
            <a:r>
              <a:rPr lang="en-IN" sz="1400" dirty="0">
                <a:solidFill>
                  <a:srgbClr val="92D050"/>
                </a:solidFill>
              </a:rPr>
              <a:t>(size = 20)</a:t>
            </a:r>
          </a:p>
          <a:p>
            <a:pPr marL="0" indent="0">
              <a:buNone/>
            </a:pPr>
            <a:r>
              <a:rPr lang="en-IN" sz="1400" dirty="0" err="1">
                <a:solidFill>
                  <a:srgbClr val="92D050"/>
                </a:solidFill>
              </a:rPr>
              <a:t>plt.grid</a:t>
            </a:r>
            <a:r>
              <a:rPr lang="en-IN" sz="1400" dirty="0">
                <a:solidFill>
                  <a:srgbClr val="92D050"/>
                </a:solidFill>
              </a:rPr>
              <a:t>(</a:t>
            </a:r>
            <a:r>
              <a:rPr lang="en-IN" sz="1400" dirty="0" err="1">
                <a:solidFill>
                  <a:srgbClr val="92D050"/>
                </a:solidFill>
              </a:rPr>
              <a:t>linestyle</a:t>
            </a:r>
            <a:r>
              <a:rPr lang="en-IN" sz="1400" dirty="0">
                <a:solidFill>
                  <a:srgbClr val="92D050"/>
                </a:solidFill>
              </a:rPr>
              <a:t> = '-.',c = "g")</a:t>
            </a:r>
          </a:p>
          <a:p>
            <a:pPr marL="0" indent="0">
              <a:buNone/>
            </a:pPr>
            <a:r>
              <a:rPr lang="en-IN" sz="1400" dirty="0" err="1">
                <a:solidFill>
                  <a:srgbClr val="92D050"/>
                </a:solidFill>
              </a:rPr>
              <a:t>plt.show</a:t>
            </a:r>
            <a:r>
              <a:rPr lang="en-IN" sz="1400" dirty="0">
                <a:solidFill>
                  <a:srgbClr val="92D050"/>
                </a:solidFill>
              </a:rPr>
              <a:t>() </a:t>
            </a:r>
          </a:p>
          <a:p>
            <a:pPr marL="0" indent="0">
              <a:buNone/>
            </a:pPr>
            <a:endParaRPr lang="en-IN" sz="1400" dirty="0">
              <a:solidFill>
                <a:srgbClr val="92D050"/>
              </a:solidFill>
            </a:endParaRPr>
          </a:p>
          <a:p>
            <a:r>
              <a:rPr lang="en-US" sz="1400" dirty="0"/>
              <a:t>This code performs the following operations:</a:t>
            </a:r>
          </a:p>
          <a:p>
            <a:r>
              <a:rPr lang="en-US" sz="1400" dirty="0"/>
              <a:t>The data is grouped by the "genre" column, and the count of "</a:t>
            </a:r>
            <a:r>
              <a:rPr lang="en-US" sz="1400" dirty="0" err="1"/>
              <a:t>track_id</a:t>
            </a:r>
            <a:r>
              <a:rPr lang="en-US" sz="1400" dirty="0"/>
              <a:t>" is calculated for each group using </a:t>
            </a:r>
            <a:r>
              <a:rPr lang="en-US" sz="1400" dirty="0" err="1"/>
              <a:t>groupby</a:t>
            </a:r>
            <a:r>
              <a:rPr lang="en-US" sz="1400" dirty="0"/>
              <a:t>() and count().</a:t>
            </a:r>
          </a:p>
          <a:p>
            <a:r>
              <a:rPr lang="en-US" sz="1400" dirty="0"/>
              <a:t>The resulting grouped data is stored in a </a:t>
            </a:r>
            <a:r>
              <a:rPr lang="en-US" sz="1400" dirty="0" err="1"/>
              <a:t>DataFrame</a:t>
            </a:r>
            <a:r>
              <a:rPr lang="en-US" sz="1400" dirty="0"/>
              <a:t> called df0 and reset the index.</a:t>
            </a:r>
          </a:p>
          <a:p>
            <a:r>
              <a:rPr lang="en-US" sz="1400" dirty="0"/>
              <a:t>The </a:t>
            </a:r>
            <a:r>
              <a:rPr lang="en-US" sz="1400" dirty="0" err="1"/>
              <a:t>DataFrame</a:t>
            </a:r>
            <a:r>
              <a:rPr lang="en-US" sz="1400" dirty="0"/>
              <a:t> df0 is sorted in descending order based on the "</a:t>
            </a:r>
            <a:r>
              <a:rPr lang="en-US" sz="1400" dirty="0" err="1"/>
              <a:t>track_id</a:t>
            </a:r>
            <a:r>
              <a:rPr lang="en-US" sz="1400" dirty="0"/>
              <a:t>" column using </a:t>
            </a:r>
            <a:r>
              <a:rPr lang="en-US" sz="1400" dirty="0" err="1"/>
              <a:t>sort_values</a:t>
            </a:r>
            <a:r>
              <a:rPr lang="en-US" sz="1400" dirty="0"/>
              <a:t>().</a:t>
            </a:r>
          </a:p>
          <a:p>
            <a:endParaRPr lang="en-US" sz="1400" dirty="0"/>
          </a:p>
          <a:p>
            <a:pPr marL="0" indent="0">
              <a:buNone/>
            </a:pPr>
            <a:endParaRPr lang="en-IN" sz="1400" dirty="0">
              <a:solidFill>
                <a:srgbClr val="92D050"/>
              </a:solidFill>
            </a:endParaRPr>
          </a:p>
          <a:p>
            <a:pPr marL="0" indent="0">
              <a:buNone/>
            </a:pPr>
            <a:endParaRPr lang="en-IN" sz="1400" dirty="0">
              <a:solidFill>
                <a:srgbClr val="92D050"/>
              </a:solidFill>
            </a:endParaRPr>
          </a:p>
          <a:p>
            <a:pPr marL="0" indent="0">
              <a:buNone/>
            </a:pPr>
            <a:endParaRPr lang="en-US" sz="1400" dirty="0"/>
          </a:p>
        </p:txBody>
      </p:sp>
      <p:sp>
        <p:nvSpPr>
          <p:cNvPr id="4" name="Content Placeholder 3">
            <a:extLst>
              <a:ext uri="{FF2B5EF4-FFF2-40B4-BE49-F238E27FC236}">
                <a16:creationId xmlns:a16="http://schemas.microsoft.com/office/drawing/2014/main" id="{BF5ECBB8-A38E-6655-4430-DF00B8041F08}"/>
              </a:ext>
            </a:extLst>
          </p:cNvPr>
          <p:cNvSpPr>
            <a:spLocks noGrp="1"/>
          </p:cNvSpPr>
          <p:nvPr>
            <p:ph sz="half" idx="2"/>
          </p:nvPr>
        </p:nvSpPr>
        <p:spPr>
          <a:xfrm>
            <a:off x="6224452" y="-601133"/>
            <a:ext cx="5967548" cy="4955419"/>
          </a:xfrm>
        </p:spPr>
        <p:txBody>
          <a:bodyPr>
            <a:normAutofit/>
          </a:bodyPr>
          <a:lstStyle/>
          <a:p>
            <a:r>
              <a:rPr lang="en-US" sz="1400" dirty="0"/>
              <a:t>A bar plot is created to visualize the number of tracks in each genre using </a:t>
            </a:r>
            <a:r>
              <a:rPr lang="en-US" sz="1400" dirty="0" err="1"/>
              <a:t>plt.bar</a:t>
            </a:r>
            <a:r>
              <a:rPr lang="en-US" sz="1400" dirty="0"/>
              <a:t>(). The x-axis represents the genre categories, and the y-axis represents the count of tracks.</a:t>
            </a:r>
          </a:p>
          <a:p>
            <a:r>
              <a:rPr lang="en-US" sz="1400" dirty="0"/>
              <a:t>The plot is customized by setting the x-axis label, y-axis label, and their font sizes using </a:t>
            </a:r>
            <a:r>
              <a:rPr lang="en-US" sz="1400" dirty="0" err="1"/>
              <a:t>plt.xlabel</a:t>
            </a:r>
            <a:r>
              <a:rPr lang="en-US" sz="1400" dirty="0"/>
              <a:t>(), </a:t>
            </a:r>
            <a:r>
              <a:rPr lang="en-US" sz="1400" dirty="0" err="1"/>
              <a:t>plt.ylabel</a:t>
            </a:r>
            <a:r>
              <a:rPr lang="en-US" sz="1400" dirty="0"/>
              <a:t>(), </a:t>
            </a:r>
            <a:r>
              <a:rPr lang="en-US" sz="1400" dirty="0" err="1"/>
              <a:t>plt.xticks</a:t>
            </a:r>
            <a:r>
              <a:rPr lang="en-US" sz="1400" dirty="0"/>
              <a:t>(), and </a:t>
            </a:r>
            <a:r>
              <a:rPr lang="en-US" sz="1400" dirty="0" err="1"/>
              <a:t>plt.yticks</a:t>
            </a:r>
            <a:r>
              <a:rPr lang="en-US" sz="1400" dirty="0"/>
              <a:t>(). Additionally, the x-axis tick labels are rotated vertically for better readability.</a:t>
            </a:r>
          </a:p>
          <a:p>
            <a:r>
              <a:rPr lang="en-US" sz="1400" dirty="0"/>
              <a:t>Gridlines are added to the plot using </a:t>
            </a:r>
            <a:r>
              <a:rPr lang="en-US" sz="1400" dirty="0" err="1"/>
              <a:t>plt.grid</a:t>
            </a:r>
            <a:r>
              <a:rPr lang="en-US" sz="1400" dirty="0"/>
              <a:t>() with a dashed </a:t>
            </a:r>
            <a:r>
              <a:rPr lang="en-US" sz="1400" dirty="0" err="1"/>
              <a:t>linestyle</a:t>
            </a:r>
            <a:r>
              <a:rPr lang="en-US" sz="1400" dirty="0"/>
              <a:t> and green color.</a:t>
            </a:r>
          </a:p>
          <a:p>
            <a:r>
              <a:rPr lang="en-US" sz="1400" dirty="0"/>
              <a:t>Finally, the plot is displayed using </a:t>
            </a:r>
            <a:r>
              <a:rPr lang="en-US" sz="1400" dirty="0" err="1"/>
              <a:t>plt.show</a:t>
            </a:r>
            <a:r>
              <a:rPr lang="en-US" sz="1400" dirty="0"/>
              <a:t>().</a:t>
            </a:r>
          </a:p>
          <a:p>
            <a:r>
              <a:rPr lang="en-US" sz="1400" dirty="0"/>
              <a:t>In summary, the code groups the data by genre, counts the number of tracks in each genre, and creates a bar plot to visualize the count of tracks for each genre. The plot is customized with labels, gridlines, and appropriate formatting.</a:t>
            </a:r>
            <a:endParaRPr lang="en-IN" sz="1400" dirty="0"/>
          </a:p>
        </p:txBody>
      </p:sp>
      <p:pic>
        <p:nvPicPr>
          <p:cNvPr id="6" name="Picture 5">
            <a:extLst>
              <a:ext uri="{FF2B5EF4-FFF2-40B4-BE49-F238E27FC236}">
                <a16:creationId xmlns:a16="http://schemas.microsoft.com/office/drawing/2014/main" id="{1F802F12-0FAC-CAC1-697B-B2D877432D01}"/>
              </a:ext>
            </a:extLst>
          </p:cNvPr>
          <p:cNvPicPr>
            <a:picLocks noChangeAspect="1"/>
          </p:cNvPicPr>
          <p:nvPr/>
        </p:nvPicPr>
        <p:blipFill>
          <a:blip r:embed="rId2"/>
          <a:stretch>
            <a:fillRect/>
          </a:stretch>
        </p:blipFill>
        <p:spPr>
          <a:xfrm>
            <a:off x="6632910" y="3676678"/>
            <a:ext cx="5288809" cy="2994088"/>
          </a:xfrm>
          <a:prstGeom prst="rect">
            <a:avLst/>
          </a:prstGeom>
        </p:spPr>
      </p:pic>
    </p:spTree>
    <p:extLst>
      <p:ext uri="{BB962C8B-B14F-4D97-AF65-F5344CB8AC3E}">
        <p14:creationId xmlns:p14="http://schemas.microsoft.com/office/powerpoint/2010/main" val="218934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1337-0094-3308-436C-F31E080F0CE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3871540-155F-B05A-BCE9-7E5E5BCDA186}"/>
              </a:ext>
            </a:extLst>
          </p:cNvPr>
          <p:cNvSpPr>
            <a:spLocks noGrp="1"/>
          </p:cNvSpPr>
          <p:nvPr>
            <p:ph idx="1"/>
          </p:nvPr>
        </p:nvSpPr>
        <p:spPr>
          <a:xfrm>
            <a:off x="2305595" y="1677368"/>
            <a:ext cx="10131425" cy="3649133"/>
          </a:xfrm>
        </p:spPr>
        <p:txBody>
          <a:bodyPr>
            <a:normAutofit/>
          </a:bodyPr>
          <a:lstStyle/>
          <a:p>
            <a:pPr marL="0" indent="0">
              <a:buNone/>
            </a:pPr>
            <a:r>
              <a:rPr lang="en-IN" sz="8800" b="1" dirty="0">
                <a:latin typeface="Arial Rounded MT Bold" panose="020F0704030504030204" pitchFamily="34" charset="0"/>
              </a:rPr>
              <a:t>THANK YOU</a:t>
            </a:r>
          </a:p>
        </p:txBody>
      </p:sp>
    </p:spTree>
    <p:extLst>
      <p:ext uri="{BB962C8B-B14F-4D97-AF65-F5344CB8AC3E}">
        <p14:creationId xmlns:p14="http://schemas.microsoft.com/office/powerpoint/2010/main" val="317478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cxnSp>
        <p:nvCxnSpPr>
          <p:cNvPr id="237" name="Google Shape;237;p35"/>
          <p:cNvCxnSpPr/>
          <p:nvPr/>
        </p:nvCxnSpPr>
        <p:spPr>
          <a:xfrm>
            <a:off x="4223000" y="1411533"/>
            <a:ext cx="3746000" cy="0"/>
          </a:xfrm>
          <a:prstGeom prst="straightConnector1">
            <a:avLst/>
          </a:prstGeom>
          <a:noFill/>
          <a:ln w="9525" cap="flat" cmpd="sng">
            <a:solidFill>
              <a:schemeClr val="dk2"/>
            </a:solidFill>
            <a:prstDash val="solid"/>
            <a:round/>
            <a:headEnd type="none" w="med" len="med"/>
            <a:tailEnd type="none" w="med" len="med"/>
          </a:ln>
        </p:spPr>
      </p:cxnSp>
      <p:sp>
        <p:nvSpPr>
          <p:cNvPr id="238" name="Google Shape;238;p35"/>
          <p:cNvSpPr txBox="1">
            <a:spLocks noGrp="1"/>
          </p:cNvSpPr>
          <p:nvPr>
            <p:ph type="title"/>
          </p:nvPr>
        </p:nvSpPr>
        <p:spPr>
          <a:xfrm>
            <a:off x="950967" y="719367"/>
            <a:ext cx="10290000" cy="637600"/>
          </a:xfrm>
          <a:prstGeom prst="rect">
            <a:avLst/>
          </a:prstGeom>
        </p:spPr>
        <p:txBody>
          <a:bodyPr spcFirstLastPara="1" vert="horz" wrap="square" lIns="121900" tIns="121900" rIns="121900" bIns="121900" rtlCol="0" anchor="ctr" anchorCtr="0">
            <a:noAutofit/>
          </a:bodyPr>
          <a:lstStyle/>
          <a:p>
            <a:pPr algn="ctr"/>
            <a:r>
              <a:rPr lang="en"/>
              <a:t>Table of contents</a:t>
            </a:r>
            <a:endParaRPr/>
          </a:p>
        </p:txBody>
      </p:sp>
      <p:sp>
        <p:nvSpPr>
          <p:cNvPr id="239" name="Google Shape;239;p35"/>
          <p:cNvSpPr txBox="1">
            <a:spLocks noGrp="1"/>
          </p:cNvSpPr>
          <p:nvPr>
            <p:ph type="subTitle" idx="1"/>
          </p:nvPr>
        </p:nvSpPr>
        <p:spPr>
          <a:xfrm>
            <a:off x="950967" y="2294783"/>
            <a:ext cx="3199200" cy="446000"/>
          </a:xfrm>
          <a:prstGeom prst="rect">
            <a:avLst/>
          </a:prstGeom>
        </p:spPr>
        <p:txBody>
          <a:bodyPr spcFirstLastPara="1" vert="horz" wrap="square" lIns="121900" tIns="121900" rIns="121900" bIns="121900" rtlCol="0" anchor="ctr" anchorCtr="0">
            <a:noAutofit/>
          </a:bodyPr>
          <a:lstStyle/>
          <a:p>
            <a:pPr marL="0" indent="0"/>
            <a:r>
              <a:rPr lang="en" dirty="0"/>
              <a:t>Introduction</a:t>
            </a:r>
            <a:endParaRPr dirty="0"/>
          </a:p>
        </p:txBody>
      </p:sp>
      <p:sp>
        <p:nvSpPr>
          <p:cNvPr id="240" name="Google Shape;240;p35"/>
          <p:cNvSpPr txBox="1">
            <a:spLocks noGrp="1"/>
          </p:cNvSpPr>
          <p:nvPr>
            <p:ph type="title" idx="3"/>
          </p:nvPr>
        </p:nvSpPr>
        <p:spPr>
          <a:xfrm>
            <a:off x="950967" y="1493024"/>
            <a:ext cx="3199200" cy="637600"/>
          </a:xfrm>
          <a:prstGeom prst="rect">
            <a:avLst/>
          </a:prstGeom>
        </p:spPr>
        <p:txBody>
          <a:bodyPr spcFirstLastPara="1" vert="horz" wrap="square" lIns="121900" tIns="121900" rIns="121900" bIns="121900" rtlCol="0" anchor="ctr" anchorCtr="0">
            <a:noAutofit/>
          </a:bodyPr>
          <a:lstStyle/>
          <a:p>
            <a:r>
              <a:rPr lang="en" dirty="0"/>
              <a:t>01</a:t>
            </a:r>
            <a:endParaRPr dirty="0"/>
          </a:p>
        </p:txBody>
      </p:sp>
      <p:sp>
        <p:nvSpPr>
          <p:cNvPr id="241" name="Google Shape;241;p35"/>
          <p:cNvSpPr txBox="1">
            <a:spLocks noGrp="1"/>
          </p:cNvSpPr>
          <p:nvPr>
            <p:ph type="subTitle" idx="4"/>
          </p:nvPr>
        </p:nvSpPr>
        <p:spPr>
          <a:xfrm>
            <a:off x="950967" y="3870733"/>
            <a:ext cx="3199200" cy="1015200"/>
          </a:xfrm>
          <a:prstGeom prst="rect">
            <a:avLst/>
          </a:prstGeom>
        </p:spPr>
        <p:txBody>
          <a:bodyPr spcFirstLastPara="1" vert="horz" wrap="square" lIns="121900" tIns="121900" rIns="121900" bIns="121900" rtlCol="0" anchor="ctr" anchorCtr="0">
            <a:noAutofit/>
          </a:bodyPr>
          <a:lstStyle/>
          <a:p>
            <a:pPr marL="0" indent="0"/>
            <a:r>
              <a:rPr lang="en-IN" dirty="0"/>
              <a:t>W</a:t>
            </a:r>
            <a:r>
              <a:rPr lang="en" dirty="0"/>
              <a:t>orking of K-means cluster</a:t>
            </a:r>
            <a:endParaRPr dirty="0"/>
          </a:p>
        </p:txBody>
      </p:sp>
      <p:sp>
        <p:nvSpPr>
          <p:cNvPr id="242" name="Google Shape;242;p35"/>
          <p:cNvSpPr txBox="1">
            <a:spLocks noGrp="1"/>
          </p:cNvSpPr>
          <p:nvPr>
            <p:ph type="title" idx="6"/>
          </p:nvPr>
        </p:nvSpPr>
        <p:spPr>
          <a:xfrm>
            <a:off x="950967" y="3110200"/>
            <a:ext cx="3199200" cy="637600"/>
          </a:xfrm>
          <a:prstGeom prst="rect">
            <a:avLst/>
          </a:prstGeom>
        </p:spPr>
        <p:txBody>
          <a:bodyPr spcFirstLastPara="1" vert="horz" wrap="square" lIns="121900" tIns="121900" rIns="121900" bIns="121900" rtlCol="0" anchor="ctr" anchorCtr="0">
            <a:noAutofit/>
          </a:bodyPr>
          <a:lstStyle/>
          <a:p>
            <a:r>
              <a:rPr lang="en" dirty="0"/>
              <a:t>04</a:t>
            </a:r>
            <a:endParaRPr dirty="0"/>
          </a:p>
        </p:txBody>
      </p:sp>
      <p:sp>
        <p:nvSpPr>
          <p:cNvPr id="243" name="Google Shape;243;p35"/>
          <p:cNvSpPr txBox="1">
            <a:spLocks noGrp="1"/>
          </p:cNvSpPr>
          <p:nvPr>
            <p:ph type="subTitle" idx="7"/>
          </p:nvPr>
        </p:nvSpPr>
        <p:spPr>
          <a:xfrm>
            <a:off x="8316533" y="2266683"/>
            <a:ext cx="3199200" cy="446000"/>
          </a:xfrm>
          <a:prstGeom prst="rect">
            <a:avLst/>
          </a:prstGeom>
        </p:spPr>
        <p:txBody>
          <a:bodyPr spcFirstLastPara="1" vert="horz" wrap="square" lIns="121900" tIns="121900" rIns="121900" bIns="121900" rtlCol="0" anchor="ctr" anchorCtr="0">
            <a:noAutofit/>
          </a:bodyPr>
          <a:lstStyle/>
          <a:p>
            <a:pPr marL="0" indent="0"/>
            <a:r>
              <a:rPr lang="en" dirty="0"/>
              <a:t>K-means cluster</a:t>
            </a:r>
            <a:endParaRPr dirty="0"/>
          </a:p>
        </p:txBody>
      </p:sp>
      <p:sp>
        <p:nvSpPr>
          <p:cNvPr id="244" name="Google Shape;244;p35"/>
          <p:cNvSpPr txBox="1">
            <a:spLocks noGrp="1"/>
          </p:cNvSpPr>
          <p:nvPr>
            <p:ph type="title" idx="9"/>
          </p:nvPr>
        </p:nvSpPr>
        <p:spPr>
          <a:xfrm>
            <a:off x="8316533" y="1557733"/>
            <a:ext cx="3199200" cy="637600"/>
          </a:xfrm>
          <a:prstGeom prst="rect">
            <a:avLst/>
          </a:prstGeom>
        </p:spPr>
        <p:txBody>
          <a:bodyPr spcFirstLastPara="1" vert="horz" wrap="square" lIns="121900" tIns="121900" rIns="121900" bIns="121900" rtlCol="0" anchor="ctr" anchorCtr="0">
            <a:noAutofit/>
          </a:bodyPr>
          <a:lstStyle/>
          <a:p>
            <a:r>
              <a:rPr lang="en" dirty="0"/>
              <a:t>03</a:t>
            </a:r>
            <a:endParaRPr dirty="0"/>
          </a:p>
        </p:txBody>
      </p:sp>
      <p:sp>
        <p:nvSpPr>
          <p:cNvPr id="245" name="Google Shape;245;p35"/>
          <p:cNvSpPr txBox="1">
            <a:spLocks noGrp="1"/>
          </p:cNvSpPr>
          <p:nvPr>
            <p:ph type="subTitle" idx="13"/>
          </p:nvPr>
        </p:nvSpPr>
        <p:spPr>
          <a:xfrm>
            <a:off x="8316532" y="4068400"/>
            <a:ext cx="3199200" cy="446000"/>
          </a:xfrm>
          <a:prstGeom prst="rect">
            <a:avLst/>
          </a:prstGeom>
        </p:spPr>
        <p:txBody>
          <a:bodyPr spcFirstLastPara="1" vert="horz" wrap="square" lIns="121900" tIns="121900" rIns="121900" bIns="121900" rtlCol="0" anchor="ctr" anchorCtr="0">
            <a:noAutofit/>
          </a:bodyPr>
          <a:lstStyle/>
          <a:p>
            <a:pPr marL="0" indent="0"/>
            <a:r>
              <a:rPr lang="en-IN" dirty="0"/>
              <a:t>H</a:t>
            </a:r>
            <a:r>
              <a:rPr lang="en" dirty="0"/>
              <a:t>ierarchical cluster analysis</a:t>
            </a:r>
            <a:endParaRPr dirty="0"/>
          </a:p>
        </p:txBody>
      </p:sp>
      <p:sp>
        <p:nvSpPr>
          <p:cNvPr id="246" name="Google Shape;246;p35"/>
          <p:cNvSpPr txBox="1">
            <a:spLocks noGrp="1"/>
          </p:cNvSpPr>
          <p:nvPr>
            <p:ph type="title" idx="15"/>
          </p:nvPr>
        </p:nvSpPr>
        <p:spPr>
          <a:xfrm>
            <a:off x="8316532" y="3110200"/>
            <a:ext cx="3199200" cy="637600"/>
          </a:xfrm>
          <a:prstGeom prst="rect">
            <a:avLst/>
          </a:prstGeom>
        </p:spPr>
        <p:txBody>
          <a:bodyPr spcFirstLastPara="1" vert="horz" wrap="square" lIns="121900" tIns="121900" rIns="121900" bIns="121900" rtlCol="0" anchor="ctr" anchorCtr="0">
            <a:noAutofit/>
          </a:bodyPr>
          <a:lstStyle/>
          <a:p>
            <a:r>
              <a:rPr lang="en" dirty="0"/>
              <a:t>06</a:t>
            </a:r>
            <a:endParaRPr dirty="0"/>
          </a:p>
        </p:txBody>
      </p:sp>
      <p:sp>
        <p:nvSpPr>
          <p:cNvPr id="247" name="Google Shape;247;p35"/>
          <p:cNvSpPr txBox="1">
            <a:spLocks noGrp="1"/>
          </p:cNvSpPr>
          <p:nvPr>
            <p:ph type="subTitle" idx="16"/>
          </p:nvPr>
        </p:nvSpPr>
        <p:spPr>
          <a:xfrm>
            <a:off x="4633749" y="2041899"/>
            <a:ext cx="3386400" cy="897200"/>
          </a:xfrm>
          <a:prstGeom prst="rect">
            <a:avLst/>
          </a:prstGeom>
        </p:spPr>
        <p:txBody>
          <a:bodyPr spcFirstLastPara="1" vert="horz" wrap="square" lIns="121900" tIns="121900" rIns="121900" bIns="121900" rtlCol="0" anchor="ctr" anchorCtr="0">
            <a:noAutofit/>
          </a:bodyPr>
          <a:lstStyle/>
          <a:p>
            <a:pPr marL="0" indent="0"/>
            <a:r>
              <a:rPr lang="en-IN" dirty="0"/>
              <a:t>Cluster analysis</a:t>
            </a:r>
            <a:endParaRPr dirty="0"/>
          </a:p>
        </p:txBody>
      </p:sp>
      <p:sp>
        <p:nvSpPr>
          <p:cNvPr id="248" name="Google Shape;248;p35"/>
          <p:cNvSpPr txBox="1">
            <a:spLocks noGrp="1"/>
          </p:cNvSpPr>
          <p:nvPr>
            <p:ph type="title" idx="18"/>
          </p:nvPr>
        </p:nvSpPr>
        <p:spPr>
          <a:xfrm>
            <a:off x="4633749" y="1599364"/>
            <a:ext cx="3199200" cy="637600"/>
          </a:xfrm>
          <a:prstGeom prst="rect">
            <a:avLst/>
          </a:prstGeom>
        </p:spPr>
        <p:txBody>
          <a:bodyPr spcFirstLastPara="1" vert="horz" wrap="square" lIns="121900" tIns="121900" rIns="121900" bIns="121900" rtlCol="0" anchor="ctr" anchorCtr="0">
            <a:noAutofit/>
          </a:bodyPr>
          <a:lstStyle/>
          <a:p>
            <a:r>
              <a:rPr lang="en" dirty="0"/>
              <a:t>02</a:t>
            </a:r>
            <a:endParaRPr dirty="0"/>
          </a:p>
        </p:txBody>
      </p:sp>
      <p:sp>
        <p:nvSpPr>
          <p:cNvPr id="249" name="Google Shape;249;p35"/>
          <p:cNvSpPr txBox="1">
            <a:spLocks noGrp="1"/>
          </p:cNvSpPr>
          <p:nvPr>
            <p:ph type="subTitle" idx="19"/>
          </p:nvPr>
        </p:nvSpPr>
        <p:spPr>
          <a:xfrm>
            <a:off x="4633749" y="4068400"/>
            <a:ext cx="3199200" cy="446000"/>
          </a:xfrm>
          <a:prstGeom prst="rect">
            <a:avLst/>
          </a:prstGeom>
        </p:spPr>
        <p:txBody>
          <a:bodyPr spcFirstLastPara="1" vert="horz" wrap="square" lIns="121900" tIns="121900" rIns="121900" bIns="121900" rtlCol="0" anchor="ctr" anchorCtr="0">
            <a:noAutofit/>
          </a:bodyPr>
          <a:lstStyle/>
          <a:p>
            <a:pPr marL="0" indent="0"/>
            <a:r>
              <a:rPr lang="en-IN" dirty="0"/>
              <a:t>Limitations &amp; Applications </a:t>
            </a:r>
            <a:endParaRPr dirty="0"/>
          </a:p>
        </p:txBody>
      </p:sp>
      <p:sp>
        <p:nvSpPr>
          <p:cNvPr id="250" name="Google Shape;250;p35"/>
          <p:cNvSpPr txBox="1">
            <a:spLocks noGrp="1"/>
          </p:cNvSpPr>
          <p:nvPr>
            <p:ph type="title" idx="21"/>
          </p:nvPr>
        </p:nvSpPr>
        <p:spPr>
          <a:xfrm>
            <a:off x="4633749" y="3110200"/>
            <a:ext cx="3199200" cy="637600"/>
          </a:xfrm>
          <a:prstGeom prst="rect">
            <a:avLst/>
          </a:prstGeom>
        </p:spPr>
        <p:txBody>
          <a:bodyPr spcFirstLastPara="1" vert="horz" wrap="square" lIns="121900" tIns="121900" rIns="121900" bIns="121900" rtlCol="0" anchor="ctr" anchorCtr="0">
            <a:noAutofit/>
          </a:bodyPr>
          <a:lstStyle/>
          <a:p>
            <a:r>
              <a:rPr lang="en" dirty="0"/>
              <a:t>05</a:t>
            </a:r>
            <a:endParaRPr dirty="0"/>
          </a:p>
        </p:txBody>
      </p:sp>
      <p:sp>
        <p:nvSpPr>
          <p:cNvPr id="2" name="TextBox 1">
            <a:extLst>
              <a:ext uri="{FF2B5EF4-FFF2-40B4-BE49-F238E27FC236}">
                <a16:creationId xmlns:a16="http://schemas.microsoft.com/office/drawing/2014/main" id="{594F9D83-53A3-8BEF-B540-377F77587692}"/>
              </a:ext>
            </a:extLst>
          </p:cNvPr>
          <p:cNvSpPr txBox="1"/>
          <p:nvPr/>
        </p:nvSpPr>
        <p:spPr>
          <a:xfrm>
            <a:off x="950968" y="5332995"/>
            <a:ext cx="3293241" cy="1282531"/>
          </a:xfrm>
          <a:prstGeom prst="rect">
            <a:avLst/>
          </a:prstGeom>
          <a:noFill/>
        </p:spPr>
        <p:txBody>
          <a:bodyPr wrap="square" rtlCol="0">
            <a:spAutoFit/>
          </a:bodyPr>
          <a:lstStyle/>
          <a:p>
            <a:endParaRPr lang="en" sz="2400" dirty="0">
              <a:solidFill>
                <a:schemeClr val="tx2">
                  <a:lumMod val="75000"/>
                </a:schemeClr>
              </a:solidFill>
            </a:endParaRPr>
          </a:p>
          <a:p>
            <a:r>
              <a:rPr lang="en-IN" sz="2667" dirty="0">
                <a:latin typeface="Unna" panose="020B0604020202020204" charset="0"/>
              </a:rPr>
              <a:t>Working of Hierarchical cluster</a:t>
            </a:r>
          </a:p>
        </p:txBody>
      </p:sp>
      <p:sp>
        <p:nvSpPr>
          <p:cNvPr id="3" name="Google Shape;246;p35">
            <a:extLst>
              <a:ext uri="{FF2B5EF4-FFF2-40B4-BE49-F238E27FC236}">
                <a16:creationId xmlns:a16="http://schemas.microsoft.com/office/drawing/2014/main" id="{C4403198-CEE6-044D-679B-E081E3825958}"/>
              </a:ext>
            </a:extLst>
          </p:cNvPr>
          <p:cNvSpPr txBox="1">
            <a:spLocks/>
          </p:cNvSpPr>
          <p:nvPr/>
        </p:nvSpPr>
        <p:spPr>
          <a:xfrm>
            <a:off x="950967" y="5046176"/>
            <a:ext cx="3199200" cy="637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1pPr>
            <a:lvl2pPr marR="0" lvl="1"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2pPr>
            <a:lvl3pPr marR="0" lvl="2"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3pPr>
            <a:lvl4pPr marR="0" lvl="3"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4pPr>
            <a:lvl5pPr marR="0" lvl="4"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5pPr>
            <a:lvl6pPr marR="0" lvl="5"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6pPr>
            <a:lvl7pPr marR="0" lvl="6"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7pPr>
            <a:lvl8pPr marR="0" lvl="7"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8pPr>
            <a:lvl9pPr marR="0" lvl="8"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9pPr>
          </a:lstStyle>
          <a:p>
            <a:r>
              <a:rPr lang="en" sz="5067" dirty="0"/>
              <a:t>07</a:t>
            </a:r>
          </a:p>
        </p:txBody>
      </p:sp>
      <p:sp>
        <p:nvSpPr>
          <p:cNvPr id="4" name="Google Shape;246;p35">
            <a:extLst>
              <a:ext uri="{FF2B5EF4-FFF2-40B4-BE49-F238E27FC236}">
                <a16:creationId xmlns:a16="http://schemas.microsoft.com/office/drawing/2014/main" id="{23722796-2B29-A280-40D0-4C1AFA846F80}"/>
              </a:ext>
            </a:extLst>
          </p:cNvPr>
          <p:cNvSpPr txBox="1">
            <a:spLocks/>
          </p:cNvSpPr>
          <p:nvPr/>
        </p:nvSpPr>
        <p:spPr>
          <a:xfrm>
            <a:off x="4633749" y="5046176"/>
            <a:ext cx="3199200" cy="637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1pPr>
            <a:lvl2pPr marR="0" lvl="1"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2pPr>
            <a:lvl3pPr marR="0" lvl="2"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3pPr>
            <a:lvl4pPr marR="0" lvl="3"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4pPr>
            <a:lvl5pPr marR="0" lvl="4"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5pPr>
            <a:lvl6pPr marR="0" lvl="5"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6pPr>
            <a:lvl7pPr marR="0" lvl="6"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7pPr>
            <a:lvl8pPr marR="0" lvl="7"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8pPr>
            <a:lvl9pPr marR="0" lvl="8"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9pPr>
          </a:lstStyle>
          <a:p>
            <a:r>
              <a:rPr lang="en" sz="5067" dirty="0"/>
              <a:t>08</a:t>
            </a:r>
          </a:p>
        </p:txBody>
      </p:sp>
      <p:sp>
        <p:nvSpPr>
          <p:cNvPr id="5" name="Google Shape;246;p35">
            <a:extLst>
              <a:ext uri="{FF2B5EF4-FFF2-40B4-BE49-F238E27FC236}">
                <a16:creationId xmlns:a16="http://schemas.microsoft.com/office/drawing/2014/main" id="{1BDF701E-451E-2DC3-9484-8DD1013B86DB}"/>
              </a:ext>
            </a:extLst>
          </p:cNvPr>
          <p:cNvSpPr txBox="1">
            <a:spLocks/>
          </p:cNvSpPr>
          <p:nvPr/>
        </p:nvSpPr>
        <p:spPr>
          <a:xfrm>
            <a:off x="8316532" y="4981467"/>
            <a:ext cx="3199200" cy="637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1pPr>
            <a:lvl2pPr marR="0" lvl="1"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2pPr>
            <a:lvl3pPr marR="0" lvl="2"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3pPr>
            <a:lvl4pPr marR="0" lvl="3"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4pPr>
            <a:lvl5pPr marR="0" lvl="4"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5pPr>
            <a:lvl6pPr marR="0" lvl="5"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6pPr>
            <a:lvl7pPr marR="0" lvl="6"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7pPr>
            <a:lvl8pPr marR="0" lvl="7"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8pPr>
            <a:lvl9pPr marR="0" lvl="8" algn="l" rtl="0">
              <a:lnSpc>
                <a:spcPct val="100000"/>
              </a:lnSpc>
              <a:spcBef>
                <a:spcPts val="0"/>
              </a:spcBef>
              <a:spcAft>
                <a:spcPts val="0"/>
              </a:spcAft>
              <a:buClr>
                <a:schemeClr val="dk2"/>
              </a:buClr>
              <a:buSzPts val="3800"/>
              <a:buFont typeface="Unna"/>
              <a:buNone/>
              <a:defRPr sz="3800" b="0" i="0" u="none" strike="noStrike" cap="none">
                <a:solidFill>
                  <a:schemeClr val="dk2"/>
                </a:solidFill>
                <a:latin typeface="Unna"/>
                <a:ea typeface="Unna"/>
                <a:cs typeface="Unna"/>
                <a:sym typeface="Unna"/>
              </a:defRPr>
            </a:lvl9pPr>
          </a:lstStyle>
          <a:p>
            <a:r>
              <a:rPr lang="en" sz="5067" dirty="0"/>
              <a:t>09</a:t>
            </a:r>
          </a:p>
        </p:txBody>
      </p:sp>
      <p:sp>
        <p:nvSpPr>
          <p:cNvPr id="7" name="TextBox 6">
            <a:extLst>
              <a:ext uri="{FF2B5EF4-FFF2-40B4-BE49-F238E27FC236}">
                <a16:creationId xmlns:a16="http://schemas.microsoft.com/office/drawing/2014/main" id="{D816B7B7-E289-6183-479B-EDB2B2182300}"/>
              </a:ext>
            </a:extLst>
          </p:cNvPr>
          <p:cNvSpPr txBox="1"/>
          <p:nvPr/>
        </p:nvSpPr>
        <p:spPr>
          <a:xfrm flipH="1">
            <a:off x="4633750" y="5584635"/>
            <a:ext cx="2760717" cy="1077218"/>
          </a:xfrm>
          <a:prstGeom prst="rect">
            <a:avLst/>
          </a:prstGeom>
          <a:noFill/>
        </p:spPr>
        <p:txBody>
          <a:bodyPr wrap="square" rtlCol="0">
            <a:spAutoFit/>
          </a:bodyPr>
          <a:lstStyle/>
          <a:p>
            <a:r>
              <a:rPr lang="en-IN" sz="3200" dirty="0">
                <a:latin typeface="Unna" panose="020B0604020202020204" charset="0"/>
              </a:rPr>
              <a:t>Advantages &amp; Limitations</a:t>
            </a:r>
            <a:r>
              <a:rPr lang="en-IN" sz="2400" dirty="0"/>
              <a:t> </a:t>
            </a:r>
          </a:p>
        </p:txBody>
      </p:sp>
      <p:sp>
        <p:nvSpPr>
          <p:cNvPr id="8" name="TextBox 7">
            <a:extLst>
              <a:ext uri="{FF2B5EF4-FFF2-40B4-BE49-F238E27FC236}">
                <a16:creationId xmlns:a16="http://schemas.microsoft.com/office/drawing/2014/main" id="{88D53A6E-7481-ED03-A341-836C660E5C34}"/>
              </a:ext>
            </a:extLst>
          </p:cNvPr>
          <p:cNvSpPr txBox="1"/>
          <p:nvPr/>
        </p:nvSpPr>
        <p:spPr>
          <a:xfrm>
            <a:off x="8316533" y="5619067"/>
            <a:ext cx="2613572" cy="584775"/>
          </a:xfrm>
          <a:prstGeom prst="rect">
            <a:avLst/>
          </a:prstGeom>
          <a:noFill/>
        </p:spPr>
        <p:txBody>
          <a:bodyPr wrap="square" rtlCol="0">
            <a:spAutoFit/>
          </a:bodyPr>
          <a:lstStyle/>
          <a:p>
            <a:r>
              <a:rPr lang="en-IN" sz="3200" dirty="0">
                <a:latin typeface="Unna" panose="020B0604020202020204" charset="0"/>
              </a:rPr>
              <a:t>conclusion</a:t>
            </a:r>
          </a:p>
        </p:txBody>
      </p:sp>
    </p:spTree>
    <p:extLst>
      <p:ext uri="{BB962C8B-B14F-4D97-AF65-F5344CB8AC3E}">
        <p14:creationId xmlns:p14="http://schemas.microsoft.com/office/powerpoint/2010/main" val="28382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cxnSp>
        <p:nvCxnSpPr>
          <p:cNvPr id="255" name="Google Shape;255;p36"/>
          <p:cNvCxnSpPr/>
          <p:nvPr/>
        </p:nvCxnSpPr>
        <p:spPr>
          <a:xfrm>
            <a:off x="3306200" y="1127267"/>
            <a:ext cx="5579600" cy="0"/>
          </a:xfrm>
          <a:prstGeom prst="straightConnector1">
            <a:avLst/>
          </a:prstGeom>
          <a:noFill/>
          <a:ln w="9525" cap="flat" cmpd="sng">
            <a:solidFill>
              <a:schemeClr val="dk2"/>
            </a:solidFill>
            <a:prstDash val="solid"/>
            <a:round/>
            <a:headEnd type="none" w="med" len="med"/>
            <a:tailEnd type="none" w="med" len="med"/>
          </a:ln>
        </p:spPr>
      </p:cxnSp>
      <p:sp>
        <p:nvSpPr>
          <p:cNvPr id="256" name="Google Shape;256;p36"/>
          <p:cNvSpPr txBox="1">
            <a:spLocks noGrp="1"/>
          </p:cNvSpPr>
          <p:nvPr>
            <p:ph type="title"/>
          </p:nvPr>
        </p:nvSpPr>
        <p:spPr>
          <a:xfrm>
            <a:off x="951000" y="352167"/>
            <a:ext cx="10290000" cy="637600"/>
          </a:xfrm>
          <a:prstGeom prst="rect">
            <a:avLst/>
          </a:prstGeom>
        </p:spPr>
        <p:txBody>
          <a:bodyPr spcFirstLastPara="1" vert="horz" wrap="square" lIns="121900" tIns="121900" rIns="121900" bIns="121900" rtlCol="0" anchor="ctr" anchorCtr="0">
            <a:noAutofit/>
          </a:bodyPr>
          <a:lstStyle/>
          <a:p>
            <a:pPr algn="ctr"/>
            <a:r>
              <a:rPr lang="en" sz="6000"/>
              <a:t>Introduction</a:t>
            </a:r>
            <a:endParaRPr sz="6000"/>
          </a:p>
        </p:txBody>
      </p:sp>
      <p:sp>
        <p:nvSpPr>
          <p:cNvPr id="257" name="Google Shape;257;p36"/>
          <p:cNvSpPr txBox="1"/>
          <p:nvPr/>
        </p:nvSpPr>
        <p:spPr>
          <a:xfrm>
            <a:off x="1139800" y="1174229"/>
            <a:ext cx="10504513" cy="4678163"/>
          </a:xfrm>
          <a:prstGeom prst="rect">
            <a:avLst/>
          </a:prstGeom>
          <a:noFill/>
          <a:ln>
            <a:noFill/>
          </a:ln>
        </p:spPr>
        <p:txBody>
          <a:bodyPr spcFirstLastPara="1" wrap="square" lIns="121900" tIns="121900" rIns="121900" bIns="121900" anchor="t" anchorCtr="0">
            <a:spAutoFit/>
          </a:bodyPr>
          <a:lstStyle/>
          <a:p>
            <a:pPr algn="just">
              <a:lnSpc>
                <a:spcPct val="150000"/>
              </a:lnSpc>
            </a:pPr>
            <a:r>
              <a:rPr lang="en-US" sz="2400" dirty="0">
                <a:latin typeface="Raleway"/>
                <a:ea typeface="Raleway"/>
                <a:cs typeface="Raleway"/>
                <a:sym typeface="Raleway"/>
              </a:rPr>
              <a:t>Deep learning has transformed the area of artificial intelligence by allowing the creation of complicated models capable of completing previously thought-impossible tasks. However, as deep learning models become more advanced, their interpretability and transparency diminish, making it difficult to understand how the model makes judgements. Cluster analysis is a significant method for interpreting and evaluating deep learning models, as it allows for the detection of underlying structures and patterns in data.</a:t>
            </a:r>
          </a:p>
        </p:txBody>
      </p:sp>
    </p:spTree>
    <p:extLst>
      <p:ext uri="{BB962C8B-B14F-4D97-AF65-F5344CB8AC3E}">
        <p14:creationId xmlns:p14="http://schemas.microsoft.com/office/powerpoint/2010/main" val="241886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subTitle" idx="1"/>
          </p:nvPr>
        </p:nvSpPr>
        <p:spPr>
          <a:xfrm>
            <a:off x="5710400" y="2066900"/>
            <a:ext cx="6289600" cy="3837600"/>
          </a:xfrm>
          <a:prstGeom prst="rect">
            <a:avLst/>
          </a:prstGeom>
        </p:spPr>
        <p:txBody>
          <a:bodyPr spcFirstLastPara="1" vert="horz" wrap="square" lIns="121900" tIns="121900" rIns="121900" bIns="121900" rtlCol="0" anchor="ctr" anchorCtr="0">
            <a:noAutofit/>
          </a:bodyPr>
          <a:lstStyle/>
          <a:p>
            <a:pPr marL="0" indent="0" algn="just">
              <a:lnSpc>
                <a:spcPct val="150000"/>
              </a:lnSpc>
            </a:pPr>
            <a:r>
              <a:rPr lang="en-US" dirty="0"/>
              <a:t>Cluster analysis is a technique that groups data points based on their similarities while maximizing the differences between clusters. In the context of deep learning, cluster analysis can aid in the interpretation of models by identifying patterns, trends, and relationships within the data. It can also be used to enhance model performance by identifying potential outliers or errors in the data.</a:t>
            </a:r>
            <a:endParaRPr dirty="0"/>
          </a:p>
        </p:txBody>
      </p:sp>
    </p:spTree>
    <p:extLst>
      <p:ext uri="{BB962C8B-B14F-4D97-AF65-F5344CB8AC3E}">
        <p14:creationId xmlns:p14="http://schemas.microsoft.com/office/powerpoint/2010/main" val="156369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F78E-0A41-259A-EEEE-79D56623D384}"/>
              </a:ext>
            </a:extLst>
          </p:cNvPr>
          <p:cNvSpPr>
            <a:spLocks noGrp="1"/>
          </p:cNvSpPr>
          <p:nvPr>
            <p:ph type="title"/>
          </p:nvPr>
        </p:nvSpPr>
        <p:spPr>
          <a:xfrm>
            <a:off x="2877433" y="873972"/>
            <a:ext cx="6331600" cy="631577"/>
          </a:xfrm>
        </p:spPr>
        <p:txBody>
          <a:bodyPr/>
          <a:lstStyle/>
          <a:p>
            <a:pPr algn="just"/>
            <a:r>
              <a:rPr lang="en-US" sz="4267" dirty="0"/>
              <a:t>Types of Cluster Analysis</a:t>
            </a:r>
            <a:endParaRPr lang="en-IN" sz="4267" dirty="0"/>
          </a:p>
        </p:txBody>
      </p:sp>
      <p:pic>
        <p:nvPicPr>
          <p:cNvPr id="2050" name="Picture 2" descr="Cluster Analysis Methods">
            <a:extLst>
              <a:ext uri="{FF2B5EF4-FFF2-40B4-BE49-F238E27FC236}">
                <a16:creationId xmlns:a16="http://schemas.microsoft.com/office/drawing/2014/main" id="{8C363945-BBF6-F660-9E0B-F96C7301B4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267"/>
          <a:stretch/>
        </p:blipFill>
        <p:spPr bwMode="auto">
          <a:xfrm>
            <a:off x="2377018" y="1667641"/>
            <a:ext cx="7435849" cy="425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7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B328-7226-50C9-5222-E9532999D1EB}"/>
              </a:ext>
            </a:extLst>
          </p:cNvPr>
          <p:cNvSpPr>
            <a:spLocks noGrp="1"/>
          </p:cNvSpPr>
          <p:nvPr>
            <p:ph type="title"/>
          </p:nvPr>
        </p:nvSpPr>
        <p:spPr>
          <a:xfrm>
            <a:off x="1468277" y="2508287"/>
            <a:ext cx="9988000" cy="3769892"/>
          </a:xfrm>
        </p:spPr>
        <p:txBody>
          <a:bodyPr/>
          <a:lstStyle/>
          <a:p>
            <a:pPr algn="just"/>
            <a:r>
              <a:rPr lang="en-US" sz="2133" dirty="0"/>
              <a:t>K-means clustering is a popular unsupervised machine learning algorithm used for partitioning a dataset into K distinct clusters. It is widely utilized in various fields, such as data analysis, image segmentation, customer segmentation, and document clustering. K-means aims to group similar data points together while maximizing the dissimilarity between clusters.</a:t>
            </a:r>
            <a:endParaRPr lang="en-IN" sz="2133" dirty="0"/>
          </a:p>
        </p:txBody>
      </p:sp>
      <p:sp>
        <p:nvSpPr>
          <p:cNvPr id="3" name="Subtitle 2">
            <a:extLst>
              <a:ext uri="{FF2B5EF4-FFF2-40B4-BE49-F238E27FC236}">
                <a16:creationId xmlns:a16="http://schemas.microsoft.com/office/drawing/2014/main" id="{112FA77C-E8F9-8B7F-7CB8-19B07BB3EA0A}"/>
              </a:ext>
            </a:extLst>
          </p:cNvPr>
          <p:cNvSpPr>
            <a:spLocks noGrp="1"/>
          </p:cNvSpPr>
          <p:nvPr>
            <p:ph type="subTitle" idx="1"/>
          </p:nvPr>
        </p:nvSpPr>
        <p:spPr>
          <a:xfrm>
            <a:off x="1468276" y="1469025"/>
            <a:ext cx="8509544" cy="1605600"/>
          </a:xfrm>
        </p:spPr>
        <p:txBody>
          <a:bodyPr/>
          <a:lstStyle/>
          <a:p>
            <a:r>
              <a:rPr lang="en-US" sz="4267" b="1" u="sng" dirty="0"/>
              <a:t>K-Means Clustering Analysis</a:t>
            </a:r>
            <a:endParaRPr lang="en-IN" sz="4267" b="1" u="sng" dirty="0"/>
          </a:p>
        </p:txBody>
      </p:sp>
    </p:spTree>
    <p:extLst>
      <p:ext uri="{BB962C8B-B14F-4D97-AF65-F5344CB8AC3E}">
        <p14:creationId xmlns:p14="http://schemas.microsoft.com/office/powerpoint/2010/main" val="1313888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AE55-5EE0-A504-C820-66BFA8BAC7E3}"/>
              </a:ext>
            </a:extLst>
          </p:cNvPr>
          <p:cNvSpPr>
            <a:spLocks noGrp="1"/>
          </p:cNvSpPr>
          <p:nvPr>
            <p:ph type="title"/>
          </p:nvPr>
        </p:nvSpPr>
        <p:spPr/>
        <p:txBody>
          <a:bodyPr/>
          <a:lstStyle/>
          <a:p>
            <a:r>
              <a:rPr lang="en-US" dirty="0"/>
              <a:t>Working of K-means Clustering</a:t>
            </a:r>
            <a:endParaRPr lang="en-IN" dirty="0"/>
          </a:p>
        </p:txBody>
      </p:sp>
      <p:sp>
        <p:nvSpPr>
          <p:cNvPr id="3" name="Text Placeholder 2">
            <a:extLst>
              <a:ext uri="{FF2B5EF4-FFF2-40B4-BE49-F238E27FC236}">
                <a16:creationId xmlns:a16="http://schemas.microsoft.com/office/drawing/2014/main" id="{40CC1B7D-7495-CB0D-AAF2-E8DD5C48BB87}"/>
              </a:ext>
            </a:extLst>
          </p:cNvPr>
          <p:cNvSpPr>
            <a:spLocks noGrp="1"/>
          </p:cNvSpPr>
          <p:nvPr>
            <p:ph type="body" idx="1"/>
          </p:nvPr>
        </p:nvSpPr>
        <p:spPr/>
        <p:txBody>
          <a:bodyPr/>
          <a:lstStyle/>
          <a:p>
            <a:pPr marL="643451" indent="-457189">
              <a:buFont typeface="+mj-lt"/>
              <a:buAutoNum type="arabicPeriod"/>
            </a:pPr>
            <a:r>
              <a:rPr lang="en-US" dirty="0"/>
              <a:t>Determine the desired number of clusters, K.</a:t>
            </a:r>
          </a:p>
          <a:p>
            <a:r>
              <a:rPr lang="en-US" dirty="0"/>
              <a:t>Randomly initialize K cluster centroids. Each centroid represents the center of a cluster.</a:t>
            </a:r>
          </a:p>
          <a:p>
            <a:pPr marL="186262" indent="0">
              <a:buNone/>
            </a:pPr>
            <a:endParaRPr lang="en-US" dirty="0"/>
          </a:p>
          <a:p>
            <a:pPr marL="186262" indent="0">
              <a:buNone/>
            </a:pPr>
            <a:r>
              <a:rPr lang="en-US" dirty="0"/>
              <a:t>2.    Assignment Step:</a:t>
            </a:r>
          </a:p>
          <a:p>
            <a:r>
              <a:rPr lang="en-US" dirty="0"/>
              <a:t>Assign each data point to the nearest centroid based on a distance metric(commonly the Euclidean distance).</a:t>
            </a:r>
          </a:p>
          <a:p>
            <a:r>
              <a:rPr lang="en-US" dirty="0"/>
              <a:t>Each data point belongs to the cluster whose centroid is closest to it.</a:t>
            </a:r>
          </a:p>
          <a:p>
            <a:endParaRPr lang="en-US" dirty="0"/>
          </a:p>
          <a:p>
            <a:pPr marL="643451" indent="-457189">
              <a:buAutoNum type="arabicPeriod" startAt="3"/>
            </a:pPr>
            <a:r>
              <a:rPr lang="en-US" dirty="0"/>
              <a:t>Update Step:</a:t>
            </a:r>
          </a:p>
          <a:p>
            <a:r>
              <a:rPr lang="en-US" dirty="0"/>
              <a:t>Recalculate the centroids of each cluster by taking the mean of all data points assigned to that cluster.</a:t>
            </a:r>
          </a:p>
          <a:p>
            <a:r>
              <a:rPr lang="en-US" dirty="0"/>
              <a:t>Move the centroid to the new mean position.</a:t>
            </a:r>
          </a:p>
          <a:p>
            <a:endParaRPr lang="en-US" dirty="0"/>
          </a:p>
          <a:p>
            <a:pPr marL="643451" indent="-457189">
              <a:buAutoNum type="arabicPeriod" startAt="4"/>
            </a:pPr>
            <a:r>
              <a:rPr lang="en-US" dirty="0"/>
              <a:t>Iteration:</a:t>
            </a:r>
          </a:p>
          <a:p>
            <a:r>
              <a:rPr lang="en-US" dirty="0"/>
              <a:t>Repeat the assignment and update steps until convergence or a predefined stopping criterion is met.</a:t>
            </a:r>
          </a:p>
          <a:p>
            <a:endParaRPr lang="en-US" dirty="0"/>
          </a:p>
          <a:p>
            <a:endParaRPr lang="en-IN" dirty="0"/>
          </a:p>
        </p:txBody>
      </p:sp>
    </p:spTree>
    <p:extLst>
      <p:ext uri="{BB962C8B-B14F-4D97-AF65-F5344CB8AC3E}">
        <p14:creationId xmlns:p14="http://schemas.microsoft.com/office/powerpoint/2010/main" val="254442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28EE09-01F4-3139-0111-23FF38D786AB}"/>
              </a:ext>
            </a:extLst>
          </p:cNvPr>
          <p:cNvSpPr>
            <a:spLocks noGrp="1"/>
          </p:cNvSpPr>
          <p:nvPr>
            <p:ph type="body" idx="1"/>
          </p:nvPr>
        </p:nvSpPr>
        <p:spPr/>
        <p:txBody>
          <a:bodyPr/>
          <a:lstStyle/>
          <a:p>
            <a:r>
              <a:rPr lang="en-US" dirty="0"/>
              <a:t>Convergence occurs when the centroids no longer change significantly, or the maximum number of iterations is reached.</a:t>
            </a:r>
          </a:p>
          <a:p>
            <a:pPr marL="186262" indent="0">
              <a:buNone/>
            </a:pPr>
            <a:endParaRPr lang="en-US" dirty="0"/>
          </a:p>
          <a:p>
            <a:pPr marL="643451" indent="-457189">
              <a:buAutoNum type="arabicPeriod" startAt="5"/>
            </a:pPr>
            <a:r>
              <a:rPr lang="en-US" dirty="0"/>
              <a:t>Output:</a:t>
            </a:r>
          </a:p>
          <a:p>
            <a:r>
              <a:rPr lang="en-US" dirty="0"/>
              <a:t>The final result is a set of K clusters, each represented by its centroid.</a:t>
            </a:r>
          </a:p>
          <a:p>
            <a:pPr marL="186262" indent="0">
              <a:buNone/>
            </a:pPr>
            <a:endParaRPr lang="en-IN" dirty="0"/>
          </a:p>
        </p:txBody>
      </p:sp>
      <p:pic>
        <p:nvPicPr>
          <p:cNvPr id="5" name="Picture 4">
            <a:extLst>
              <a:ext uri="{FF2B5EF4-FFF2-40B4-BE49-F238E27FC236}">
                <a16:creationId xmlns:a16="http://schemas.microsoft.com/office/drawing/2014/main" id="{EFF56C73-73BF-657E-DAB9-4241682BB127}"/>
              </a:ext>
            </a:extLst>
          </p:cNvPr>
          <p:cNvPicPr>
            <a:picLocks noChangeAspect="1"/>
          </p:cNvPicPr>
          <p:nvPr/>
        </p:nvPicPr>
        <p:blipFill>
          <a:blip r:embed="rId2"/>
          <a:stretch>
            <a:fillRect/>
          </a:stretch>
        </p:blipFill>
        <p:spPr>
          <a:xfrm>
            <a:off x="1254035" y="3657600"/>
            <a:ext cx="9074331" cy="2509467"/>
          </a:xfrm>
          <a:prstGeom prst="rect">
            <a:avLst/>
          </a:prstGeom>
        </p:spPr>
      </p:pic>
    </p:spTree>
    <p:extLst>
      <p:ext uri="{BB962C8B-B14F-4D97-AF65-F5344CB8AC3E}">
        <p14:creationId xmlns:p14="http://schemas.microsoft.com/office/powerpoint/2010/main" val="4179117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TotalTime>5752</TotalTime>
  <Words>3126</Words>
  <Application>Microsoft Office PowerPoint</Application>
  <PresentationFormat>Widescreen</PresentationFormat>
  <Paragraphs>229</Paragraphs>
  <Slides>27</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 Rounded MT Bold</vt:lpstr>
      <vt:lpstr>Average</vt:lpstr>
      <vt:lpstr>Calibri</vt:lpstr>
      <vt:lpstr>Calibri Light</vt:lpstr>
      <vt:lpstr>Inter</vt:lpstr>
      <vt:lpstr>Raleway</vt:lpstr>
      <vt:lpstr>Söhne</vt:lpstr>
      <vt:lpstr>Unna</vt:lpstr>
      <vt:lpstr>Wingdings</vt:lpstr>
      <vt:lpstr>Celestial</vt:lpstr>
      <vt:lpstr>PowerPoint Presentation</vt:lpstr>
      <vt:lpstr>Team Members</vt:lpstr>
      <vt:lpstr>Table of contents</vt:lpstr>
      <vt:lpstr>Introduction</vt:lpstr>
      <vt:lpstr>PowerPoint Presentation</vt:lpstr>
      <vt:lpstr>Types of Cluster Analysis</vt:lpstr>
      <vt:lpstr>K-means clustering is a popular unsupervised machine learning algorithm used for partitioning a dataset into K distinct clusters. It is widely utilized in various fields, such as data analysis, image segmentation, customer segmentation, and document clustering. K-means aims to group similar data points together while maximizing the dissimilarity between clusters.</vt:lpstr>
      <vt:lpstr>Working of K-means Clustering</vt:lpstr>
      <vt:lpstr>PowerPoint Presentation</vt:lpstr>
      <vt:lpstr>Limitations</vt:lpstr>
      <vt:lpstr>Applications !</vt:lpstr>
      <vt:lpstr>Hierarchical Cluster </vt:lpstr>
      <vt:lpstr>Common methods for updating distances include single linkage (minimum distance),  complete linkage (maximum distance), average linkage (average distance), or Ward's method.   Hierarchical Structure Construction: Continue merging or dividing clusters until all data points belong to a single cluster (agglomerative) or each data point forms an individual cluster (divisive).The result is a dendrogram, which visually represents the hierarchy of clusters and their relationships.  Cluster Selection: Determine the desired number of clusters by selecting a level or cutting the dendrogram at a specific height. The height or level selection depends on the problem domain and the desired granularity of clustering.  Assigning Cluster Labels: Assign data points to clusters based on the selected level or height in the dendrogram. Each leaf node in the dendrogram represents a cluster, and the assignment is based on the merging/dividing history.</vt:lpstr>
      <vt:lpstr>Working of hierarchical clustering</vt:lpstr>
      <vt:lpstr>Advantages:</vt:lpstr>
      <vt:lpstr>Limitations:</vt:lpstr>
      <vt:lpstr>Conclusion </vt:lpstr>
      <vt:lpstr>PowerPoint Presentation</vt:lpstr>
      <vt:lpstr>Code Explanation</vt:lpstr>
      <vt:lpstr>Randomly choosing the K centroids for the initial clusters from the dataset </vt:lpstr>
      <vt:lpstr>Assigning each data point to their nearest centroid. </vt:lpstr>
      <vt:lpstr>Updating centroid locations based on the locations of the data points </vt:lpstr>
      <vt:lpstr>Running the algorithm(repeting [fist &amp; second] step n times ) </vt:lpstr>
      <vt:lpstr>DATa Preprocessing</vt:lpstr>
      <vt:lpstr>Frequency distribution for some features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 manoj</dc:creator>
  <cp:lastModifiedBy>purnachandar Nistala</cp:lastModifiedBy>
  <cp:revision>5</cp:revision>
  <dcterms:created xsi:type="dcterms:W3CDTF">2023-05-12T00:50:12Z</dcterms:created>
  <dcterms:modified xsi:type="dcterms:W3CDTF">2023-05-19T07:01:50Z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