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B6A8B8A2-B31A-40E5-9DE5-2E9EE842305F}"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7F09FEC-51FE-45B4-8D43-E48F89A2AC82}"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432BE051-E813-47D0-87D1-9530275E181E}"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23A0B183-7CB2-40A3-8918-9AC94DAA7E61}"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 name="PlaceHolder 2"/>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145FE46-157D-4E5C-8166-7775E26CDA0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dt" idx="4"/>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6"/>
          </p:nvPr>
        </p:nvSpPr>
        <p:spPr/>
        <p:txBody>
          <a:bodyPr/>
          <a:p>
            <a:r>
              <a:t>Footer</a:t>
            </a:r>
          </a:p>
        </p:txBody>
      </p:sp>
      <p:sp>
        <p:nvSpPr>
          <p:cNvPr id="3" name="PlaceHolder 2"/>
          <p:cNvSpPr>
            <a:spLocks noGrp="1"/>
          </p:cNvSpPr>
          <p:nvPr>
            <p:ph type="sldNum" idx="7"/>
          </p:nvPr>
        </p:nvSpPr>
        <p:spPr/>
        <p:txBody>
          <a:bodyPr/>
          <a:p>
            <a:fld id="{130705B2-1660-4184-ABCD-60F022A297BA}" type="slidenum">
              <a:t>&lt;#&gt;</a:t>
            </a:fld>
          </a:p>
        </p:txBody>
      </p:sp>
      <p:sp>
        <p:nvSpPr>
          <p:cNvPr id="4" name="PlaceHolder 3"/>
          <p:cNvSpPr>
            <a:spLocks noGrp="1"/>
          </p:cNvSpPr>
          <p:nvPr>
            <p:ph type="dt" idx="5"/>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CADE8D86-7E2B-451E-AA10-069DF78BBE21}"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6"/>
          </p:nvPr>
        </p:nvSpPr>
        <p:spPr/>
        <p:txBody>
          <a:bodyPr/>
          <a:p>
            <a:r>
              <a:t>Footer</a:t>
            </a:r>
          </a:p>
        </p:txBody>
      </p:sp>
      <p:sp>
        <p:nvSpPr>
          <p:cNvPr id="5" name="PlaceHolder 4"/>
          <p:cNvSpPr>
            <a:spLocks noGrp="1"/>
          </p:cNvSpPr>
          <p:nvPr>
            <p:ph type="sldNum" idx="7"/>
          </p:nvPr>
        </p:nvSpPr>
        <p:spPr/>
        <p:txBody>
          <a:bodyPr/>
          <a:p>
            <a:fld id="{FCF98273-44A9-4937-897C-435F152B453A}"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DAC32A58-F496-441C-A3E0-2BAD54FDDFD8}"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19E3BDF4-D307-4925-B773-3EB48306A0DC}"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BE82CC5-5E71-4631-B58F-7CA5EC16AEB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6"/>
          </p:nvPr>
        </p:nvSpPr>
        <p:spPr/>
        <p:txBody>
          <a:bodyPr/>
          <a:p>
            <a:r>
              <a:t>Footer</a:t>
            </a:r>
          </a:p>
        </p:txBody>
      </p:sp>
      <p:sp>
        <p:nvSpPr>
          <p:cNvPr id="4" name="PlaceHolder 3"/>
          <p:cNvSpPr>
            <a:spLocks noGrp="1"/>
          </p:cNvSpPr>
          <p:nvPr>
            <p:ph type="sldNum" idx="7"/>
          </p:nvPr>
        </p:nvSpPr>
        <p:spPr/>
        <p:txBody>
          <a:bodyPr/>
          <a:p>
            <a:fld id="{50651CE4-BEFE-4E18-8A83-A7AE8F5E5F1F}" type="slidenum">
              <a:t>&lt;#&gt;</a:t>
            </a:fld>
          </a:p>
        </p:txBody>
      </p:sp>
      <p:sp>
        <p:nvSpPr>
          <p:cNvPr id="5" name="PlaceHolder 4"/>
          <p:cNvSpPr>
            <a:spLocks noGrp="1"/>
          </p:cNvSpPr>
          <p:nvPr>
            <p:ph type="dt" idx="5"/>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B18868DB-8D67-4A6E-BAD9-91017B8CC2C0}"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D4F50B0F-CA8A-4ACB-9C4F-3FFCD91E8621}"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6"/>
          </p:nvPr>
        </p:nvSpPr>
        <p:spPr/>
        <p:txBody>
          <a:bodyPr/>
          <a:p>
            <a:r>
              <a:t>Footer</a:t>
            </a:r>
          </a:p>
        </p:txBody>
      </p:sp>
      <p:sp>
        <p:nvSpPr>
          <p:cNvPr id="7" name="PlaceHolder 6"/>
          <p:cNvSpPr>
            <a:spLocks noGrp="1"/>
          </p:cNvSpPr>
          <p:nvPr>
            <p:ph type="sldNum" idx="7"/>
          </p:nvPr>
        </p:nvSpPr>
        <p:spPr/>
        <p:txBody>
          <a:bodyPr/>
          <a:p>
            <a:fld id="{BDD782CD-AF39-4773-8C28-B5F52EACB349}" type="slidenum">
              <a:t>&lt;#&gt;</a:t>
            </a:fld>
          </a:p>
        </p:txBody>
      </p:sp>
      <p:sp>
        <p:nvSpPr>
          <p:cNvPr id="8" name="PlaceHolder 7"/>
          <p:cNvSpPr>
            <a:spLocks noGrp="1"/>
          </p:cNvSpPr>
          <p:nvPr>
            <p:ph type="dt" idx="5"/>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6"/>
          </p:nvPr>
        </p:nvSpPr>
        <p:spPr/>
        <p:txBody>
          <a:bodyPr/>
          <a:p>
            <a:r>
              <a:t>Footer</a:t>
            </a:r>
          </a:p>
        </p:txBody>
      </p:sp>
      <p:sp>
        <p:nvSpPr>
          <p:cNvPr id="6" name="PlaceHolder 5"/>
          <p:cNvSpPr>
            <a:spLocks noGrp="1"/>
          </p:cNvSpPr>
          <p:nvPr>
            <p:ph type="sldNum" idx="7"/>
          </p:nvPr>
        </p:nvSpPr>
        <p:spPr/>
        <p:txBody>
          <a:bodyPr/>
          <a:p>
            <a:fld id="{B499B4D1-191F-4D2B-B456-E5DCB79E44E7}" type="slidenum">
              <a:t>&lt;#&gt;</a:t>
            </a:fld>
          </a:p>
        </p:txBody>
      </p:sp>
      <p:sp>
        <p:nvSpPr>
          <p:cNvPr id="7" name="PlaceHolder 6"/>
          <p:cNvSpPr>
            <a:spLocks noGrp="1"/>
          </p:cNvSpPr>
          <p:nvPr>
            <p:ph type="dt" idx="5"/>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7" name="PlaceHolder 6"/>
          <p:cNvSpPr>
            <a:spLocks noGrp="1"/>
          </p:cNvSpPr>
          <p:nvPr>
            <p:ph type="ftr" idx="6"/>
          </p:nvPr>
        </p:nvSpPr>
        <p:spPr/>
        <p:txBody>
          <a:bodyPr/>
          <a:p>
            <a:r>
              <a:t>Footer</a:t>
            </a:r>
          </a:p>
        </p:txBody>
      </p:sp>
      <p:sp>
        <p:nvSpPr>
          <p:cNvPr id="8" name="PlaceHolder 7"/>
          <p:cNvSpPr>
            <a:spLocks noGrp="1"/>
          </p:cNvSpPr>
          <p:nvPr>
            <p:ph type="sldNum" idx="7"/>
          </p:nvPr>
        </p:nvSpPr>
        <p:spPr/>
        <p:txBody>
          <a:bodyPr/>
          <a:p>
            <a:fld id="{5B54EE42-1795-4F9D-9693-CAF449C34CB7}" type="slidenum">
              <a:t>&lt;#&gt;</a:t>
            </a:fld>
          </a:p>
        </p:txBody>
      </p:sp>
      <p:sp>
        <p:nvSpPr>
          <p:cNvPr id="9" name="PlaceHolder 8"/>
          <p:cNvSpPr>
            <a:spLocks noGrp="1"/>
          </p:cNvSpPr>
          <p:nvPr>
            <p:ph type="dt" idx="5"/>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9" name="PlaceHolder 8"/>
          <p:cNvSpPr>
            <a:spLocks noGrp="1"/>
          </p:cNvSpPr>
          <p:nvPr>
            <p:ph type="ftr" idx="6"/>
          </p:nvPr>
        </p:nvSpPr>
        <p:spPr/>
        <p:txBody>
          <a:bodyPr/>
          <a:p>
            <a:r>
              <a:t>Footer</a:t>
            </a:r>
          </a:p>
        </p:txBody>
      </p:sp>
      <p:sp>
        <p:nvSpPr>
          <p:cNvPr id="10" name="PlaceHolder 9"/>
          <p:cNvSpPr>
            <a:spLocks noGrp="1"/>
          </p:cNvSpPr>
          <p:nvPr>
            <p:ph type="sldNum" idx="7"/>
          </p:nvPr>
        </p:nvSpPr>
        <p:spPr/>
        <p:txBody>
          <a:bodyPr/>
          <a:p>
            <a:fld id="{7073C43B-515C-44EE-88AF-E329FDE9D8C1}" type="slidenum">
              <a:t>&lt;#&gt;</a:t>
            </a:fld>
          </a:p>
        </p:txBody>
      </p:sp>
      <p:sp>
        <p:nvSpPr>
          <p:cNvPr id="11" name="PlaceHolder 10"/>
          <p:cNvSpPr>
            <a:spLocks noGrp="1"/>
          </p:cNvSpPr>
          <p:nvPr>
            <p:ph type="dt" idx="5"/>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4C8637F-19E6-44F1-BD1B-E78300EBAE71}"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762F84A4-8E76-4FE5-9441-9FEC038176B3}"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82C90E2-C85A-4269-A3CC-E3DB10A35917}"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A8F030F-C4C9-4613-8346-35A1CC9E0CBC}"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D7E510A-ECCE-445B-BC26-B34FF96ED869}"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7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977A674-AEF7-4412-BDE7-585AAE582D5B}"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1"/>
          <p:cNvSpPr>
            <a:spLocks noGrp="1"/>
          </p:cNvSpPr>
          <p:nvPr>
            <p:ph type="title"/>
          </p:nvPr>
        </p:nvSpPr>
        <p:spPr>
          <a:xfrm>
            <a:off x="581040" y="1020600"/>
            <a:ext cx="10993320" cy="1474560"/>
          </a:xfrm>
          <a:prstGeom prst="rect">
            <a:avLst/>
          </a:prstGeom>
          <a:noFill/>
          <a:ln w="0">
            <a:noFill/>
          </a:ln>
        </p:spPr>
        <p:txBody>
          <a:bodyPr anchor="b">
            <a:normAutofit/>
          </a:bodyPr>
          <a:p>
            <a:pPr>
              <a:lnSpc>
                <a:spcPct val="100000"/>
              </a:lnSpc>
              <a:buNone/>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r>
              <a:rPr b="0" lang="en-US" sz="900" spc="-1" strike="noStrike">
                <a:solidFill>
                  <a:srgbClr val="404040"/>
                </a:solidFill>
                <a:latin typeface="Franklin Gothic Book"/>
              </a:rPr>
              <a:t>&lt;date/time&gt;</a:t>
            </a:r>
            <a:endParaRPr b="0" lang="en-IN" sz="900" spc="-1" strike="noStrike">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fld id="{7A6E5951-9044-4E74-9DFF-519A09E45CA6}"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50" name="PlaceHolder 1"/>
          <p:cNvSpPr>
            <a:spLocks noGrp="1"/>
          </p:cNvSpPr>
          <p:nvPr>
            <p:ph type="title"/>
          </p:nvPr>
        </p:nvSpPr>
        <p:spPr>
          <a:xfrm>
            <a:off x="581040" y="702000"/>
            <a:ext cx="11029320" cy="529920"/>
          </a:xfrm>
          <a:prstGeom prst="rect">
            <a:avLst/>
          </a:prstGeom>
          <a:noFill/>
          <a:ln w="0">
            <a:noFill/>
          </a:ln>
        </p:spPr>
        <p:txBody>
          <a:bodyPr anchor="b">
            <a:noAutofit/>
          </a:bodyPr>
          <a:p>
            <a:pPr>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2"/>
          <p:cNvSpPr>
            <a:spLocks noGrp="1"/>
          </p:cNvSpPr>
          <p:nvPr>
            <p:ph type="body"/>
          </p:nvPr>
        </p:nvSpPr>
        <p:spPr>
          <a:xfrm>
            <a:off x="581040" y="1302120"/>
            <a:ext cx="11029320" cy="4672800"/>
          </a:xfrm>
          <a:prstGeom prst="rect">
            <a:avLst/>
          </a:prstGeom>
          <a:noFill/>
          <a:ln w="0">
            <a:noFill/>
          </a:ln>
        </p:spPr>
        <p:txBody>
          <a:bodyPr anchor="ctr">
            <a:noAutofit/>
          </a:bodyPr>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600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7000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400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3"/>
          <p:cNvSpPr>
            <a:spLocks noGrp="1"/>
          </p:cNvSpPr>
          <p:nvPr>
            <p:ph type="dt" idx="4"/>
          </p:nvPr>
        </p:nvSpPr>
        <p:spPr>
          <a:xfrm>
            <a:off x="7606080" y="642384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r>
              <a:rPr b="0" lang="en-US" sz="900" spc="-1" strike="noStrike">
                <a:solidFill>
                  <a:srgbClr val="404040"/>
                </a:solidFill>
                <a:latin typeface="Franklin Gothic Book"/>
              </a:rPr>
              <a:t>&lt;date/time&gt;</a:t>
            </a:r>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360" cy="364680"/>
          </a:xfrm>
          <a:prstGeom prst="rect">
            <a:avLst/>
          </a:prstGeom>
          <a:ln w="0">
            <a:noFill/>
          </a:ln>
        </p:spPr>
      </p:pic>
      <p:sp>
        <p:nvSpPr>
          <p:cNvPr id="93" name="PlaceHolder 1"/>
          <p:cNvSpPr>
            <a:spLocks noGrp="1"/>
          </p:cNvSpPr>
          <p:nvPr>
            <p:ph type="title"/>
          </p:nvPr>
        </p:nvSpPr>
        <p:spPr>
          <a:xfrm>
            <a:off x="576000" y="729720"/>
            <a:ext cx="11029320" cy="591840"/>
          </a:xfrm>
          <a:prstGeom prst="rect">
            <a:avLst/>
          </a:prstGeom>
          <a:noFill/>
          <a:ln w="0">
            <a:noFill/>
          </a:ln>
        </p:spPr>
        <p:txBody>
          <a:bodyPr anchor="b">
            <a:noAutofit/>
          </a:bodyPr>
          <a:p>
            <a:pPr>
              <a:lnSpc>
                <a:spcPct val="100000"/>
              </a:lnSpc>
              <a:buNone/>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2"/>
          <p:cNvSpPr>
            <a:spLocks noGrp="1"/>
          </p:cNvSpPr>
          <p:nvPr>
            <p:ph type="dt" idx="5"/>
          </p:nvPr>
        </p:nvSpPr>
        <p:spPr>
          <a:xfrm>
            <a:off x="7606080" y="6423840"/>
            <a:ext cx="284436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r>
              <a:rPr b="0" lang="en-US" sz="900" spc="-1" strike="noStrike">
                <a:solidFill>
                  <a:srgbClr val="404040"/>
                </a:solidFill>
                <a:latin typeface="Franklin Gothic Book"/>
              </a:rPr>
              <a:t>&lt;date/time&gt;</a:t>
            </a:r>
            <a:endParaRPr b="0" lang="en-IN" sz="900" spc="-1" strike="noStrike">
              <a:latin typeface="Times New Roman"/>
            </a:endParaRPr>
          </a:p>
        </p:txBody>
      </p:sp>
      <p:sp>
        <p:nvSpPr>
          <p:cNvPr id="95" name="PlaceHolder 3"/>
          <p:cNvSpPr>
            <a:spLocks noGrp="1"/>
          </p:cNvSpPr>
          <p:nvPr>
            <p:ph type="ftr" idx="6"/>
          </p:nvPr>
        </p:nvSpPr>
        <p:spPr>
          <a:xfrm>
            <a:off x="581040" y="6423840"/>
            <a:ext cx="6916680" cy="364680"/>
          </a:xfrm>
          <a:prstGeom prst="rect">
            <a:avLst/>
          </a:prstGeom>
          <a:noFill/>
          <a:ln w="0">
            <a:noFill/>
          </a:ln>
        </p:spPr>
        <p:txBody>
          <a:bodyPr lIns="90000" rIns="90000" tIns="45000" bIns="45000" anchor="t">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96" name="PlaceHolder 4"/>
          <p:cNvSpPr>
            <a:spLocks noGrp="1"/>
          </p:cNvSpPr>
          <p:nvPr>
            <p:ph type="sldNum" idx="7"/>
          </p:nvPr>
        </p:nvSpPr>
        <p:spPr>
          <a:xfrm>
            <a:off x="10558440" y="6423840"/>
            <a:ext cx="1052280" cy="364680"/>
          </a:xfrm>
          <a:prstGeom prst="rect">
            <a:avLst/>
          </a:prstGeom>
          <a:noFill/>
          <a:ln w="0">
            <a:noFill/>
          </a:ln>
        </p:spPr>
        <p:txBody>
          <a:bodyPr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fld id="{15E90D73-2255-4E11-9C55-14F92D3CB92A}"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640" cy="977400"/>
          </a:xfrm>
          <a:prstGeom prst="rect">
            <a:avLst/>
          </a:prstGeom>
          <a:noFill/>
          <a:ln w="0">
            <a:noFill/>
          </a:ln>
        </p:spPr>
        <p:txBody>
          <a:bodyPr anchor="b">
            <a:noAutofit/>
          </a:bodyPr>
          <a:p>
            <a:pPr algn="ctr">
              <a:lnSpc>
                <a:spcPct val="100000"/>
              </a:lnSpc>
              <a:buNone/>
            </a:pPr>
            <a:r>
              <a:rPr b="1" lang="en-US" sz="3600" spc="-1" strike="noStrike" cap="all">
                <a:solidFill>
                  <a:srgbClr val="1cade4"/>
                </a:solidFill>
                <a:latin typeface="Arial"/>
              </a:rPr>
              <a:t>secure data hiding in image using stegnography</a:t>
            </a:r>
            <a:endParaRPr b="0" lang="en-US" sz="3600" spc="-1" strike="noStrike">
              <a:solidFill>
                <a:srgbClr val="000000"/>
              </a:solidFill>
              <a:latin typeface="Franklin Gothic Book"/>
            </a:endParaRPr>
          </a:p>
        </p:txBody>
      </p:sp>
      <p:sp>
        <p:nvSpPr>
          <p:cNvPr id="135" name="TextBox 2"/>
          <p:cNvSpPr/>
          <p:nvPr/>
        </p:nvSpPr>
        <p:spPr>
          <a:xfrm>
            <a:off x="-329760" y="1034280"/>
            <a:ext cx="12726360" cy="578520"/>
          </a:xfrm>
          <a:prstGeom prst="rect">
            <a:avLst/>
          </a:prstGeom>
          <a:noFill/>
          <a:ln w="0">
            <a:noFill/>
          </a:ln>
        </p:spPr>
        <p:style>
          <a:lnRef idx="0"/>
          <a:fillRef idx="0"/>
          <a:effectRef idx="0"/>
          <a:fontRef idx="minor"/>
        </p:style>
        <p:txBody>
          <a:bodyPr anchor="t">
            <a:spAutoFit/>
          </a:bodyPr>
          <a:p>
            <a:pPr algn="ctr">
              <a:lnSpc>
                <a:spcPct val="100000"/>
              </a:lnSpc>
              <a:buNone/>
            </a:pPr>
            <a:r>
              <a:rPr b="1" lang="en-US" sz="3200" spc="-1" strike="noStrike">
                <a:solidFill>
                  <a:srgbClr val="1482ac"/>
                </a:solidFill>
                <a:latin typeface="Arial"/>
              </a:rPr>
              <a:t>CAPSTONE PROJECT</a:t>
            </a:r>
            <a:endParaRPr b="0" lang="en-IN" sz="3200" spc="-1" strike="noStrike">
              <a:latin typeface="Arial"/>
            </a:endParaRPr>
          </a:p>
        </p:txBody>
      </p:sp>
      <p:sp>
        <p:nvSpPr>
          <p:cNvPr id="136" name="TextBox 3"/>
          <p:cNvSpPr/>
          <p:nvPr/>
        </p:nvSpPr>
        <p:spPr>
          <a:xfrm>
            <a:off x="3022200" y="4015080"/>
            <a:ext cx="7979760" cy="1920600"/>
          </a:xfrm>
          <a:prstGeom prst="rect">
            <a:avLst/>
          </a:prstGeom>
          <a:noFill/>
          <a:ln w="0">
            <a:noFill/>
          </a:ln>
        </p:spPr>
        <p:style>
          <a:lnRef idx="0"/>
          <a:fillRef idx="0"/>
          <a:effectRef idx="0"/>
          <a:fontRef idx="minor"/>
        </p:style>
        <p:txBody>
          <a:bodyPr anchor="t">
            <a:spAutoFit/>
          </a:bodyPr>
          <a:p>
            <a:pPr>
              <a:lnSpc>
                <a:spcPct val="100000"/>
              </a:lnSpc>
              <a:buNone/>
            </a:pPr>
            <a:r>
              <a:rPr b="1" lang="en-US" sz="2000" spc="-1" strike="noStrike">
                <a:solidFill>
                  <a:srgbClr val="1482ac"/>
                </a:solidFill>
                <a:latin typeface="Arial"/>
              </a:rPr>
              <a:t>Presented By:</a:t>
            </a:r>
            <a:endParaRPr b="0" lang="en-IN" sz="2000" spc="-1" strike="noStrike">
              <a:latin typeface="Arial"/>
            </a:endParaRPr>
          </a:p>
          <a:p>
            <a:pPr>
              <a:lnSpc>
                <a:spcPct val="100000"/>
              </a:lnSpc>
              <a:buNone/>
            </a:pPr>
            <a:r>
              <a:rPr b="1" lang="en-US" sz="2000" spc="-1" strike="noStrike">
                <a:solidFill>
                  <a:srgbClr val="1482ac"/>
                </a:solidFill>
                <a:latin typeface="Arial"/>
              </a:rPr>
              <a:t>Student Name : PURNA KARTHIK TADI</a:t>
            </a:r>
            <a:endParaRPr b="0" lang="en-IN" sz="2000" spc="-1" strike="noStrike">
              <a:latin typeface="Arial"/>
            </a:endParaRPr>
          </a:p>
          <a:p>
            <a:pPr>
              <a:lnSpc>
                <a:spcPct val="100000"/>
              </a:lnSpc>
              <a:buNone/>
            </a:pPr>
            <a:r>
              <a:rPr b="1" lang="en-US" sz="2000" spc="-1" strike="noStrike">
                <a:solidFill>
                  <a:srgbClr val="1482ac"/>
                </a:solidFill>
                <a:latin typeface="Arial"/>
              </a:rPr>
              <a:t>College Name &amp; Department : DR A P J ABDUL KALAM RGUKT IIIT ONGOLE CAMPUS , AP &amp; COMPUTER SCIENCE ENGINEERING</a:t>
            </a: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p:nvPr>
        </p:nvSpPr>
        <p:spPr>
          <a:xfrm>
            <a:off x="360000" y="1440000"/>
            <a:ext cx="11029320" cy="4672800"/>
          </a:xfrm>
          <a:prstGeom prst="rect">
            <a:avLst/>
          </a:prstGeom>
          <a:noFill/>
          <a:ln w="0">
            <a:noFill/>
          </a:ln>
        </p:spPr>
        <p:txBody>
          <a:bodyPr anchor="ctr">
            <a:noAutofit/>
          </a:bodyPr>
          <a:p>
            <a:pPr marL="306000" indent="-306000">
              <a:lnSpc>
                <a:spcPct val="110000"/>
              </a:lnSpc>
              <a:spcBef>
                <a:spcPts val="340"/>
              </a:spcBef>
              <a:spcAft>
                <a:spcPts val="601"/>
              </a:spcAft>
              <a:buClr>
                <a:srgbClr val="1cade4"/>
              </a:buClr>
              <a:buSzPct val="92000"/>
              <a:buFont typeface="Wingdings 2" charset="2"/>
              <a:buChar char=""/>
            </a:pPr>
            <a:r>
              <a:rPr b="1" lang="en-US" sz="1700" spc="-1" strike="noStrike">
                <a:solidFill>
                  <a:srgbClr val="404040"/>
                </a:solidFill>
                <a:latin typeface="Franklin Gothic Book"/>
              </a:rPr>
              <a:t>Advanced Encryption Techniques :</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Integrate AES (Advanced Encryption Standard) or RSA encryption before embedding the message for enhanced security.</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pPr>
            <a:r>
              <a:rPr b="1" lang="en-US" sz="1700" spc="-1" strike="noStrike">
                <a:solidFill>
                  <a:srgbClr val="404040"/>
                </a:solidFill>
                <a:latin typeface="Franklin Gothic Book"/>
              </a:rPr>
              <a:t>Support for Multiple Media Formats :</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Extend steganography beyond images to audio, video, and text files, increasing versatility.</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pPr>
            <a:r>
              <a:rPr b="1" lang="en-US" sz="1700" spc="-1" strike="noStrike">
                <a:solidFill>
                  <a:srgbClr val="404040"/>
                </a:solidFill>
                <a:latin typeface="Franklin Gothic Book"/>
              </a:rPr>
              <a:t>Steganalysis Resistance :</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Implement adaptive steganography techniques to prevent detection by steganalysis tools.</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pPr>
            <a:r>
              <a:rPr b="1" lang="en-US" sz="1700" spc="-1" strike="noStrike">
                <a:solidFill>
                  <a:srgbClr val="404040"/>
                </a:solidFill>
                <a:latin typeface="Franklin Gothic Book"/>
              </a:rPr>
              <a:t>Cloud-Based Secure Communication :</a:t>
            </a:r>
            <a:endParaRPr b="0" lang="en-US" sz="1700" spc="-1" strike="noStrike">
              <a:solidFill>
                <a:srgbClr val="404040"/>
              </a:solidFill>
              <a:latin typeface="Franklin Gothic Book"/>
            </a:endParaRPr>
          </a:p>
          <a:p>
            <a:pPr marL="306000" indent="-30600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Develop a cloud-based system for securely sharing steganographic images over the internet.</a:t>
            </a:r>
            <a:endParaRPr b="0" lang="en-US" sz="1700" spc="-1" strike="noStrike">
              <a:solidFill>
                <a:srgbClr val="404040"/>
              </a:solidFill>
              <a:latin typeface="Franklin Gothic Book"/>
            </a:endParaRPr>
          </a:p>
        </p:txBody>
      </p:sp>
      <p:sp>
        <p:nvSpPr>
          <p:cNvPr id="156" name="Title 4"/>
          <p:cNvSpPr/>
          <p:nvPr/>
        </p:nvSpPr>
        <p:spPr>
          <a:xfrm>
            <a:off x="535680" y="844560"/>
            <a:ext cx="11029320" cy="529920"/>
          </a:xfrm>
          <a:prstGeom prst="rect">
            <a:avLst/>
          </a:prstGeom>
          <a:noFill/>
          <a:ln w="0">
            <a:noFill/>
          </a:ln>
        </p:spPr>
        <p:style>
          <a:lnRef idx="0"/>
          <a:fillRef idx="0"/>
          <a:effectRef idx="0"/>
          <a:fontRef idx="minor"/>
        </p:style>
        <p:txBody>
          <a:bodyPr anchor="b">
            <a:normAutofit fontScale="65000"/>
          </a:bodyPr>
          <a:p>
            <a:pPr>
              <a:lnSpc>
                <a:spcPct val="100000"/>
              </a:lnSpc>
              <a:buNone/>
            </a:pPr>
            <a:r>
              <a:rPr b="1" lang="en-US" sz="4400" spc="-1" strike="noStrike" cap="all">
                <a:solidFill>
                  <a:srgbClr val="1cade4"/>
                </a:solidFill>
                <a:latin typeface="Arial"/>
              </a:rPr>
              <a:t>Future scope(optional)</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1463040" y="2766240"/>
            <a:ext cx="9298440" cy="1325160"/>
          </a:xfrm>
          <a:prstGeom prst="rect">
            <a:avLst/>
          </a:prstGeom>
          <a:noFill/>
          <a:ln w="0">
            <a:noFill/>
          </a:ln>
        </p:spPr>
        <p:txBody>
          <a:bodyPr anchor="b">
            <a:noAutofit/>
          </a:bodyPr>
          <a:p>
            <a:pPr algn="ctr">
              <a:lnSpc>
                <a:spcPct val="100000"/>
              </a:lnSpc>
              <a:buNone/>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5240" cy="1325160"/>
          </a:xfrm>
          <a:prstGeom prst="rect">
            <a:avLst/>
          </a:prstGeom>
          <a:noFill/>
          <a:ln w="0">
            <a:noFill/>
          </a:ln>
        </p:spPr>
        <p:txBody>
          <a:bodyPr anchor="b">
            <a:noAutofit/>
          </a:bodyPr>
          <a:p>
            <a:pPr>
              <a:lnSpc>
                <a:spcPct val="100000"/>
              </a:lnSpc>
              <a:buNone/>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PlaceHolder 2"/>
          <p:cNvSpPr>
            <a:spLocks noGrp="1"/>
          </p:cNvSpPr>
          <p:nvPr>
            <p:ph/>
          </p:nvPr>
        </p:nvSpPr>
        <p:spPr>
          <a:xfrm>
            <a:off x="838080" y="1618920"/>
            <a:ext cx="11018520" cy="5238720"/>
          </a:xfrm>
          <a:prstGeom prst="rect">
            <a:avLst/>
          </a:prstGeom>
          <a:noFill/>
          <a:ln w="0">
            <a:noFill/>
          </a:ln>
        </p:spPr>
        <p:txBody>
          <a:bodyPr anchor="t">
            <a:noAutofit/>
          </a:bodyPr>
          <a:p>
            <a:pPr>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Technology used</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Wow factor </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End users</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Git-hub Link</a:t>
            </a:r>
            <a:endParaRPr b="0" lang="en-US" sz="2000" spc="-1" strike="noStrike">
              <a:solidFill>
                <a:srgbClr val="404040"/>
              </a:solidFill>
              <a:latin typeface="Franklin Gothic Book"/>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a:lnSpc>
                <a:spcPct val="110000"/>
              </a:lnSpc>
              <a:spcBef>
                <a:spcPts val="400"/>
              </a:spcBef>
              <a:spcAft>
                <a:spcPts val="601"/>
              </a:spcAft>
              <a:buNone/>
              <a:tabLst>
                <a:tab algn="l" pos="0"/>
              </a:tabLst>
            </a:pPr>
            <a:endParaRPr b="0" lang="en-US" sz="2000" spc="-1" strike="noStrike">
              <a:solidFill>
                <a:srgbClr val="404040"/>
              </a:solidFill>
              <a:latin typeface="Franklin Gothic Book"/>
            </a:endParaRPr>
          </a:p>
          <a:p>
            <a:pPr>
              <a:lnSpc>
                <a:spcPct val="110000"/>
              </a:lnSpc>
              <a:spcBef>
                <a:spcPts val="400"/>
              </a:spcBef>
              <a:spcAft>
                <a:spcPts val="601"/>
              </a:spcAft>
              <a:buNone/>
              <a:tabLst>
                <a:tab algn="l" pos="0"/>
              </a:tabLst>
            </a:pPr>
            <a:endParaRPr b="0" lang="en-US" sz="2000" spc="-1" strike="noStrike">
              <a:solidFill>
                <a:srgbClr val="404040"/>
              </a:solidFill>
              <a:latin typeface="Franklin Gothic Book"/>
            </a:endParaRPr>
          </a:p>
          <a:p>
            <a:pPr>
              <a:lnSpc>
                <a:spcPct val="110000"/>
              </a:lnSpc>
              <a:spcBef>
                <a:spcPts val="340"/>
              </a:spcBef>
              <a:spcAft>
                <a:spcPts val="601"/>
              </a:spcAft>
              <a:buNone/>
              <a:tabLst>
                <a:tab algn="l" pos="0"/>
              </a:tabLst>
            </a:pP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PlaceHolder 2"/>
          <p:cNvSpPr>
            <a:spLocks noGrp="1"/>
          </p:cNvSpPr>
          <p:nvPr>
            <p:ph/>
          </p:nvPr>
        </p:nvSpPr>
        <p:spPr>
          <a:xfrm>
            <a:off x="511920" y="1281240"/>
            <a:ext cx="11029320" cy="5220000"/>
          </a:xfrm>
          <a:prstGeom prst="rect">
            <a:avLst/>
          </a:prstGeom>
          <a:noFill/>
          <a:ln w="0">
            <a:noFill/>
          </a:ln>
        </p:spPr>
        <p:txBody>
          <a:bodyPr anchor="ctr">
            <a:noAutofit/>
          </a:bodyPr>
          <a:p>
            <a:pPr>
              <a:lnSpc>
                <a:spcPct val="110000"/>
              </a:lnSpc>
              <a:spcBef>
                <a:spcPts val="641"/>
              </a:spcBef>
              <a:spcAft>
                <a:spcPts val="601"/>
              </a:spcAft>
              <a:buNone/>
              <a:tabLst>
                <a:tab algn="l" pos="0"/>
              </a:tabLst>
            </a:pPr>
            <a:r>
              <a:rPr b="0" lang="en-IN" sz="3200" spc="-1" strike="noStrike">
                <a:solidFill>
                  <a:srgbClr val="0f0f0f"/>
                </a:solidFill>
                <a:latin typeface="Franklin Gothic Book"/>
                <a:ea typeface="Franklin Gothic Book"/>
              </a:rPr>
              <a:t>With the rise of digital communication, protecting sensitive information from unauthorized access is crucial. Traditional encryption secures data but does not hide its existence, making it vulnerable to attacks. This project aims to implement a secure steganography technique to conceal text messages within images using the Least Significant Bit (LSB) method. A password-based decryption mechanism will ensure that only authorized users can retrieve the hidden data. </a:t>
            </a:r>
            <a:endParaRPr b="0" lang="en-US" sz="3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9320" cy="529920"/>
          </a:xfrm>
          <a:prstGeom prst="rect">
            <a:avLst/>
          </a:prstGeom>
          <a:noFill/>
          <a:ln w="0">
            <a:noFill/>
          </a:ln>
        </p:spPr>
        <p:txBody>
          <a:bodyPr anchor="b">
            <a:normAutofit fontScale="65000"/>
          </a:bodyPr>
          <a:p>
            <a:pPr>
              <a:lnSpc>
                <a:spcPct val="100000"/>
              </a:lnSpc>
              <a:buNone/>
            </a:pPr>
            <a:r>
              <a:rPr b="1" lang="en-US" sz="4400" spc="-1" strike="noStrike" cap="all">
                <a:solidFill>
                  <a:srgbClr val="1cade4"/>
                </a:solidFill>
                <a:latin typeface="Arial"/>
              </a:rPr>
              <a:t>Technology  used</a:t>
            </a:r>
            <a:endParaRPr b="0" lang="en-US" sz="4400" spc="-1" strike="noStrike">
              <a:solidFill>
                <a:srgbClr val="000000"/>
              </a:solidFill>
              <a:latin typeface="Franklin Gothic Book"/>
            </a:endParaRPr>
          </a:p>
        </p:txBody>
      </p:sp>
      <p:sp>
        <p:nvSpPr>
          <p:cNvPr id="142" name="PlaceHolder 2"/>
          <p:cNvSpPr>
            <a:spLocks noGrp="1"/>
          </p:cNvSpPr>
          <p:nvPr>
            <p:ph/>
          </p:nvPr>
        </p:nvSpPr>
        <p:spPr>
          <a:xfrm>
            <a:off x="441720" y="1087200"/>
            <a:ext cx="11613240" cy="5563440"/>
          </a:xfrm>
          <a:prstGeom prst="rect">
            <a:avLst/>
          </a:prstGeom>
          <a:noFill/>
          <a:ln w="0">
            <a:noFill/>
          </a:ln>
        </p:spPr>
        <p:txBody>
          <a:bodyPr anchor="ctr">
            <a:noAutofit/>
          </a:bodyPr>
          <a:p>
            <a:pPr marL="432000" indent="-324000">
              <a:lnSpc>
                <a:spcPct val="110000"/>
              </a:lnSpc>
              <a:spcBef>
                <a:spcPts val="1417"/>
              </a:spcBef>
              <a:buClr>
                <a:srgbClr val="000000"/>
              </a:buClr>
              <a:buSzPct val="45000"/>
              <a:buFont typeface="Wingdings" charset="2"/>
              <a:buChar char=""/>
            </a:pPr>
            <a:r>
              <a:rPr b="1" lang="en-US" sz="2200" spc="-1" strike="noStrike">
                <a:solidFill>
                  <a:srgbClr val="404040"/>
                </a:solidFill>
                <a:latin typeface="Franklin Gothic Book"/>
              </a:rPr>
              <a:t>Libraries Used : </a:t>
            </a:r>
            <a:endParaRPr b="1" lang="en-US" sz="2200" spc="-1" strike="noStrike">
              <a:solidFill>
                <a:srgbClr val="404040"/>
              </a:solidFill>
              <a:latin typeface="Franklin Gothic Book"/>
            </a:endParaRPr>
          </a:p>
          <a:p>
            <a:pPr marL="432000" indent="-324000">
              <a:lnSpc>
                <a:spcPct val="110000"/>
              </a:lnSpc>
              <a:spcBef>
                <a:spcPts val="1417"/>
              </a:spcBef>
              <a:buClr>
                <a:srgbClr val="000000"/>
              </a:buClr>
              <a:buSzPct val="45000"/>
              <a:buFont typeface="Wingdings" charset="2"/>
              <a:buChar char=""/>
            </a:pPr>
            <a:r>
              <a:rPr b="1" lang="en-US" sz="2200" spc="-1" strike="noStrike">
                <a:solidFill>
                  <a:srgbClr val="404040"/>
                </a:solidFill>
                <a:latin typeface="Franklin Gothic Book"/>
              </a:rPr>
              <a:t>OpenCV</a:t>
            </a:r>
            <a:endParaRPr b="1" lang="en-US" sz="2200" spc="-1" strike="noStrike">
              <a:solidFill>
                <a:srgbClr val="404040"/>
              </a:solidFill>
              <a:latin typeface="Franklin Gothic Book"/>
            </a:endParaRPr>
          </a:p>
          <a:p>
            <a:pPr marL="432000" indent="-324000">
              <a:lnSpc>
                <a:spcPct val="110000"/>
              </a:lnSpc>
              <a:spcBef>
                <a:spcPts val="1417"/>
              </a:spcBef>
              <a:buClr>
                <a:srgbClr val="000000"/>
              </a:buClr>
              <a:buSzPct val="45000"/>
              <a:buFont typeface="Wingdings" charset="2"/>
              <a:buChar char=""/>
            </a:pPr>
            <a:r>
              <a:rPr b="1" lang="en-US" sz="2200" spc="-1" strike="noStrike">
                <a:solidFill>
                  <a:srgbClr val="404040"/>
                </a:solidFill>
                <a:latin typeface="Franklin Gothic Book"/>
              </a:rPr>
              <a:t>OS</a:t>
            </a:r>
            <a:endParaRPr b="1" lang="en-US" sz="2200" spc="-1" strike="noStrike">
              <a:solidFill>
                <a:srgbClr val="404040"/>
              </a:solidFill>
              <a:latin typeface="Franklin Gothic Book"/>
            </a:endParaRPr>
          </a:p>
          <a:p>
            <a:pPr marL="432000" indent="-324000">
              <a:lnSpc>
                <a:spcPct val="110000"/>
              </a:lnSpc>
              <a:spcBef>
                <a:spcPts val="1417"/>
              </a:spcBef>
              <a:buClr>
                <a:srgbClr val="000000"/>
              </a:buClr>
              <a:buSzPct val="45000"/>
              <a:buFont typeface="Wingdings" charset="2"/>
              <a:buChar char=""/>
            </a:pPr>
            <a:r>
              <a:rPr b="1" lang="en-US" sz="2200" spc="-1" strike="noStrike">
                <a:solidFill>
                  <a:srgbClr val="404040"/>
                </a:solidFill>
                <a:latin typeface="Franklin Gothic Book"/>
              </a:rPr>
              <a:t>String</a:t>
            </a:r>
            <a:endParaRPr b="1" lang="en-US" sz="2200" spc="-1" strike="noStrike">
              <a:solidFill>
                <a:srgbClr val="404040"/>
              </a:solidFill>
              <a:latin typeface="Franklin Gothic Book"/>
            </a:endParaRPr>
          </a:p>
          <a:p>
            <a:pPr marL="432000" indent="-324000">
              <a:lnSpc>
                <a:spcPct val="110000"/>
              </a:lnSpc>
              <a:spcBef>
                <a:spcPts val="1417"/>
              </a:spcBef>
              <a:buClr>
                <a:srgbClr val="000000"/>
              </a:buClr>
              <a:buSzPct val="45000"/>
              <a:buFont typeface="Wingdings" charset="2"/>
              <a:buChar char=""/>
            </a:pPr>
            <a:r>
              <a:rPr b="1" lang="en-US" sz="2200" spc="-1" strike="noStrike">
                <a:solidFill>
                  <a:srgbClr val="404040"/>
                </a:solidFill>
                <a:latin typeface="Franklin Gothic Book"/>
              </a:rPr>
              <a:t>Tkinter</a:t>
            </a:r>
            <a:endParaRPr b="1" lang="en-US" sz="2200" spc="-1" strike="noStrike">
              <a:solidFill>
                <a:srgbClr val="404040"/>
              </a:solidFill>
              <a:latin typeface="Franklin Gothic Book"/>
            </a:endParaRPr>
          </a:p>
          <a:p>
            <a:pPr marL="432000" indent="-324000">
              <a:lnSpc>
                <a:spcPct val="110000"/>
              </a:lnSpc>
              <a:spcBef>
                <a:spcPts val="1417"/>
              </a:spcBef>
              <a:buClr>
                <a:srgbClr val="000000"/>
              </a:buClr>
              <a:buSzPct val="45000"/>
              <a:buFont typeface="Wingdings" charset="2"/>
              <a:buChar char=""/>
            </a:pPr>
            <a:r>
              <a:rPr b="1" lang="en-US" sz="2200" spc="-1" strike="noStrike">
                <a:solidFill>
                  <a:srgbClr val="404040"/>
                </a:solidFill>
                <a:latin typeface="Franklin Gothic Book"/>
              </a:rPr>
              <a:t>Platforms : </a:t>
            </a:r>
            <a:endParaRPr b="1" lang="en-US" sz="2200" spc="-1" strike="noStrike">
              <a:solidFill>
                <a:srgbClr val="404040"/>
              </a:solidFill>
              <a:latin typeface="Franklin Gothic Book"/>
            </a:endParaRPr>
          </a:p>
          <a:p>
            <a:pPr marL="432000" indent="-324000">
              <a:lnSpc>
                <a:spcPct val="110000"/>
              </a:lnSpc>
              <a:spcBef>
                <a:spcPts val="1417"/>
              </a:spcBef>
              <a:buClr>
                <a:srgbClr val="000000"/>
              </a:buClr>
              <a:buSzPct val="45000"/>
              <a:buFont typeface="Wingdings" charset="2"/>
              <a:buChar char=""/>
            </a:pPr>
            <a:r>
              <a:rPr b="1" lang="en-US" sz="2200" spc="-1" strike="noStrike">
                <a:solidFill>
                  <a:srgbClr val="404040"/>
                </a:solidFill>
                <a:latin typeface="Franklin Gothic Book"/>
              </a:rPr>
              <a:t>Operating System : Ubuntu 22.04</a:t>
            </a:r>
            <a:endParaRPr b="1" lang="en-US" sz="2200" spc="-1" strike="noStrike">
              <a:solidFill>
                <a:srgbClr val="404040"/>
              </a:solidFill>
              <a:latin typeface="Franklin Gothic Book"/>
            </a:endParaRPr>
          </a:p>
          <a:p>
            <a:pPr marL="432000" indent="-324000">
              <a:lnSpc>
                <a:spcPct val="110000"/>
              </a:lnSpc>
              <a:spcBef>
                <a:spcPts val="1417"/>
              </a:spcBef>
              <a:buClr>
                <a:srgbClr val="000000"/>
              </a:buClr>
              <a:buSzPct val="45000"/>
              <a:buFont typeface="Wingdings" charset="2"/>
              <a:buChar char=""/>
            </a:pPr>
            <a:r>
              <a:rPr b="1" lang="en-US" sz="2200" spc="-1" strike="noStrike">
                <a:solidFill>
                  <a:srgbClr val="404040"/>
                </a:solidFill>
                <a:latin typeface="Franklin Gothic Book"/>
              </a:rPr>
              <a:t>Interpreter : Python3.10.12 Interpreter</a:t>
            </a:r>
            <a:endParaRPr b="1" lang="en-US" sz="2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771840"/>
            <a:ext cx="11029320" cy="529920"/>
          </a:xfrm>
          <a:prstGeom prst="rect">
            <a:avLst/>
          </a:prstGeom>
          <a:noFill/>
          <a:ln w="0">
            <a:noFill/>
          </a:ln>
        </p:spPr>
        <p:txBody>
          <a:bodyPr anchor="b">
            <a:noAutofit/>
          </a:bodyPr>
          <a:p>
            <a:pPr>
              <a:lnSpc>
                <a:spcPct val="100000"/>
              </a:lnSpc>
              <a:buNone/>
            </a:pPr>
            <a:r>
              <a:rPr b="1" lang="en-US" sz="3200" spc="-1" strike="noStrike" cap="all">
                <a:solidFill>
                  <a:srgbClr val="1cade4"/>
                </a:solidFill>
                <a:latin typeface="Arial"/>
                <a:ea typeface="Franklin Gothic Demi"/>
              </a:rPr>
              <a:t>Wow factors</a:t>
            </a:r>
            <a:endParaRPr b="0" lang="en-US" sz="3200" spc="-1" strike="noStrike">
              <a:solidFill>
                <a:srgbClr val="000000"/>
              </a:solidFill>
              <a:latin typeface="Franklin Gothic Book"/>
            </a:endParaRPr>
          </a:p>
        </p:txBody>
      </p:sp>
      <p:sp>
        <p:nvSpPr>
          <p:cNvPr id="144" name="PlaceHolder 2"/>
          <p:cNvSpPr>
            <a:spLocks noGrp="1"/>
          </p:cNvSpPr>
          <p:nvPr>
            <p:ph/>
          </p:nvPr>
        </p:nvSpPr>
        <p:spPr>
          <a:xfrm>
            <a:off x="581040" y="1447200"/>
            <a:ext cx="11029320" cy="4672800"/>
          </a:xfrm>
          <a:prstGeom prst="rect">
            <a:avLst/>
          </a:prstGeom>
          <a:noFill/>
          <a:ln w="0">
            <a:noFill/>
          </a:ln>
        </p:spPr>
        <p:txBody>
          <a:bodyPr anchor="ctr">
            <a:noAutofit/>
          </a:bodyPr>
          <a:p>
            <a:pPr>
              <a:lnSpc>
                <a:spcPct val="110000"/>
              </a:lnSpc>
              <a:spcBef>
                <a:spcPts val="360"/>
              </a:spcBef>
              <a:spcAft>
                <a:spcPts val="601"/>
              </a:spcAft>
              <a:buNone/>
              <a:tabLst>
                <a:tab algn="l" pos="0"/>
              </a:tabLst>
            </a:pPr>
            <a:r>
              <a:rPr b="1" lang="en-IN" sz="1800" spc="-1" strike="noStrike">
                <a:solidFill>
                  <a:srgbClr val="0f0f0f"/>
                </a:solidFill>
                <a:latin typeface="Franklin Gothic Book"/>
              </a:rPr>
              <a:t>1.Dual-Layer Security (Steganography + Password Protection) : </a:t>
            </a:r>
            <a:endParaRPr b="0" lang="en-US" sz="1800" spc="-1" strike="noStrike">
              <a:solidFill>
                <a:srgbClr val="404040"/>
              </a:solidFill>
              <a:latin typeface="Franklin Gothic Book"/>
            </a:endParaRPr>
          </a:p>
          <a:p>
            <a:pPr>
              <a:lnSpc>
                <a:spcPct val="110000"/>
              </a:lnSpc>
              <a:spcBef>
                <a:spcPts val="360"/>
              </a:spcBef>
              <a:spcAft>
                <a:spcPts val="601"/>
              </a:spcAft>
              <a:buNone/>
              <a:tabLst>
                <a:tab algn="l" pos="0"/>
              </a:tabLst>
            </a:pPr>
            <a:r>
              <a:rPr b="0" lang="en-IN" sz="1800" spc="-1" strike="noStrike">
                <a:solidFill>
                  <a:srgbClr val="0f0f0f"/>
                </a:solidFill>
                <a:latin typeface="Franklin Gothic Book"/>
              </a:rPr>
              <a:t>Unlike basic steganography projects, this system not only hides messages within an image but also requires a password for decryption, adding an extra layer of security</a:t>
            </a:r>
            <a:r>
              <a:rPr b="1" lang="en-IN" sz="1800" spc="-1" strike="noStrike">
                <a:solidFill>
                  <a:srgbClr val="0f0f0f"/>
                </a:solidFill>
                <a:latin typeface="Franklin Gothic Book"/>
              </a:rPr>
              <a:t>.</a:t>
            </a:r>
            <a:endParaRPr b="0" lang="en-US" sz="1800" spc="-1" strike="noStrike">
              <a:solidFill>
                <a:srgbClr val="404040"/>
              </a:solidFill>
              <a:latin typeface="Franklin Gothic Book"/>
            </a:endParaRPr>
          </a:p>
          <a:p>
            <a:pPr>
              <a:lnSpc>
                <a:spcPct val="110000"/>
              </a:lnSpc>
              <a:spcBef>
                <a:spcPts val="360"/>
              </a:spcBef>
              <a:spcAft>
                <a:spcPts val="601"/>
              </a:spcAft>
              <a:buNone/>
              <a:tabLst>
                <a:tab algn="l" pos="0"/>
              </a:tabLst>
            </a:pPr>
            <a:r>
              <a:rPr b="1" lang="en-IN" sz="1800" spc="-1" strike="noStrike">
                <a:solidFill>
                  <a:srgbClr val="0f0f0f"/>
                </a:solidFill>
                <a:latin typeface="Franklin Gothic Book"/>
              </a:rPr>
              <a:t>2.Least Significant Bit (LSB) Optimization :</a:t>
            </a:r>
            <a:endParaRPr b="0" lang="en-US" sz="1800" spc="-1" strike="noStrike">
              <a:solidFill>
                <a:srgbClr val="404040"/>
              </a:solidFill>
              <a:latin typeface="Franklin Gothic Book"/>
            </a:endParaRPr>
          </a:p>
          <a:p>
            <a:pPr>
              <a:lnSpc>
                <a:spcPct val="110000"/>
              </a:lnSpc>
              <a:spcBef>
                <a:spcPts val="360"/>
              </a:spcBef>
              <a:spcAft>
                <a:spcPts val="601"/>
              </a:spcAft>
              <a:buNone/>
              <a:tabLst>
                <a:tab algn="l" pos="0"/>
              </a:tabLst>
            </a:pPr>
            <a:r>
              <a:rPr b="0" lang="en-IN" sz="1800" spc="-1" strike="noStrike">
                <a:solidFill>
                  <a:srgbClr val="0f0f0f"/>
                </a:solidFill>
                <a:latin typeface="Franklin Gothic Book"/>
              </a:rPr>
              <a:t>The implementation ensures that image quality remains unchanged, making the hidden message undetectable to the human eye.</a:t>
            </a:r>
            <a:endParaRPr b="0" lang="en-US" sz="1800" spc="-1" strike="noStrike">
              <a:solidFill>
                <a:srgbClr val="404040"/>
              </a:solidFill>
              <a:latin typeface="Franklin Gothic Book"/>
            </a:endParaRPr>
          </a:p>
          <a:p>
            <a:pPr>
              <a:lnSpc>
                <a:spcPct val="110000"/>
              </a:lnSpc>
              <a:spcBef>
                <a:spcPts val="360"/>
              </a:spcBef>
              <a:spcAft>
                <a:spcPts val="601"/>
              </a:spcAft>
              <a:buNone/>
              <a:tabLst>
                <a:tab algn="l" pos="0"/>
              </a:tabLst>
            </a:pPr>
            <a:r>
              <a:rPr b="1" lang="en-IN" sz="1800" spc="-1" strike="noStrike">
                <a:solidFill>
                  <a:srgbClr val="0f0f0f"/>
                </a:solidFill>
                <a:latin typeface="Franklin Gothic Book"/>
              </a:rPr>
              <a:t>3.Customizable Encoding Approach :</a:t>
            </a:r>
            <a:endParaRPr b="0" lang="en-US" sz="1800" spc="-1" strike="noStrike">
              <a:solidFill>
                <a:srgbClr val="404040"/>
              </a:solidFill>
              <a:latin typeface="Franklin Gothic Book"/>
            </a:endParaRPr>
          </a:p>
          <a:p>
            <a:pPr>
              <a:lnSpc>
                <a:spcPct val="110000"/>
              </a:lnSpc>
              <a:spcBef>
                <a:spcPts val="360"/>
              </a:spcBef>
              <a:spcAft>
                <a:spcPts val="601"/>
              </a:spcAft>
              <a:buNone/>
              <a:tabLst>
                <a:tab algn="l" pos="0"/>
              </a:tabLst>
            </a:pPr>
            <a:r>
              <a:rPr b="0" lang="en-IN" sz="1800" spc="-1" strike="noStrike">
                <a:solidFill>
                  <a:srgbClr val="0f0f0f"/>
                </a:solidFill>
                <a:latin typeface="Franklin Gothic Book"/>
              </a:rPr>
              <a:t>Supports different encoding techniques (e.g., LSB, bit-plane slicing) to improve robustness against compression or editing.</a:t>
            </a:r>
            <a:endParaRPr b="0" lang="en-US" sz="1800" spc="-1" strike="noStrike">
              <a:solidFill>
                <a:srgbClr val="404040"/>
              </a:solidFill>
              <a:latin typeface="Franklin Gothic Book"/>
            </a:endParaRPr>
          </a:p>
          <a:p>
            <a:pPr>
              <a:lnSpc>
                <a:spcPct val="110000"/>
              </a:lnSpc>
              <a:spcBef>
                <a:spcPts val="360"/>
              </a:spcBef>
              <a:spcAft>
                <a:spcPts val="601"/>
              </a:spcAft>
              <a:buNone/>
              <a:tabLst>
                <a:tab algn="l" pos="0"/>
              </a:tabLst>
            </a:pPr>
            <a:r>
              <a:rPr b="1" lang="en-IN" sz="1800" spc="-1" strike="noStrike">
                <a:solidFill>
                  <a:srgbClr val="0f0f0f"/>
                </a:solidFill>
                <a:latin typeface="Franklin Gothic Book"/>
              </a:rPr>
              <a:t>4.Steganalysis Resistance :</a:t>
            </a:r>
            <a:endParaRPr b="0" lang="en-US" sz="1800" spc="-1" strike="noStrike">
              <a:solidFill>
                <a:srgbClr val="404040"/>
              </a:solidFill>
              <a:latin typeface="Franklin Gothic Book"/>
            </a:endParaRPr>
          </a:p>
          <a:p>
            <a:pPr>
              <a:lnSpc>
                <a:spcPct val="110000"/>
              </a:lnSpc>
              <a:spcBef>
                <a:spcPts val="360"/>
              </a:spcBef>
              <a:spcAft>
                <a:spcPts val="601"/>
              </a:spcAft>
              <a:buNone/>
              <a:tabLst>
                <a:tab algn="l" pos="0"/>
              </a:tabLst>
            </a:pPr>
            <a:r>
              <a:rPr b="0" lang="en-IN" sz="1800" spc="-1" strike="noStrike">
                <a:solidFill>
                  <a:srgbClr val="0f0f0f"/>
                </a:solidFill>
                <a:latin typeface="Franklin Gothic Book"/>
              </a:rPr>
              <a:t>Designed to minimize statistical anomalies, making it difficult for attackers to detect hidden data through steganalysis techniques.</a:t>
            </a: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anchor="b">
            <a:noAutofit/>
          </a:bodyPr>
          <a:p>
            <a:pPr>
              <a:lnSpc>
                <a:spcPct val="100000"/>
              </a:lnSpc>
              <a:buNone/>
            </a:pPr>
            <a:r>
              <a:rPr b="0" lang="en-IN" sz="2800" spc="-1" strike="noStrike" cap="all">
                <a:solidFill>
                  <a:srgbClr val="1cade4"/>
                </a:solidFill>
                <a:latin typeface="Franklin Gothic Demi"/>
              </a:rPr>
              <a:t>End users</a:t>
            </a:r>
            <a:endParaRPr b="0" lang="en-US" sz="2800" spc="-1" strike="noStrike">
              <a:solidFill>
                <a:srgbClr val="000000"/>
              </a:solidFill>
              <a:latin typeface="Franklin Gothic Book"/>
            </a:endParaRPr>
          </a:p>
        </p:txBody>
      </p:sp>
      <p:sp>
        <p:nvSpPr>
          <p:cNvPr id="146" name="PlaceHolder 2"/>
          <p:cNvSpPr>
            <a:spLocks noGrp="1"/>
          </p:cNvSpPr>
          <p:nvPr>
            <p:ph/>
          </p:nvPr>
        </p:nvSpPr>
        <p:spPr>
          <a:xfrm>
            <a:off x="581040" y="1302120"/>
            <a:ext cx="11029320" cy="4672800"/>
          </a:xfrm>
          <a:prstGeom prst="rect">
            <a:avLst/>
          </a:prstGeom>
          <a:noFill/>
          <a:ln w="0">
            <a:noFill/>
          </a:ln>
        </p:spPr>
        <p:txBody>
          <a:bodyPr anchor="ctr">
            <a:noAutofit/>
          </a:bodyPr>
          <a:p>
            <a:pPr>
              <a:lnSpc>
                <a:spcPct val="110000"/>
              </a:lnSpc>
              <a:spcBef>
                <a:spcPts val="340"/>
              </a:spcBef>
              <a:spcAft>
                <a:spcPts val="601"/>
              </a:spcAft>
              <a:buNone/>
            </a:pPr>
            <a:r>
              <a:rPr b="1" lang="en-IN" sz="1700" spc="-1" strike="noStrike">
                <a:solidFill>
                  <a:srgbClr val="404040"/>
                </a:solidFill>
                <a:latin typeface="Franklin Gothic Book"/>
              </a:rPr>
              <a:t>1.Cybersecurity Professionals &amp; Ethical Hackers : </a:t>
            </a:r>
            <a:endParaRPr b="0" lang="en-US" sz="1700" spc="-1" strike="noStrike">
              <a:solidFill>
                <a:srgbClr val="404040"/>
              </a:solidFill>
              <a:latin typeface="Franklin Gothic Book"/>
            </a:endParaRPr>
          </a:p>
          <a:p>
            <a:pPr>
              <a:lnSpc>
                <a:spcPct val="110000"/>
              </a:lnSpc>
              <a:spcBef>
                <a:spcPts val="340"/>
              </a:spcBef>
              <a:spcAft>
                <a:spcPts val="601"/>
              </a:spcAft>
              <a:buNone/>
            </a:pPr>
            <a:r>
              <a:rPr b="0" lang="en-IN" sz="1700" spc="-1" strike="noStrike">
                <a:solidFill>
                  <a:srgbClr val="404040"/>
                </a:solidFill>
                <a:latin typeface="Franklin Gothic Book"/>
              </a:rPr>
              <a:t>Use steganography to securely transmit sensitive data without detection.</a:t>
            </a:r>
            <a:endParaRPr b="0" lang="en-US" sz="1700" spc="-1" strike="noStrike">
              <a:solidFill>
                <a:srgbClr val="404040"/>
              </a:solidFill>
              <a:latin typeface="Franklin Gothic Book"/>
            </a:endParaRPr>
          </a:p>
          <a:p>
            <a:pPr>
              <a:lnSpc>
                <a:spcPct val="110000"/>
              </a:lnSpc>
              <a:spcBef>
                <a:spcPts val="340"/>
              </a:spcBef>
              <a:spcAft>
                <a:spcPts val="601"/>
              </a:spcAft>
              <a:buNone/>
            </a:pPr>
            <a:r>
              <a:rPr b="1" lang="en-IN" sz="1700" spc="-1" strike="noStrike">
                <a:solidFill>
                  <a:srgbClr val="404040"/>
                </a:solidFill>
                <a:latin typeface="Franklin Gothic Book"/>
              </a:rPr>
              <a:t>2.Government &amp; Intelligence Agencies :</a:t>
            </a:r>
            <a:r>
              <a:rPr b="0" lang="en-IN" sz="1700" spc="-1" strike="noStrike">
                <a:solidFill>
                  <a:srgbClr val="404040"/>
                </a:solidFill>
                <a:latin typeface="Franklin Gothic Book"/>
              </a:rPr>
              <a:t> </a:t>
            </a:r>
            <a:endParaRPr b="0" lang="en-US" sz="1700" spc="-1" strike="noStrike">
              <a:solidFill>
                <a:srgbClr val="404040"/>
              </a:solidFill>
              <a:latin typeface="Franklin Gothic Book"/>
            </a:endParaRPr>
          </a:p>
          <a:p>
            <a:pPr>
              <a:lnSpc>
                <a:spcPct val="110000"/>
              </a:lnSpc>
              <a:spcBef>
                <a:spcPts val="340"/>
              </a:spcBef>
              <a:spcAft>
                <a:spcPts val="601"/>
              </a:spcAft>
              <a:buNone/>
            </a:pPr>
            <a:r>
              <a:rPr b="0" lang="en-IN" sz="1700" spc="-1" strike="noStrike">
                <a:solidFill>
                  <a:srgbClr val="404040"/>
                </a:solidFill>
                <a:latin typeface="Franklin Gothic Book"/>
              </a:rPr>
              <a:t>Secure classified communication without attracting attention.</a:t>
            </a:r>
            <a:endParaRPr b="0" lang="en-US" sz="1700" spc="-1" strike="noStrike">
              <a:solidFill>
                <a:srgbClr val="404040"/>
              </a:solidFill>
              <a:latin typeface="Franklin Gothic Book"/>
            </a:endParaRPr>
          </a:p>
          <a:p>
            <a:pPr>
              <a:lnSpc>
                <a:spcPct val="110000"/>
              </a:lnSpc>
              <a:spcBef>
                <a:spcPts val="340"/>
              </a:spcBef>
              <a:spcAft>
                <a:spcPts val="601"/>
              </a:spcAft>
              <a:buNone/>
            </a:pPr>
            <a:r>
              <a:rPr b="1" lang="en-IN" sz="1700" spc="-1" strike="noStrike">
                <a:solidFill>
                  <a:srgbClr val="404040"/>
                </a:solidFill>
                <a:latin typeface="Franklin Gothic Book"/>
              </a:rPr>
              <a:t>3.Corporate Organizations : </a:t>
            </a:r>
            <a:endParaRPr b="0" lang="en-US" sz="1700" spc="-1" strike="noStrike">
              <a:solidFill>
                <a:srgbClr val="404040"/>
              </a:solidFill>
              <a:latin typeface="Franklin Gothic Book"/>
            </a:endParaRPr>
          </a:p>
          <a:p>
            <a:pPr>
              <a:lnSpc>
                <a:spcPct val="110000"/>
              </a:lnSpc>
              <a:spcBef>
                <a:spcPts val="340"/>
              </a:spcBef>
              <a:spcAft>
                <a:spcPts val="601"/>
              </a:spcAft>
              <a:buNone/>
            </a:pPr>
            <a:r>
              <a:rPr b="0" lang="en-IN" sz="1700" spc="-1" strike="noStrike">
                <a:solidFill>
                  <a:srgbClr val="404040"/>
                </a:solidFill>
                <a:latin typeface="Franklin Gothic Book"/>
              </a:rPr>
              <a:t>Protect trade secrets and confidential business information.</a:t>
            </a:r>
            <a:endParaRPr b="0" lang="en-US" sz="1700" spc="-1" strike="noStrike">
              <a:solidFill>
                <a:srgbClr val="404040"/>
              </a:solidFill>
              <a:latin typeface="Franklin Gothic Book"/>
            </a:endParaRPr>
          </a:p>
          <a:p>
            <a:pPr>
              <a:lnSpc>
                <a:spcPct val="110000"/>
              </a:lnSpc>
              <a:spcBef>
                <a:spcPts val="340"/>
              </a:spcBef>
              <a:spcAft>
                <a:spcPts val="601"/>
              </a:spcAft>
              <a:buNone/>
            </a:pPr>
            <a:r>
              <a:rPr b="1" lang="en-IN" sz="1700" spc="-1" strike="noStrike">
                <a:solidFill>
                  <a:srgbClr val="404040"/>
                </a:solidFill>
                <a:latin typeface="Franklin Gothic Book"/>
              </a:rPr>
              <a:t>4.Military &amp; Defense :</a:t>
            </a:r>
            <a:endParaRPr b="0" lang="en-US" sz="1700" spc="-1" strike="noStrike">
              <a:solidFill>
                <a:srgbClr val="404040"/>
              </a:solidFill>
              <a:latin typeface="Franklin Gothic Book"/>
            </a:endParaRPr>
          </a:p>
          <a:p>
            <a:pPr>
              <a:lnSpc>
                <a:spcPct val="110000"/>
              </a:lnSpc>
              <a:spcBef>
                <a:spcPts val="340"/>
              </a:spcBef>
              <a:spcAft>
                <a:spcPts val="601"/>
              </a:spcAft>
              <a:buNone/>
            </a:pPr>
            <a:r>
              <a:rPr b="0" lang="en-IN" sz="1700" spc="-1" strike="noStrike">
                <a:solidFill>
                  <a:srgbClr val="404040"/>
                </a:solidFill>
                <a:latin typeface="Franklin Gothic Book"/>
              </a:rPr>
              <a:t>Enable covert communication during operations.</a:t>
            </a:r>
            <a:endParaRPr b="0" lang="en-US" sz="1700" spc="-1" strike="noStrike">
              <a:solidFill>
                <a:srgbClr val="404040"/>
              </a:solidFill>
              <a:latin typeface="Franklin Gothic Book"/>
            </a:endParaRPr>
          </a:p>
          <a:p>
            <a:pPr>
              <a:lnSpc>
                <a:spcPct val="110000"/>
              </a:lnSpc>
              <a:spcBef>
                <a:spcPts val="340"/>
              </a:spcBef>
              <a:spcAft>
                <a:spcPts val="601"/>
              </a:spcAft>
              <a:buNone/>
            </a:pPr>
            <a:r>
              <a:rPr b="1" lang="en-IN" sz="1700" spc="-1" strike="noStrike">
                <a:solidFill>
                  <a:srgbClr val="404040"/>
                </a:solidFill>
                <a:latin typeface="Franklin Gothic Book"/>
              </a:rPr>
              <a:t>5.Forensic Experts :</a:t>
            </a:r>
            <a:endParaRPr b="0" lang="en-US" sz="1700" spc="-1" strike="noStrike">
              <a:solidFill>
                <a:srgbClr val="404040"/>
              </a:solidFill>
              <a:latin typeface="Franklin Gothic Book"/>
            </a:endParaRPr>
          </a:p>
          <a:p>
            <a:pPr>
              <a:lnSpc>
                <a:spcPct val="110000"/>
              </a:lnSpc>
              <a:spcBef>
                <a:spcPts val="340"/>
              </a:spcBef>
              <a:spcAft>
                <a:spcPts val="601"/>
              </a:spcAft>
              <a:buNone/>
            </a:pPr>
            <a:r>
              <a:rPr b="0" lang="en-IN" sz="1700" spc="-1" strike="noStrike">
                <a:solidFill>
                  <a:srgbClr val="404040"/>
                </a:solidFill>
                <a:latin typeface="Franklin Gothic Book"/>
              </a:rPr>
              <a:t>Embed digital watermarks in images for tracking and authentication.</a:t>
            </a:r>
            <a:endParaRPr b="0" lang="en-US" sz="1700" spc="-1" strike="noStrike">
              <a:solidFill>
                <a:srgbClr val="404040"/>
              </a:solidFill>
              <a:latin typeface="Franklin Gothic Book"/>
            </a:endParaRPr>
          </a:p>
          <a:p>
            <a:pPr>
              <a:lnSpc>
                <a:spcPct val="110000"/>
              </a:lnSpc>
              <a:spcBef>
                <a:spcPts val="340"/>
              </a:spcBef>
              <a:spcAft>
                <a:spcPts val="601"/>
              </a:spcAft>
              <a:buNone/>
            </a:pPr>
            <a:r>
              <a:rPr b="1" lang="en-IN" sz="1700" spc="-1" strike="noStrike">
                <a:solidFill>
                  <a:srgbClr val="404040"/>
                </a:solidFill>
                <a:latin typeface="Franklin Gothic Book"/>
              </a:rPr>
              <a:t>6.General Users (Privacy Enthusiasts) :</a:t>
            </a:r>
            <a:endParaRPr b="0" lang="en-US" sz="1700" spc="-1" strike="noStrike">
              <a:solidFill>
                <a:srgbClr val="404040"/>
              </a:solidFill>
              <a:latin typeface="Franklin Gothic Book"/>
            </a:endParaRPr>
          </a:p>
          <a:p>
            <a:pPr>
              <a:lnSpc>
                <a:spcPct val="110000"/>
              </a:lnSpc>
              <a:spcBef>
                <a:spcPts val="340"/>
              </a:spcBef>
              <a:spcAft>
                <a:spcPts val="601"/>
              </a:spcAft>
              <a:buNone/>
            </a:pPr>
            <a:r>
              <a:rPr b="0" lang="en-IN" sz="1700" spc="-1" strike="noStrike">
                <a:solidFill>
                  <a:srgbClr val="404040"/>
                </a:solidFill>
                <a:latin typeface="Franklin Gothic Book"/>
              </a:rPr>
              <a:t>Hide personal information or passwords in images to prevent unauthorized access.</a:t>
            </a: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anchor="b">
            <a:noAutofit/>
          </a:bodyPr>
          <a:p>
            <a:pPr>
              <a:lnSpc>
                <a:spcPct val="100000"/>
              </a:lnSpc>
              <a:buNone/>
            </a:pPr>
            <a:r>
              <a:rPr b="0" lang="en-IN" sz="2800" spc="-1" strike="noStrike" cap="all">
                <a:solidFill>
                  <a:srgbClr val="1cade4"/>
                </a:solidFill>
                <a:latin typeface="Franklin Gothic Demi"/>
              </a:rPr>
              <a:t>Results</a:t>
            </a:r>
            <a:endParaRPr b="0" lang="en-US" sz="2800" spc="-1" strike="noStrike">
              <a:solidFill>
                <a:srgbClr val="000000"/>
              </a:solidFill>
              <a:latin typeface="Franklin Gothic Book"/>
            </a:endParaRPr>
          </a:p>
        </p:txBody>
      </p:sp>
      <p:pic>
        <p:nvPicPr>
          <p:cNvPr id="148" name="" descr=""/>
          <p:cNvPicPr/>
          <p:nvPr/>
        </p:nvPicPr>
        <p:blipFill>
          <a:blip r:embed="rId1"/>
          <a:stretch/>
        </p:blipFill>
        <p:spPr>
          <a:xfrm>
            <a:off x="80640" y="1231920"/>
            <a:ext cx="7839360" cy="5428080"/>
          </a:xfrm>
          <a:prstGeom prst="rect">
            <a:avLst/>
          </a:prstGeom>
          <a:ln w="0">
            <a:noFill/>
          </a:ln>
        </p:spPr>
      </p:pic>
      <p:pic>
        <p:nvPicPr>
          <p:cNvPr id="149" name="" descr=""/>
          <p:cNvPicPr/>
          <p:nvPr/>
        </p:nvPicPr>
        <p:blipFill>
          <a:blip r:embed="rId2"/>
          <a:stretch/>
        </p:blipFill>
        <p:spPr>
          <a:xfrm>
            <a:off x="5925240" y="1296720"/>
            <a:ext cx="8328240" cy="2120400"/>
          </a:xfrm>
          <a:prstGeom prst="rect">
            <a:avLst/>
          </a:prstGeom>
          <a:ln w="0">
            <a:noFill/>
          </a:ln>
        </p:spPr>
      </p:pic>
      <p:pic>
        <p:nvPicPr>
          <p:cNvPr id="150" name="" descr=""/>
          <p:cNvPicPr/>
          <p:nvPr/>
        </p:nvPicPr>
        <p:blipFill>
          <a:blip r:embed="rId3"/>
          <a:stretch/>
        </p:blipFill>
        <p:spPr>
          <a:xfrm>
            <a:off x="5940000" y="3386520"/>
            <a:ext cx="10486800" cy="27334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9320" cy="529920"/>
          </a:xfrm>
          <a:prstGeom prst="rect">
            <a:avLst/>
          </a:prstGeom>
          <a:noFill/>
          <a:ln w="0">
            <a:noFill/>
          </a:ln>
        </p:spPr>
        <p:txBody>
          <a:bodyPr anchor="b">
            <a:noAutofit/>
          </a:bodyPr>
          <a:p>
            <a:pPr>
              <a:lnSpc>
                <a:spcPct val="100000"/>
              </a:lnSpc>
              <a:buNone/>
            </a:pPr>
            <a:r>
              <a:rPr b="0" lang="en-IN" sz="2800" spc="-1" strike="noStrike" cap="all">
                <a:solidFill>
                  <a:srgbClr val="1cade4"/>
                </a:solidFill>
                <a:latin typeface="Franklin Gothic Demi"/>
              </a:rPr>
              <a:t>Conclusion</a:t>
            </a:r>
            <a:endParaRPr b="0" lang="en-US" sz="2800" spc="-1" strike="noStrike">
              <a:solidFill>
                <a:srgbClr val="000000"/>
              </a:solidFill>
              <a:latin typeface="Franklin Gothic Book"/>
            </a:endParaRPr>
          </a:p>
        </p:txBody>
      </p:sp>
      <p:sp>
        <p:nvSpPr>
          <p:cNvPr id="152" name="PlaceHolder 2"/>
          <p:cNvSpPr>
            <a:spLocks noGrp="1"/>
          </p:cNvSpPr>
          <p:nvPr>
            <p:ph/>
          </p:nvPr>
        </p:nvSpPr>
        <p:spPr>
          <a:xfrm>
            <a:off x="540000" y="505080"/>
            <a:ext cx="11029320" cy="5434920"/>
          </a:xfrm>
          <a:prstGeom prst="rect">
            <a:avLst/>
          </a:prstGeom>
          <a:noFill/>
          <a:ln w="0">
            <a:noFill/>
          </a:ln>
        </p:spPr>
        <p:txBody>
          <a:bodyPr anchor="ctr">
            <a:noAutofit/>
          </a:bodyPr>
          <a:p>
            <a:pPr>
              <a:lnSpc>
                <a:spcPct val="110000"/>
              </a:lnSpc>
              <a:spcBef>
                <a:spcPts val="340"/>
              </a:spcBef>
              <a:spcAft>
                <a:spcPts val="601"/>
              </a:spcAft>
              <a:buNone/>
            </a:pPr>
            <a:r>
              <a:rPr b="1" lang="en-IN" sz="1700" spc="-1" strike="noStrike">
                <a:solidFill>
                  <a:srgbClr val="404040"/>
                </a:solidFill>
                <a:latin typeface="Franklin Gothic Book"/>
              </a:rPr>
              <a:t>The Secure Data Hiding Using Steganography project successfully implements a technique for embedding secret messages within images while ensuring imperceptibility, security, and robustness. By combining Least Significant Bit (LSB) steganography with password-based access control, the project enhances the confidentiality of hidden information. The system maintains the original image quality while providing a secure means of communication, making it useful for cybersecurity professionals, journalists, corporate organizations, and government agencies.</a:t>
            </a:r>
            <a:endParaRPr b="1"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81040" y="702000"/>
            <a:ext cx="11029320" cy="529920"/>
          </a:xfrm>
          <a:prstGeom prst="rect">
            <a:avLst/>
          </a:prstGeom>
          <a:noFill/>
          <a:ln w="0">
            <a:noFill/>
          </a:ln>
        </p:spPr>
        <p:txBody>
          <a:bodyPr anchor="b">
            <a:noAutofit/>
          </a:bodyPr>
          <a:p>
            <a:pPr>
              <a:lnSpc>
                <a:spcPct val="100000"/>
              </a:lnSpc>
              <a:buNone/>
            </a:pPr>
            <a:r>
              <a:rPr b="0" lang="en-IN" sz="2800" spc="-1" strike="noStrike" cap="all">
                <a:solidFill>
                  <a:srgbClr val="1cade4"/>
                </a:solidFill>
                <a:latin typeface="Franklin Gothic Demi"/>
              </a:rPr>
              <a:t>GitHub Link</a:t>
            </a:r>
            <a:endParaRPr b="0" lang="en-US" sz="2800" spc="-1" strike="noStrike">
              <a:solidFill>
                <a:srgbClr val="000000"/>
              </a:solidFill>
              <a:latin typeface="Franklin Gothic Book"/>
            </a:endParaRPr>
          </a:p>
        </p:txBody>
      </p:sp>
      <p:sp>
        <p:nvSpPr>
          <p:cNvPr id="154" name="PlaceHolder 2"/>
          <p:cNvSpPr>
            <a:spLocks noGrp="1"/>
          </p:cNvSpPr>
          <p:nvPr>
            <p:ph/>
          </p:nvPr>
        </p:nvSpPr>
        <p:spPr>
          <a:xfrm>
            <a:off x="581040" y="1302120"/>
            <a:ext cx="11029320" cy="4672800"/>
          </a:xfrm>
          <a:prstGeom prst="rect">
            <a:avLst/>
          </a:prstGeom>
          <a:noFill/>
          <a:ln w="0">
            <a:noFill/>
          </a:ln>
        </p:spPr>
        <p:txBody>
          <a:bodyPr anchor="ctr">
            <a:noAutofit/>
          </a:bodyPr>
          <a:p>
            <a:pPr marL="432000" indent="-324000">
              <a:lnSpc>
                <a:spcPct val="110000"/>
              </a:lnSpc>
              <a:spcBef>
                <a:spcPts val="1417"/>
              </a:spcBef>
              <a:buClr>
                <a:srgbClr val="000000"/>
              </a:buClr>
              <a:buSzPct val="45000"/>
              <a:buFont typeface="Wingdings" charset="2"/>
              <a:buChar char=""/>
            </a:pPr>
            <a:r>
              <a:rPr b="0" lang="en-US" sz="1700" spc="-1" strike="noStrike">
                <a:solidFill>
                  <a:srgbClr val="404040"/>
                </a:solidFill>
                <a:latin typeface="Franklin Gothic Book"/>
              </a:rPr>
              <a:t>https://github.com/Purnakarthik/Stegnography.git</a:t>
            </a:r>
            <a:endParaRPr b="0" lang="en-US" sz="17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32</TotalTime>
  <Application>LibreOffice/7.3.7.2$Linux_X86_64 LibreOffice_project/30$Build-2</Application>
  <AppVersion>15.0000</AppVersion>
  <Words>88</Words>
  <Paragraphs>32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2025-02-24T23:33:24Z</dcterms:modified>
  <cp:revision>26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PresentationFormat">
    <vt:lpwstr>Custom</vt:lpwstr>
  </property>
  <property fmtid="{D5CDD505-2E9C-101B-9397-08002B2CF9AE}" pid="4" name="Slides">
    <vt:i4>11</vt:i4>
  </property>
</Properties>
</file>