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5B57-C75A-45BB-AB1A-689BCEE22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550BA-06B7-4DA6-B570-8891B172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BBF8D-5982-47F5-B9BB-8C0D93AE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5CC1-E2A2-4748-ADB0-BA9EB9FB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A317-F2B0-4773-918B-96A05DD3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A9AC-ED3A-4334-BBDB-9A49E9F8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4789-E3BE-4126-8643-8BC86D38B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05781-2A09-4E07-A61E-31A0A79B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67A9F-3B43-4D51-BCF4-182BCA78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3EE3-0EC9-47B2-89D9-F4326E03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2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DC01F-B231-421E-A813-CB55F47F9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0CBFF-55E7-4788-9911-4486895F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85393-4BAD-4B7F-9840-EF0929EF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9DEA-1FB8-4EF6-B8FC-463A1E79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3B3C-8A4C-490D-98B4-5C8A7869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6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1CA3-585D-40CD-B77B-0A0EC7E3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600E-88F5-47BF-BF37-CDEAB6BE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CF8E-EABD-4309-A78A-61B2E475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91F9-930D-45F0-9D7B-49269B01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DB8B-CB1B-42F7-87E2-E2601811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4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5C44-FB0A-4087-9887-57CD4440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4EC29-0338-4AA2-A041-DB515878B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A1C27-001B-4A3A-B5A0-1E595E8B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3935-58E0-4E32-9B1F-8BB112D3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68CF-8464-4947-BB23-073A29A0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03EA-F793-4FF4-996B-6BB6E98B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829A-C47E-481C-9B87-5585986B1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0C29F-5AE7-4E16-83AD-1890A5853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AEB28-18E9-409A-BC43-13A16E44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A0B09-1ABB-4B8C-A995-D8EC8B85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F4073-74A2-4E49-950D-31062DBD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FD41-1763-4F71-9F46-73CAE4EB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72424-72B2-4604-8F6D-E520612A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F9308-72FE-4598-BD7B-0637B4576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F2735-2459-4369-B1BC-6118D09D0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A7687-03E5-479B-A18F-0CDD52D1D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F17F0-3A31-4C13-82E2-3DFFD637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77A04-41F9-473A-8419-5C0BBF3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DBCF1-31E3-48C7-95C5-1E3F443C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F3F6-59BC-4C07-82F0-D6D5160D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C43E2-5333-452D-909B-CB8D8468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A5BB5-37CD-4666-A102-6202A26A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466D9-7E6A-42C5-BDC2-C86B28FF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71537-4A34-46D8-95E4-D44CAAB0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EABFD-5BCB-4EAC-8DFE-EA49DFBF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4B1E2-22BA-4E42-AE01-6A17100D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A207-D5FA-4368-984B-A96614C5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19B02-EFEE-4D59-9E4D-0EC70C836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661B7-A66F-4708-A58F-FE0C49F0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CFAE5-1461-4979-89C8-6F686DE6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8C68D-DCDD-4AC5-B18F-74DDC4A4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E78C4-6597-4791-BB37-9B845E9E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1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3800-251A-453A-800F-277C5FA2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DAE2A-F919-4FE3-98BE-C91449D45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AC03D-3654-4D05-9076-F14EA91E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3E584-328F-44D2-BF1C-907BD50A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1B785-2DA7-487D-8710-2F01A56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51D8D-0B58-46B4-9F0E-51823EDC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2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027-3848-46DE-A419-360C48AC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2EFB-0910-43EE-ADC0-D05C90D2E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38F84-A410-4CF7-AA7C-6E4650DCD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22E9-5635-45CF-982E-8BF08CD611E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209F2-9E3D-4F52-AEF3-63E806BB9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0CF6C-7B04-4D40-8205-92FDE27DB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7C9B-F453-4F4A-BE81-973D3F621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5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s.qlikcloud.com/hub/personal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6D0E-0875-4C19-A7D2-9E2E32BB7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Dining Out : Places to eat near University of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DD03-2AC0-4ACC-9347-52B7A8ED9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endParaRPr lang="en-US" sz="2000"/>
          </a:p>
          <a:p>
            <a:pPr algn="l"/>
            <a:r>
              <a:rPr lang="en-US" sz="2000"/>
              <a:t>Purnima Chandel and Swati Madan</a:t>
            </a:r>
            <a:endParaRPr lang="en-US" sz="20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C27C8-076A-4449-A21D-16D21806C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0" r="2" b="12700"/>
          <a:stretch/>
        </p:blipFill>
        <p:spPr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4614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C1439-3C7F-4C41-9D5A-D541C648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GARTNER MAGIC QUADRANT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F09802-38D7-4DE2-8F08-6039202EB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27" y="961812"/>
            <a:ext cx="494334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7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F72A-C95B-4A9E-BE2E-FA8DD715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811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A1BE-8ED3-47BD-80AC-099BB054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A3CC-7E3C-4D1A-9C92-58C3F0AC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We are exploring two visualization tools – Power BI and </a:t>
            </a:r>
            <a:r>
              <a:rPr lang="en-US" sz="2000" dirty="0" err="1"/>
              <a:t>Qliksense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We used Yelp API to determine which restaurants are most popular near University of Toronto.</a:t>
            </a:r>
          </a:p>
          <a:p>
            <a:pPr marL="0" indent="0">
              <a:buNone/>
            </a:pPr>
            <a:r>
              <a:rPr lang="en-US" sz="2000" dirty="0"/>
              <a:t> We would like to know where the </a:t>
            </a:r>
            <a:r>
              <a:rPr lang="en-US" sz="2000" dirty="0" err="1"/>
              <a:t>UofT</a:t>
            </a:r>
            <a:r>
              <a:rPr lang="en-US" sz="2000" dirty="0"/>
              <a:t> campus community gets their sustenance and visualize the data in Power BI and </a:t>
            </a:r>
            <a:r>
              <a:rPr lang="en-US" sz="2000" dirty="0" err="1"/>
              <a:t>Qliksense</a:t>
            </a:r>
            <a:r>
              <a:rPr lang="en-US" sz="2000" dirty="0"/>
              <a:t> and draw a comparison between the two</a:t>
            </a:r>
            <a:r>
              <a:rPr lang="en-US" sz="1800" dirty="0"/>
              <a:t>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F4082-13A3-473F-BB30-7A546AF91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5377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3690-8534-4A68-8CA0-6CAD0107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3927-3B4D-49B3-98F2-1ED82E84C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lvl="0"/>
            <a:r>
              <a:rPr lang="en-US" sz="1800"/>
              <a:t>Which restaurants are closest to our location?</a:t>
            </a:r>
          </a:p>
          <a:p>
            <a:pPr lvl="0"/>
            <a:r>
              <a:rPr lang="en-US" sz="1800"/>
              <a:t>Which restaurants are most affordable?</a:t>
            </a:r>
          </a:p>
          <a:p>
            <a:pPr lvl="0"/>
            <a:r>
              <a:rPr lang="en-US" sz="1800"/>
              <a:t>Which restaurants are the most popular by rating among the community?</a:t>
            </a:r>
          </a:p>
          <a:p>
            <a:pPr lvl="0"/>
            <a:r>
              <a:rPr lang="en-US" sz="1800"/>
              <a:t>What is the overall sentiments for the restaurants by the community?</a:t>
            </a:r>
          </a:p>
          <a:p>
            <a:pPr lvl="0"/>
            <a:r>
              <a:rPr lang="en-US" sz="1800"/>
              <a:t>Which restaurant had the most reviews?</a:t>
            </a:r>
          </a:p>
          <a:p>
            <a:pPr lvl="0"/>
            <a:r>
              <a:rPr lang="en-US" sz="1800"/>
              <a:t>What are the differences between PowerBI and Qliksense?</a:t>
            </a:r>
          </a:p>
          <a:p>
            <a:endParaRPr lang="en-US" sz="1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late with a fork and knife&#10;&#10;Description automatically generated">
            <a:extLst>
              <a:ext uri="{FF2B5EF4-FFF2-40B4-BE49-F238E27FC236}">
                <a16:creationId xmlns:a16="http://schemas.microsoft.com/office/drawing/2014/main" id="{C4FE127E-E6BF-4922-A69F-96606EFD5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r="17711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6869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9A65-C69B-42B4-810B-6DF67833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Methods</a:t>
            </a:r>
          </a:p>
        </p:txBody>
      </p:sp>
      <p:pic>
        <p:nvPicPr>
          <p:cNvPr id="5" name="Content Placeholder 4" descr="A close up of electronics&#10;&#10;Description automatically generated">
            <a:extLst>
              <a:ext uri="{FF2B5EF4-FFF2-40B4-BE49-F238E27FC236}">
                <a16:creationId xmlns:a16="http://schemas.microsoft.com/office/drawing/2014/main" id="{2801F3BE-CFF2-49B6-9E37-5EF503A5B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160" y="1612265"/>
            <a:ext cx="2100996" cy="1679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8C549-92BF-4B4B-8A27-E1936269CD68}"/>
              </a:ext>
            </a:extLst>
          </p:cNvPr>
          <p:cNvSpPr txBox="1"/>
          <p:nvPr/>
        </p:nvSpPr>
        <p:spPr>
          <a:xfrm>
            <a:off x="680720" y="3769360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YELP API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F7F766F-7C60-493E-96F7-F73B3F740F49}"/>
              </a:ext>
            </a:extLst>
          </p:cNvPr>
          <p:cNvCxnSpPr>
            <a:cxnSpLocks/>
          </p:cNvCxnSpPr>
          <p:nvPr/>
        </p:nvCxnSpPr>
        <p:spPr>
          <a:xfrm>
            <a:off x="2314575" y="2452052"/>
            <a:ext cx="1035218" cy="685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6E7A1DF1-9621-4729-9876-D07BF9670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62" y="2429932"/>
            <a:ext cx="2830924" cy="14154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1DDBB9-1DC3-435C-989F-F68F7802B19B}"/>
              </a:ext>
            </a:extLst>
          </p:cNvPr>
          <p:cNvSpPr txBox="1"/>
          <p:nvPr/>
        </p:nvSpPr>
        <p:spPr>
          <a:xfrm>
            <a:off x="4276725" y="1690688"/>
            <a:ext cx="23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Notebook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EEB91A2-F035-45B1-AAB4-A614284FB5C3}"/>
              </a:ext>
            </a:extLst>
          </p:cNvPr>
          <p:cNvCxnSpPr>
            <a:cxnSpLocks/>
          </p:cNvCxnSpPr>
          <p:nvPr/>
        </p:nvCxnSpPr>
        <p:spPr>
          <a:xfrm>
            <a:off x="6268358" y="3291840"/>
            <a:ext cx="1548287" cy="110317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4D1163-325A-4F25-A5B4-FC7F04B29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32" y="3852578"/>
            <a:ext cx="3895839" cy="19868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82639E3-DDEF-46BD-A5C5-44B7DF0FFB40}"/>
              </a:ext>
            </a:extLst>
          </p:cNvPr>
          <p:cNvSpPr txBox="1"/>
          <p:nvPr/>
        </p:nvSpPr>
        <p:spPr>
          <a:xfrm>
            <a:off x="8259097" y="6223819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Qliksense</a:t>
            </a:r>
            <a:r>
              <a:rPr lang="en-US" dirty="0">
                <a:solidFill>
                  <a:schemeClr val="bg1"/>
                </a:solidFill>
              </a:rPr>
              <a:t> Dashboard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9C2F0B7-F826-4F80-BAAF-9C0B1E95F62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239286" y="2277533"/>
            <a:ext cx="1483528" cy="860130"/>
          </a:xfrm>
          <a:prstGeom prst="bentConnector3">
            <a:avLst>
              <a:gd name="adj1" fmla="val 5463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2C70FE-3FBD-4C3C-9E31-00D7C4E89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17" y="1039782"/>
            <a:ext cx="3970930" cy="23892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2025E6F-A6DD-446E-B85C-20D8C352BCE0}"/>
              </a:ext>
            </a:extLst>
          </p:cNvPr>
          <p:cNvSpPr txBox="1"/>
          <p:nvPr/>
        </p:nvSpPr>
        <p:spPr>
          <a:xfrm>
            <a:off x="7845717" y="452937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48845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49D9-EBC7-489E-A110-ED745FDB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DASHBOARD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67EF20-C5B8-4536-A015-28B528FD8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471613"/>
            <a:ext cx="10515599" cy="5186361"/>
          </a:xfrm>
        </p:spPr>
      </p:pic>
    </p:spTree>
    <p:extLst>
      <p:ext uri="{BB962C8B-B14F-4D97-AF65-F5344CB8AC3E}">
        <p14:creationId xmlns:p14="http://schemas.microsoft.com/office/powerpoint/2010/main" val="410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1981-6D56-4D4C-8837-FD5B2840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5051"/>
          </a:xfrm>
        </p:spPr>
        <p:txBody>
          <a:bodyPr/>
          <a:lstStyle/>
          <a:p>
            <a:r>
              <a:rPr lang="en-US" dirty="0"/>
              <a:t>POWER BI DASHBOARD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414F8B-DE27-4456-BF0F-257EDFEC1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7" y="1400176"/>
            <a:ext cx="10908341" cy="5485336"/>
          </a:xfrm>
        </p:spPr>
      </p:pic>
    </p:spTree>
    <p:extLst>
      <p:ext uri="{BB962C8B-B14F-4D97-AF65-F5344CB8AC3E}">
        <p14:creationId xmlns:p14="http://schemas.microsoft.com/office/powerpoint/2010/main" val="366602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940434" y="1695314"/>
            <a:ext cx="4382770" cy="2803045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940434" y="4498360"/>
            <a:ext cx="4566286" cy="2140565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6244591" y="1777632"/>
            <a:ext cx="5099684" cy="49422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BA6AA1E-A8DE-4376-B198-74763CF8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65125"/>
            <a:ext cx="10553700" cy="815975"/>
          </a:xfrm>
        </p:spPr>
        <p:txBody>
          <a:bodyPr>
            <a:normAutofit fontScale="90000"/>
          </a:bodyPr>
          <a:lstStyle/>
          <a:p>
            <a:r>
              <a:rPr lang="en-US" dirty="0"/>
              <a:t>QLIKSENSE DASHBOARD</a:t>
            </a:r>
            <a:br>
              <a:rPr lang="en-US" dirty="0"/>
            </a:br>
            <a:r>
              <a:rPr lang="en-US" sz="2700" dirty="0">
                <a:hlinkClick r:id="rId5"/>
              </a:rPr>
              <a:t>https://us.qlikcloud.com/hub/personal</a:t>
            </a:r>
            <a:endParaRPr lang="en-US" sz="2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411480" y="1352551"/>
            <a:ext cx="11003280" cy="343027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799744"/>
            <a:ext cx="10515600" cy="19988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D997E0B-9B24-43AA-8815-384ABE77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QLIKSENSE DASHBOARD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041FB6-1A13-4900-BB89-26B338987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64467"/>
              </p:ext>
            </p:extLst>
          </p:nvPr>
        </p:nvGraphicFramePr>
        <p:xfrm>
          <a:off x="1085851" y="729191"/>
          <a:ext cx="9102723" cy="5008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824">
                  <a:extLst>
                    <a:ext uri="{9D8B030D-6E8A-4147-A177-3AD203B41FA5}">
                      <a16:colId xmlns:a16="http://schemas.microsoft.com/office/drawing/2014/main" val="3616052071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124378783"/>
                    </a:ext>
                  </a:extLst>
                </a:gridCol>
                <a:gridCol w="2873374">
                  <a:extLst>
                    <a:ext uri="{9D8B030D-6E8A-4147-A177-3AD203B41FA5}">
                      <a16:colId xmlns:a16="http://schemas.microsoft.com/office/drawing/2014/main" val="4145957832"/>
                    </a:ext>
                  </a:extLst>
                </a:gridCol>
              </a:tblGrid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QLIKSENSE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9288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DATA LOAD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73724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39655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SEARCHING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ADEQUATE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227276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CLOUD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FOR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SHARE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782286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ADJUSTING DIFF SCREEN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34023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DATA LOAD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72804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PRINT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ADEQUATE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29866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NULL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78351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PIVOT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53734"/>
                  </a:ext>
                </a:extLst>
              </a:tr>
              <a:tr h="455348">
                <a:tc>
                  <a:txBody>
                    <a:bodyPr/>
                    <a:lstStyle/>
                    <a:p>
                      <a:r>
                        <a:rPr lang="en-US" dirty="0"/>
                        <a:t>DRILL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0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2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Dining Out : Places to eat near University of Toronto</vt:lpstr>
      <vt:lpstr>Project Description</vt:lpstr>
      <vt:lpstr>Research Questions</vt:lpstr>
      <vt:lpstr>Methods</vt:lpstr>
      <vt:lpstr>POWER BI DASHBOARD</vt:lpstr>
      <vt:lpstr>POWER BI DASHBOARD</vt:lpstr>
      <vt:lpstr>QLIKSENSE DASHBOARD https://us.qlikcloud.com/hub/personal</vt:lpstr>
      <vt:lpstr>QLIKSENSE DASHBOARD</vt:lpstr>
      <vt:lpstr>PowerPoint Presentation</vt:lpstr>
      <vt:lpstr>GARTNER MAGIC QUADRANT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Dining Out : Places to eat near University of Toronto</dc:title>
  <dc:creator>swati madan</dc:creator>
  <cp:lastModifiedBy>swati madan</cp:lastModifiedBy>
  <cp:revision>1</cp:revision>
  <dcterms:created xsi:type="dcterms:W3CDTF">2019-04-12T00:32:47Z</dcterms:created>
  <dcterms:modified xsi:type="dcterms:W3CDTF">2019-04-12T00:32:59Z</dcterms:modified>
</cp:coreProperties>
</file>