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6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48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8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03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6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5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0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7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5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A41C-4E5E-47FC-AE82-3D63666ED4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28FA5-D686-5990-C6CF-CEA480CB0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62B560-99E9-5F66-4349-FA7A04A0191C}"/>
              </a:ext>
            </a:extLst>
          </p:cNvPr>
          <p:cNvSpPr/>
          <p:nvPr/>
        </p:nvSpPr>
        <p:spPr>
          <a:xfrm>
            <a:off x="3421620" y="2674375"/>
            <a:ext cx="4375355" cy="5702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PRESEMTED BY:- PURNIMA SOLANKI</a:t>
            </a:r>
            <a:endParaRPr lang="en-I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F5B55-A9D6-4669-1B21-2FD132266479}"/>
              </a:ext>
            </a:extLst>
          </p:cNvPr>
          <p:cNvSpPr/>
          <p:nvPr/>
        </p:nvSpPr>
        <p:spPr>
          <a:xfrm>
            <a:off x="412956" y="2182762"/>
            <a:ext cx="9026012" cy="2644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</a:t>
            </a:r>
            <a:endParaRPr lang="en-IN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25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40A028-1394-5C59-4FF8-D964775C48CA}"/>
              </a:ext>
            </a:extLst>
          </p:cNvPr>
          <p:cNvSpPr/>
          <p:nvPr/>
        </p:nvSpPr>
        <p:spPr>
          <a:xfrm>
            <a:off x="776746" y="344132"/>
            <a:ext cx="8593393" cy="7767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What is Culture?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26D98-2D89-3648-A4D5-0462FA0D6AAF}"/>
              </a:ext>
            </a:extLst>
          </p:cNvPr>
          <p:cNvSpPr/>
          <p:nvPr/>
        </p:nvSpPr>
        <p:spPr>
          <a:xfrm>
            <a:off x="776745" y="1917290"/>
            <a:ext cx="8593393" cy="1779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CULTURE, is a design for Living: The values, beliefs, behavior practices and material objects that organize people way of life and living.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D02DD2-C7E2-6404-B361-276FC5BA2947}"/>
              </a:ext>
            </a:extLst>
          </p:cNvPr>
          <p:cNvSpPr/>
          <p:nvPr/>
        </p:nvSpPr>
        <p:spPr>
          <a:xfrm>
            <a:off x="776745" y="4237702"/>
            <a:ext cx="8593393" cy="757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It is a bridge to the past as well as a guide to the Future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41A6B-9F93-1B11-0835-4E7DAFF364A9}"/>
              </a:ext>
            </a:extLst>
          </p:cNvPr>
          <p:cNvSpPr/>
          <p:nvPr/>
        </p:nvSpPr>
        <p:spPr>
          <a:xfrm>
            <a:off x="491613" y="462115"/>
            <a:ext cx="7325033" cy="82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Corporate Culture?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E8497-67E3-C42F-0407-40C9B63B6B22}"/>
              </a:ext>
            </a:extLst>
          </p:cNvPr>
          <p:cNvSpPr/>
          <p:nvPr/>
        </p:nvSpPr>
        <p:spPr>
          <a:xfrm>
            <a:off x="491613" y="1870280"/>
            <a:ext cx="7295535" cy="17578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Corporate culture refers to the shared values, beliefs, and behaviors that define how a company operates and interacts internally and externally.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6B4F2-B98D-0162-6EAC-A07E5DA3B8F3}"/>
              </a:ext>
            </a:extLst>
          </p:cNvPr>
          <p:cNvSpPr/>
          <p:nvPr/>
        </p:nvSpPr>
        <p:spPr>
          <a:xfrm>
            <a:off x="491614" y="3873908"/>
            <a:ext cx="7295534" cy="82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set of shared beliefs, values and practices….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D685D-6597-CFA2-4012-4F17B337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101"/>
          <a:stretch/>
        </p:blipFill>
        <p:spPr>
          <a:xfrm>
            <a:off x="1730477" y="4975429"/>
            <a:ext cx="4650658" cy="13992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01A616E-9D6F-9FB3-F48A-AED22EB1B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46439" cy="28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CAFEC-5F5B-D0A3-AD6A-C404449250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20297" cy="262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2594F-4FC2-584D-3B2A-E47D33E2F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2" y="1695154"/>
            <a:ext cx="3018502" cy="39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B6569-B48E-54C9-BC15-467843DF74E6}"/>
              </a:ext>
            </a:extLst>
          </p:cNvPr>
          <p:cNvSpPr/>
          <p:nvPr/>
        </p:nvSpPr>
        <p:spPr>
          <a:xfrm>
            <a:off x="285136" y="361337"/>
            <a:ext cx="7354530" cy="1034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Corporate Culture is Important? 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125BB-868B-409D-A126-7982DFF3977B}"/>
              </a:ext>
            </a:extLst>
          </p:cNvPr>
          <p:cNvSpPr/>
          <p:nvPr/>
        </p:nvSpPr>
        <p:spPr>
          <a:xfrm>
            <a:off x="285137" y="1897625"/>
            <a:ext cx="7354530" cy="2949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Corporate culture is crucial because it directly impacts a company’s success, employee satisfaction, and overall business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Employee Engagement &amp; Retention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Productivity &amp; Performance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Brand Reputation &amp; Identity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Decision-Making &amp; Leadership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Adaptability &amp;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CBEA3-2B71-DA5F-9E4D-1A04828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40" y="5052092"/>
            <a:ext cx="4218040" cy="16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5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5B7591-4084-B0B8-B11C-DA9CB83E5264}"/>
              </a:ext>
            </a:extLst>
          </p:cNvPr>
          <p:cNvSpPr/>
          <p:nvPr/>
        </p:nvSpPr>
        <p:spPr>
          <a:xfrm>
            <a:off x="786583" y="403126"/>
            <a:ext cx="8160772" cy="953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Types of </a:t>
            </a:r>
            <a:r>
              <a:rPr lang="en-IN" sz="4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Corporate Culture</a:t>
            </a:r>
            <a:endParaRPr lang="en-IN" sz="4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C1B5D-661E-87AB-1B8F-2A9168A505C7}"/>
              </a:ext>
            </a:extLst>
          </p:cNvPr>
          <p:cNvSpPr/>
          <p:nvPr/>
        </p:nvSpPr>
        <p:spPr>
          <a:xfrm>
            <a:off x="845575" y="1887790"/>
            <a:ext cx="4021394" cy="70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Clan Culture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12940-21B3-6FFF-BFCE-35E508FD6493}"/>
              </a:ext>
            </a:extLst>
          </p:cNvPr>
          <p:cNvSpPr/>
          <p:nvPr/>
        </p:nvSpPr>
        <p:spPr>
          <a:xfrm>
            <a:off x="845575" y="3018503"/>
            <a:ext cx="4021394" cy="70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Adhocracy Culture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6B9B-0B12-FE4B-5F7F-67CA3A02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72" y="3106993"/>
            <a:ext cx="4825797" cy="272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497F4B-611F-01E7-0CA7-DDBA90C2C1BE}"/>
              </a:ext>
            </a:extLst>
          </p:cNvPr>
          <p:cNvSpPr/>
          <p:nvPr/>
        </p:nvSpPr>
        <p:spPr>
          <a:xfrm>
            <a:off x="801329" y="4193458"/>
            <a:ext cx="4021394" cy="70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Market Culture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D486E-8EF2-C296-5E22-5C4DEFB8AA6A}"/>
              </a:ext>
            </a:extLst>
          </p:cNvPr>
          <p:cNvSpPr/>
          <p:nvPr/>
        </p:nvSpPr>
        <p:spPr>
          <a:xfrm>
            <a:off x="796414" y="5279925"/>
            <a:ext cx="4021394" cy="70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Hierarchy Culture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E28CF-D7D5-62AF-3224-0C97934BEBB6}"/>
              </a:ext>
            </a:extLst>
          </p:cNvPr>
          <p:cNvSpPr/>
          <p:nvPr/>
        </p:nvSpPr>
        <p:spPr>
          <a:xfrm>
            <a:off x="127820" y="304799"/>
            <a:ext cx="8406580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Clan</a:t>
            </a:r>
            <a:r>
              <a:rPr lang="en-US" sz="5400" b="1" dirty="0"/>
              <a:t> Culture</a:t>
            </a:r>
            <a:endParaRPr lang="en-IN" sz="5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DD799-5FB3-F99F-9161-C47078480602}"/>
              </a:ext>
            </a:extLst>
          </p:cNvPr>
          <p:cNvSpPr/>
          <p:nvPr/>
        </p:nvSpPr>
        <p:spPr>
          <a:xfrm>
            <a:off x="127820" y="1700981"/>
            <a:ext cx="8406580" cy="2251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Focuses on teamwork, collaboration, and employee</a:t>
            </a:r>
          </a:p>
          <a:p>
            <a:r>
              <a:rPr lang="en-US" sz="2400" dirty="0"/>
              <a:t> wellbeing. Encourages open communication, mentorship, and a family-like atmosphere. Common in startups, small businesses, and companies prioritizing employee engagement.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8C735E-0FAA-B888-6A41-5E04134E39BC}"/>
              </a:ext>
            </a:extLst>
          </p:cNvPr>
          <p:cNvSpPr/>
          <p:nvPr/>
        </p:nvSpPr>
        <p:spPr>
          <a:xfrm>
            <a:off x="127819" y="4444182"/>
            <a:ext cx="8406579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Example: Google, Zappos.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64C89-0C58-4218-61CA-93F1B3BB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62" y="1700981"/>
            <a:ext cx="3031453" cy="35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4FFA4-06DA-0DC4-C96E-E9D87388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336C7-2DB2-4EF7-28BB-3F6CD405FDA9}"/>
              </a:ext>
            </a:extLst>
          </p:cNvPr>
          <p:cNvSpPr/>
          <p:nvPr/>
        </p:nvSpPr>
        <p:spPr>
          <a:xfrm>
            <a:off x="127820" y="304799"/>
            <a:ext cx="8406580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Adhocracy Culture</a:t>
            </a:r>
            <a:endParaRPr lang="en-IN" sz="5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B2FFA-5FEA-91A3-D6EF-7CC0202008EB}"/>
              </a:ext>
            </a:extLst>
          </p:cNvPr>
          <p:cNvSpPr/>
          <p:nvPr/>
        </p:nvSpPr>
        <p:spPr>
          <a:xfrm>
            <a:off x="127820" y="1700981"/>
            <a:ext cx="8406580" cy="2251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Values creativity, innovation, and taking risks. Encourages employees to experiment and think outside the box. Common in tech companies, startups, and industries that require constant innovation.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D2ACF-2F79-3450-182B-6E5551CC151D}"/>
              </a:ext>
            </a:extLst>
          </p:cNvPr>
          <p:cNvSpPr/>
          <p:nvPr/>
        </p:nvSpPr>
        <p:spPr>
          <a:xfrm>
            <a:off x="275304" y="4886634"/>
            <a:ext cx="8259096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Example: Tesla, SpaceX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D65DE-7BE8-4E44-9A65-E01603EA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62" y="1700981"/>
            <a:ext cx="2952954" cy="40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0030B-64BF-0A18-5DF2-601BF94F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30F678-7C13-A2DF-6124-F43EE4D6BFD3}"/>
              </a:ext>
            </a:extLst>
          </p:cNvPr>
          <p:cNvSpPr/>
          <p:nvPr/>
        </p:nvSpPr>
        <p:spPr>
          <a:xfrm>
            <a:off x="127820" y="304799"/>
            <a:ext cx="8406580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Market Culture</a:t>
            </a:r>
            <a:endParaRPr lang="en-IN" sz="5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16CD-A2EE-E85F-388D-07B26AA7BB96}"/>
              </a:ext>
            </a:extLst>
          </p:cNvPr>
          <p:cNvSpPr/>
          <p:nvPr/>
        </p:nvSpPr>
        <p:spPr>
          <a:xfrm>
            <a:off x="127820" y="1700981"/>
            <a:ext cx="8406580" cy="2251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Focuses on performance, results, and achieving business goals. Employees are expected to be high-achieving, competitive, and goal- oriented. Common in sales-driven, finance, and consulting industries.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35A93-D984-059B-1F78-A2ACE0A43573}"/>
              </a:ext>
            </a:extLst>
          </p:cNvPr>
          <p:cNvSpPr/>
          <p:nvPr/>
        </p:nvSpPr>
        <p:spPr>
          <a:xfrm>
            <a:off x="275304" y="4886634"/>
            <a:ext cx="8259096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Example: Amazon, Goldman Sachs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A6D2E-3DE0-93FF-AF6C-0E558483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94" y="1700980"/>
            <a:ext cx="2909393" cy="40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8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EAE3-3C63-12A3-466E-E0A090F8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9ADBD-3B19-9D51-2D02-F5A48C80ABC6}"/>
              </a:ext>
            </a:extLst>
          </p:cNvPr>
          <p:cNvSpPr/>
          <p:nvPr/>
        </p:nvSpPr>
        <p:spPr>
          <a:xfrm>
            <a:off x="127820" y="304799"/>
            <a:ext cx="8406580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Hierarchy Culture</a:t>
            </a:r>
            <a:endParaRPr lang="en-IN" sz="5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03460-C004-7CC4-7075-29C3FED402B1}"/>
              </a:ext>
            </a:extLst>
          </p:cNvPr>
          <p:cNvSpPr/>
          <p:nvPr/>
        </p:nvSpPr>
        <p:spPr>
          <a:xfrm>
            <a:off x="127820" y="1700981"/>
            <a:ext cx="8406580" cy="2251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Values stability, structure, and clear chains of command. Employees follow strict guidelines and  policies. </a:t>
            </a:r>
          </a:p>
          <a:p>
            <a:r>
              <a:rPr lang="en-US" sz="2400" dirty="0"/>
              <a:t>Common in government agencies, healthcare, and large corporations.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F0F21-9C58-5AE9-6C88-CF9C4C6D0B26}"/>
              </a:ext>
            </a:extLst>
          </p:cNvPr>
          <p:cNvSpPr/>
          <p:nvPr/>
        </p:nvSpPr>
        <p:spPr>
          <a:xfrm>
            <a:off x="127820" y="4739148"/>
            <a:ext cx="8259096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Example: McDonald's, IBM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D8805-E7A7-E583-876C-83F45DCF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79" y="1700981"/>
            <a:ext cx="3057833" cy="38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6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307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Suthar, Kushal</dc:creator>
  <cp:lastModifiedBy>Suthar, Kushal</cp:lastModifiedBy>
  <cp:revision>5</cp:revision>
  <dcterms:created xsi:type="dcterms:W3CDTF">2025-02-26T12:47:22Z</dcterms:created>
  <dcterms:modified xsi:type="dcterms:W3CDTF">2025-03-23T17:51:42Z</dcterms:modified>
</cp:coreProperties>
</file>