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4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9C0D"/>
    <a:srgbClr val="69D595"/>
    <a:srgbClr val="8DD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BADD0-6E59-4323-A87B-402D715F9144}" type="datetimeFigureOut">
              <a:rPr lang="id-ID" smtClean="0"/>
              <a:t>08/12/2020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4F821-612D-4FD4-8C3A-331E994DE04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04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F821-612D-4FD4-8C3A-331E994DE04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958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872836" y="1071265"/>
            <a:ext cx="3048000" cy="32004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Oval 3"/>
          <p:cNvSpPr/>
          <p:nvPr/>
        </p:nvSpPr>
        <p:spPr>
          <a:xfrm>
            <a:off x="2895600" y="3331136"/>
            <a:ext cx="2895600" cy="3276600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2433935"/>
            <a:ext cx="422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b="1" dirty="0" smtClean="0"/>
              <a:t>GIZI KULINARI  DASAR</a:t>
            </a:r>
            <a:endParaRPr lang="id-ID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2992582"/>
            <a:ext cx="2115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dirty="0" smtClean="0"/>
              <a:t>Fitri Novianti, A.Md.Gz</a:t>
            </a:r>
            <a:endParaRPr lang="id-ID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"/>
          <a:stretch/>
        </p:blipFill>
        <p:spPr>
          <a:xfrm>
            <a:off x="872836" y="1071266"/>
            <a:ext cx="3048000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331136"/>
            <a:ext cx="2895600" cy="3276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1658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 smtClean="0">
                <a:latin typeface="+mn-lt"/>
              </a:rPr>
              <a:t>KONTRAK KULIAH</a:t>
            </a:r>
            <a:endParaRPr lang="id-ID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286000"/>
            <a:ext cx="35782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Materi</a:t>
            </a:r>
            <a:r>
              <a:rPr lang="id-ID" sz="2000" dirty="0" smtClean="0"/>
              <a:t>	: Gizi Kulinari Dasar</a:t>
            </a:r>
          </a:p>
          <a:p>
            <a:r>
              <a:rPr lang="id-ID" sz="2000" b="1" dirty="0" smtClean="0"/>
              <a:t>SKS</a:t>
            </a:r>
            <a:r>
              <a:rPr lang="id-ID" sz="2000" dirty="0" smtClean="0"/>
              <a:t>	: 3 (1 teori dan 2 praktik)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276600"/>
            <a:ext cx="2563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Metode Pembelajaran</a:t>
            </a:r>
            <a:endParaRPr lang="id-ID" sz="2000" dirty="0" smtClean="0"/>
          </a:p>
        </p:txBody>
      </p:sp>
      <p:sp>
        <p:nvSpPr>
          <p:cNvPr id="9" name="Rounded Rectangle 8"/>
          <p:cNvSpPr/>
          <p:nvPr/>
        </p:nvSpPr>
        <p:spPr>
          <a:xfrm>
            <a:off x="685800" y="3962400"/>
            <a:ext cx="1589480" cy="60960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i="1" dirty="0"/>
              <a:t>L</a:t>
            </a:r>
            <a:r>
              <a:rPr lang="id-ID" sz="2000" i="1" dirty="0" smtClean="0"/>
              <a:t>ectures</a:t>
            </a:r>
            <a:endParaRPr lang="id-ID" sz="20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2525320" y="3962400"/>
            <a:ext cx="1589480" cy="60960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i="1" dirty="0" smtClean="0"/>
              <a:t>Peer Teaching</a:t>
            </a:r>
            <a:endParaRPr lang="id-ID" sz="20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5800" y="4862945"/>
            <a:ext cx="1589480" cy="60960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i="1" dirty="0" smtClean="0"/>
              <a:t>Group Work</a:t>
            </a:r>
            <a:endParaRPr lang="id-ID" sz="20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2570018" y="4849090"/>
            <a:ext cx="1589480" cy="609600"/>
          </a:xfrm>
          <a:prstGeom prst="roundRect">
            <a:avLst/>
          </a:prstGeom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i="1" dirty="0" smtClean="0"/>
              <a:t>Lab work</a:t>
            </a:r>
            <a:endParaRPr lang="id-ID" sz="2000" i="1" dirty="0"/>
          </a:p>
        </p:txBody>
      </p:sp>
    </p:spTree>
    <p:extLst>
      <p:ext uri="{BB962C8B-B14F-4D97-AF65-F5344CB8AC3E}">
        <p14:creationId xmlns:p14="http://schemas.microsoft.com/office/powerpoint/2010/main" val="2535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KONTRAK KULIAH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0999" y="1992868"/>
            <a:ext cx="2803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u="sng" dirty="0" smtClean="0">
                <a:latin typeface="Arial Narrow" pitchFamily="34" charset="0"/>
              </a:rPr>
              <a:t>TATA TERTIB PERKULIAHAN</a:t>
            </a:r>
            <a:endParaRPr lang="id-ID" b="1" u="sng" dirty="0">
              <a:latin typeface="Arial Narrow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999" y="2438400"/>
            <a:ext cx="81534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000" dirty="0"/>
              <a:t>R</a:t>
            </a:r>
            <a:r>
              <a:rPr lang="id-ID" sz="2000" dirty="0" smtClean="0"/>
              <a:t>api dan sopan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Toleransi keterlambatan </a:t>
            </a:r>
            <a:r>
              <a:rPr lang="id-ID" sz="2000" u="sng" dirty="0" smtClean="0"/>
              <a:t>30 menit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Handphone silent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Diperbolehkan keluar dari kelas untuk keperluan mendadak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Diperbolehkan izin untuk tidak masuk dengan surat keterangan sakit atau keterangan lain yang dianggap relevan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Mahasiswa dengan kehadiran ≥ 90% dari jumlah total perkuliahan akan mendapatkan tambahan nilai 5% dari nilai total untuk nilai akhir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Mahasiswa yang mengumpulkan tugas sebelum/tepat waktu akan mendapatkan tambahan nilai 5% dari nilai yang diperoleh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Pertanyaan yang  berkaitan dengan topik pembelajaran tidak terbatas hanya didalam kelas </a:t>
            </a:r>
          </a:p>
          <a:p>
            <a:pPr marL="342900" indent="-342900">
              <a:buAutoNum type="arabicPeriod"/>
            </a:pPr>
            <a:r>
              <a:rPr lang="id-ID" sz="2000" dirty="0" smtClean="0"/>
              <a:t>Mahasiswa diperbolehkan minum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055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Lanjutan..</a:t>
            </a:r>
            <a:endParaRPr lang="id-ID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892314"/>
            <a:ext cx="716279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d-ID" sz="2000" b="1" u="sng" dirty="0" smtClean="0">
                <a:latin typeface="+mj-lt"/>
              </a:rPr>
              <a:t>HAL YANG PERLU DIPERHATIKAN TERKAIT PRAKTIKUM</a:t>
            </a:r>
            <a:endParaRPr lang="id-ID" sz="2000" b="1" u="sng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945" y="1944469"/>
            <a:ext cx="22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d-ID" b="1" dirty="0" smtClean="0"/>
              <a:t>Harus membawa:</a:t>
            </a:r>
          </a:p>
          <a:p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1523999" y="2505670"/>
            <a:ext cx="46296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Buku tulis, pulpen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Celemek, tutup kepala bagi yang tidak berhijab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dirty="0" smtClean="0"/>
              <a:t>Sendal praktikum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732074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id-ID" b="1" dirty="0" smtClean="0"/>
              <a:t>Tidak diperbolehkan menggunakan cincin, gelang, jam tangan</a:t>
            </a:r>
          </a:p>
          <a:p>
            <a:pPr marL="342900" indent="-342900">
              <a:buAutoNum type="arabicPeriod" startAt="2"/>
            </a:pPr>
            <a:r>
              <a:rPr lang="id-ID" b="1" dirty="0" smtClean="0"/>
              <a:t>Kuku tidak boleh panjang</a:t>
            </a:r>
          </a:p>
          <a:p>
            <a:pPr marL="342900" indent="-342900">
              <a:buAutoNum type="arabicPeriod" startAt="2"/>
            </a:pPr>
            <a:r>
              <a:rPr lang="id-ID" b="1" dirty="0" smtClean="0"/>
              <a:t>Sebelum dan setelah praktikum lab harus dibersihkan </a:t>
            </a:r>
          </a:p>
          <a:p>
            <a:pPr marL="342900" indent="-342900">
              <a:buAutoNum type="arabicPeriod" startAt="2"/>
            </a:pPr>
            <a:endParaRPr lang="id-ID" b="1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460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2400" dirty="0" smtClean="0"/>
              <a:t>BOBOT PENILAIAN</a:t>
            </a:r>
            <a:endParaRPr lang="id-ID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057400" y="2209800"/>
            <a:ext cx="4953000" cy="3733800"/>
            <a:chOff x="2895600" y="2286000"/>
            <a:chExt cx="4267200" cy="3200400"/>
          </a:xfrm>
        </p:grpSpPr>
        <p:sp>
          <p:nvSpPr>
            <p:cNvPr id="4" name="Round Same Side Corner Rectangle 3"/>
            <p:cNvSpPr/>
            <p:nvPr/>
          </p:nvSpPr>
          <p:spPr>
            <a:xfrm>
              <a:off x="2895600" y="2286000"/>
              <a:ext cx="2133600" cy="1600200"/>
            </a:xfrm>
            <a:prstGeom prst="round2SameRect">
              <a:avLst/>
            </a:prstGeom>
            <a:solidFill>
              <a:srgbClr val="69D595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Kehadiran</a:t>
              </a:r>
            </a:p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20%</a:t>
              </a:r>
              <a:endParaRPr lang="id-ID" sz="2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5" name="Round Same Side Corner Rectangle 4"/>
            <p:cNvSpPr/>
            <p:nvPr/>
          </p:nvSpPr>
          <p:spPr>
            <a:xfrm>
              <a:off x="5029200" y="2286000"/>
              <a:ext cx="2133600" cy="1600200"/>
            </a:xfrm>
            <a:prstGeom prst="round2Same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b="1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Keaktifan</a:t>
              </a:r>
            </a:p>
            <a:p>
              <a:pPr algn="ctr"/>
              <a:r>
                <a:rPr lang="id-ID" sz="2000" b="1" dirty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1</a:t>
              </a:r>
              <a:r>
                <a:rPr lang="id-ID" sz="2000" b="1" dirty="0" smtClean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rPr>
                <a:t>0%</a:t>
              </a:r>
              <a:endParaRPr lang="id-ID" sz="2000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895600" y="3886200"/>
              <a:ext cx="2133600" cy="1600200"/>
              <a:chOff x="2895600" y="3886200"/>
              <a:chExt cx="2133600" cy="1600200"/>
            </a:xfrm>
            <a:solidFill>
              <a:srgbClr val="E39C0D"/>
            </a:solidFill>
          </p:grpSpPr>
          <p:sp>
            <p:nvSpPr>
              <p:cNvPr id="6" name="Round Same Side Corner Rectangle 5"/>
              <p:cNvSpPr/>
              <p:nvPr/>
            </p:nvSpPr>
            <p:spPr>
              <a:xfrm rot="10800000">
                <a:off x="2895600" y="3886200"/>
                <a:ext cx="2133600" cy="160020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048000" y="4038600"/>
                <a:ext cx="1752600" cy="1219200"/>
              </a:xfrm>
              <a:prstGeom prst="roundRect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b="1" dirty="0" smtClean="0">
                    <a:latin typeface="Aharoni" pitchFamily="2" charset="-79"/>
                    <a:cs typeface="Aharoni" pitchFamily="2" charset="-79"/>
                  </a:rPr>
                  <a:t>Tugas,kuis&amp; praktikum</a:t>
                </a:r>
              </a:p>
              <a:p>
                <a:pPr algn="ctr"/>
                <a:r>
                  <a:rPr lang="id-ID" b="1" dirty="0" smtClean="0">
                    <a:latin typeface="Aharoni" pitchFamily="2" charset="-79"/>
                    <a:cs typeface="Aharoni" pitchFamily="2" charset="-79"/>
                  </a:rPr>
                  <a:t>20%</a:t>
                </a:r>
                <a:endParaRPr lang="id-ID" b="1" dirty="0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029200" y="3886200"/>
              <a:ext cx="2133600" cy="1600200"/>
              <a:chOff x="2895600" y="3886200"/>
              <a:chExt cx="2133600" cy="1600200"/>
            </a:xfrm>
            <a:solidFill>
              <a:srgbClr val="00B0F0"/>
            </a:solidFill>
          </p:grpSpPr>
          <p:sp>
            <p:nvSpPr>
              <p:cNvPr id="10" name="Round Same Side Corner Rectangle 9"/>
              <p:cNvSpPr/>
              <p:nvPr/>
            </p:nvSpPr>
            <p:spPr>
              <a:xfrm rot="10800000">
                <a:off x="2895600" y="3886200"/>
                <a:ext cx="2133600" cy="1600200"/>
              </a:xfrm>
              <a:prstGeom prst="round2Same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2000" b="1" dirty="0">
                  <a:solidFill>
                    <a:schemeClr val="tx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3048000" y="4038600"/>
                <a:ext cx="1752600" cy="1219200"/>
              </a:xfrm>
              <a:prstGeom prst="roundRect">
                <a:avLst/>
              </a:prstGeom>
              <a:grp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d-ID" b="1" dirty="0" smtClean="0">
                    <a:latin typeface="Aharoni" pitchFamily="2" charset="-79"/>
                    <a:cs typeface="Aharoni" pitchFamily="2" charset="-79"/>
                  </a:rPr>
                  <a:t>UTS</a:t>
                </a:r>
              </a:p>
              <a:p>
                <a:pPr algn="ctr"/>
                <a:r>
                  <a:rPr lang="id-ID" b="1" dirty="0" smtClean="0">
                    <a:latin typeface="Aharoni" pitchFamily="2" charset="-79"/>
                    <a:cs typeface="Aharoni" pitchFamily="2" charset="-79"/>
                  </a:rPr>
                  <a:t>20%</a:t>
                </a:r>
                <a:endParaRPr lang="id-ID" b="1" dirty="0"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13" name="Rounded Rectangle 12"/>
            <p:cNvSpPr/>
            <p:nvPr/>
          </p:nvSpPr>
          <p:spPr>
            <a:xfrm>
              <a:off x="4357914" y="3505200"/>
              <a:ext cx="1295400" cy="60960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b="1" dirty="0" smtClean="0">
                  <a:solidFill>
                    <a:schemeClr val="bg1"/>
                  </a:solidFill>
                  <a:cs typeface="Aharoni" pitchFamily="2" charset="-79"/>
                </a:rPr>
                <a:t>UAS</a:t>
              </a:r>
            </a:p>
            <a:p>
              <a:pPr algn="ctr"/>
              <a:r>
                <a:rPr lang="id-ID" b="1" dirty="0" smtClean="0">
                  <a:solidFill>
                    <a:schemeClr val="bg1"/>
                  </a:solidFill>
                  <a:cs typeface="Aharoni" pitchFamily="2" charset="-79"/>
                </a:rPr>
                <a:t>30%</a:t>
              </a:r>
              <a:endParaRPr lang="id-ID" b="1" dirty="0">
                <a:solidFill>
                  <a:schemeClr val="bg1"/>
                </a:solidFill>
                <a:cs typeface="Aharoni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02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93636" y="1295400"/>
            <a:ext cx="1274164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/>
          </a:p>
        </p:txBody>
      </p:sp>
      <p:sp>
        <p:nvSpPr>
          <p:cNvPr id="4" name="Rectangle 3"/>
          <p:cNvSpPr/>
          <p:nvPr/>
        </p:nvSpPr>
        <p:spPr>
          <a:xfrm>
            <a:off x="2667000" y="1152926"/>
            <a:ext cx="5181600" cy="980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3200" b="1" dirty="0"/>
              <a:t>Pertemuan 1</a:t>
            </a:r>
          </a:p>
          <a:p>
            <a:pPr algn="r"/>
            <a:r>
              <a:rPr lang="id-ID" sz="3200" b="1" dirty="0"/>
              <a:t>Konsep Dasar Gizi Kuliner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800290"/>
            <a:ext cx="152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Kuliner </a:t>
            </a:r>
            <a:r>
              <a:rPr lang="id-ID" sz="2400" b="1" dirty="0" smtClean="0">
                <a:latin typeface="Aharoni" pitchFamily="2" charset="-79"/>
                <a:cs typeface="Aharoni" pitchFamily="2" charset="-79"/>
              </a:rPr>
              <a:t>:</a:t>
            </a:r>
            <a:endParaRPr lang="id-ID" sz="2400" b="1" i="1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5177" y="2762071"/>
            <a:ext cx="74326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>
                <a:cs typeface="Aharoni" pitchFamily="2" charset="-79"/>
              </a:rPr>
              <a:t>-</a:t>
            </a:r>
            <a:r>
              <a:rPr lang="id-ID" sz="2000" b="1" i="1" dirty="0" smtClean="0">
                <a:cs typeface="Aharoni" pitchFamily="2" charset="-79"/>
              </a:rPr>
              <a:t>Culinary</a:t>
            </a:r>
          </a:p>
          <a:p>
            <a:r>
              <a:rPr lang="id-ID" sz="2000" dirty="0" smtClean="0">
                <a:cs typeface="Aharoni" pitchFamily="2" charset="-79"/>
              </a:rPr>
              <a:t>- </a:t>
            </a:r>
            <a:r>
              <a:rPr lang="id-ID" sz="2000" dirty="0">
                <a:cs typeface="Aharoni" pitchFamily="2" charset="-79"/>
              </a:rPr>
              <a:t>Berhubungan dengan memasak dan dapur</a:t>
            </a:r>
          </a:p>
          <a:p>
            <a:r>
              <a:rPr lang="id-ID" sz="2000" dirty="0" smtClean="0">
                <a:cs typeface="Aharoni" pitchFamily="2" charset="-79"/>
              </a:rPr>
              <a:t>- </a:t>
            </a:r>
            <a:r>
              <a:rPr lang="id-ID" sz="2000" dirty="0">
                <a:cs typeface="Aharoni" pitchFamily="2" charset="-79"/>
              </a:rPr>
              <a:t>Seni membuat makanan ( memilih bahan, persiapan, memasak hingga 	      </a:t>
            </a:r>
            <a:r>
              <a:rPr lang="id-ID" sz="2000" dirty="0" smtClean="0">
                <a:cs typeface="Aharoni" pitchFamily="2" charset="-79"/>
              </a:rPr>
              <a:t>  menyajikan </a:t>
            </a:r>
            <a:r>
              <a:rPr lang="id-ID" sz="2000" dirty="0">
                <a:cs typeface="Aharoni" pitchFamily="2" charset="-79"/>
              </a:rPr>
              <a:t>menjadi menarik.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2205" y="4324290"/>
            <a:ext cx="152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Gizi </a:t>
            </a:r>
            <a:r>
              <a:rPr lang="id-ID" sz="2400" b="1" dirty="0" smtClean="0">
                <a:latin typeface="Aharoni" pitchFamily="2" charset="-79"/>
                <a:cs typeface="Aharoni" pitchFamily="2" charset="-79"/>
              </a:rPr>
              <a:t>: </a:t>
            </a:r>
            <a:endParaRPr lang="id-ID" sz="2400" b="1" i="1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8977" y="4306669"/>
            <a:ext cx="7432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b="1" dirty="0" smtClean="0">
                <a:cs typeface="Aharoni" pitchFamily="2" charset="-79"/>
              </a:rPr>
              <a:t>Ilmu yang mempelajari tentang makanan yang berhubungan dengan kesehatan</a:t>
            </a:r>
            <a:endParaRPr lang="id-ID" sz="2000" dirty="0"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0342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7256" y="5432286"/>
            <a:ext cx="1891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Pengertian</a:t>
            </a:r>
          </a:p>
          <a:p>
            <a:pPr algn="just"/>
            <a:r>
              <a:rPr lang="id-ID" sz="2000" b="1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Gizi Kuliner </a:t>
            </a:r>
            <a:r>
              <a:rPr lang="id-ID" sz="2000" b="1" dirty="0" smtClean="0">
                <a:latin typeface="Aharoni" pitchFamily="2" charset="-79"/>
                <a:cs typeface="Aharoni" pitchFamily="2" charset="-79"/>
              </a:rPr>
              <a:t>:</a:t>
            </a:r>
            <a:endParaRPr lang="id-ID" sz="2000" b="1" i="1" dirty="0">
              <a:solidFill>
                <a:srgbClr val="FFC000"/>
              </a:solidFill>
              <a:latin typeface="+mj-lt"/>
              <a:cs typeface="Aharoni" pitchFamily="2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4828" y="5432286"/>
            <a:ext cx="6584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d-ID" b="1" dirty="0" smtClean="0">
                <a:cs typeface="Aharoni" pitchFamily="2" charset="-79"/>
              </a:rPr>
              <a:t>Perpaduan pengetahuan ilmu gizi, ilmu bahan makanan dan seni mengolah bahan makanan yg menghasilkan hidangan siap santap, lezat, bergizi dan menarik.</a:t>
            </a:r>
            <a:endParaRPr lang="id-ID" b="1" i="1" dirty="0">
              <a:solidFill>
                <a:srgbClr val="FFC000"/>
              </a:solidFill>
              <a:cs typeface="Aharoni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24800" y="838200"/>
            <a:ext cx="1143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/>
        </p:nvSpPr>
        <p:spPr>
          <a:xfrm>
            <a:off x="3200400" y="695726"/>
            <a:ext cx="4648200" cy="980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800" b="1" dirty="0"/>
              <a:t>Pertemuan 1</a:t>
            </a:r>
          </a:p>
          <a:p>
            <a:pPr algn="r"/>
            <a:r>
              <a:rPr lang="id-ID" sz="2800" b="1" dirty="0"/>
              <a:t>Konsep Dasar Gizi Kuliner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620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Lanjutan..</a:t>
            </a:r>
            <a:endParaRPr lang="id-ID" dirty="0"/>
          </a:p>
        </p:txBody>
      </p:sp>
      <p:sp>
        <p:nvSpPr>
          <p:cNvPr id="8" name="Oval 7"/>
          <p:cNvSpPr/>
          <p:nvPr/>
        </p:nvSpPr>
        <p:spPr>
          <a:xfrm>
            <a:off x="892362" y="2209800"/>
            <a:ext cx="20794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Ilmu Gizi</a:t>
            </a:r>
            <a:endParaRPr lang="id-ID" sz="2400" b="1" dirty="0"/>
          </a:p>
        </p:txBody>
      </p:sp>
      <p:sp>
        <p:nvSpPr>
          <p:cNvPr id="10" name="Plus 9"/>
          <p:cNvSpPr/>
          <p:nvPr/>
        </p:nvSpPr>
        <p:spPr>
          <a:xfrm>
            <a:off x="1721428" y="3387436"/>
            <a:ext cx="533400" cy="45720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969820" y="3906981"/>
            <a:ext cx="200198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Seni</a:t>
            </a:r>
            <a:endParaRPr lang="id-ID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2971800" y="3442854"/>
            <a:ext cx="457200" cy="3463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48942" y="2386445"/>
            <a:ext cx="2088572" cy="24591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/>
              <a:t>GIZI KULINER</a:t>
            </a:r>
            <a:endParaRPr lang="id-ID" sz="2000" b="1" dirty="0"/>
          </a:p>
        </p:txBody>
      </p:sp>
      <p:sp>
        <p:nvSpPr>
          <p:cNvPr id="15" name="Right Arrow 14"/>
          <p:cNvSpPr/>
          <p:nvPr/>
        </p:nvSpPr>
        <p:spPr>
          <a:xfrm>
            <a:off x="5867400" y="3498272"/>
            <a:ext cx="457200" cy="3463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62645"/>
            <a:ext cx="2362200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4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24800" y="1087575"/>
            <a:ext cx="11430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/>
        </p:nvSpPr>
        <p:spPr>
          <a:xfrm>
            <a:off x="3200400" y="945101"/>
            <a:ext cx="4648200" cy="9806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d-ID" sz="2800" b="1" dirty="0"/>
              <a:t>Pertemuan 1</a:t>
            </a:r>
          </a:p>
          <a:p>
            <a:pPr algn="r"/>
            <a:r>
              <a:rPr lang="id-ID" sz="2800" b="1" dirty="0"/>
              <a:t>Konsep Dasar Gizi Kuliner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286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smtClean="0"/>
              <a:t>Lanjutan..</a:t>
            </a:r>
            <a:endParaRPr lang="id-ID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2514600"/>
            <a:ext cx="49872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200" b="1" u="sng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Tujuan Penyelenggaran Gizi Kuliner</a:t>
            </a:r>
            <a:endParaRPr lang="id-ID" sz="2200" b="1" u="sng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1762" y="3135868"/>
            <a:ext cx="8389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200" b="1" dirty="0" smtClean="0"/>
              <a:t>“Kemampuan menghidangkan makanan lezat, menarik dan bergizi”</a:t>
            </a:r>
            <a:endParaRPr lang="id-ID" sz="2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733800"/>
            <a:ext cx="4766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200" b="1" u="sng" dirty="0" smtClean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Jenis Penyelenggaran Gizi Kuliner</a:t>
            </a:r>
            <a:endParaRPr lang="id-ID" sz="2200" b="1" u="sng" dirty="0">
              <a:solidFill>
                <a:srgbClr val="FFC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157008"/>
            <a:ext cx="32598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id-ID" sz="2400" b="1" dirty="0" smtClean="0"/>
              <a:t>Pengadaan makanan</a:t>
            </a:r>
          </a:p>
          <a:p>
            <a:pPr marL="342900" indent="-342900">
              <a:buAutoNum type="arabicPeriod"/>
            </a:pPr>
            <a:r>
              <a:rPr lang="id-ID" sz="2400" b="1" dirty="0" smtClean="0"/>
              <a:t>Pengadaan tenaga</a:t>
            </a:r>
          </a:p>
          <a:p>
            <a:pPr marL="342900" indent="-342900">
              <a:buAutoNum type="arabicPeriod"/>
            </a:pPr>
            <a:r>
              <a:rPr lang="id-ID" sz="2400" b="1" dirty="0" smtClean="0"/>
              <a:t>Pengadaan tempat</a:t>
            </a:r>
          </a:p>
          <a:p>
            <a:pPr marL="342900" indent="-342900">
              <a:buAutoNum type="arabicPeriod"/>
            </a:pPr>
            <a:r>
              <a:rPr lang="id-ID" sz="2400" b="1" dirty="0" smtClean="0"/>
              <a:t>Pengadaan alat</a:t>
            </a:r>
          </a:p>
          <a:p>
            <a:pPr marL="342900" indent="-342900">
              <a:buAutoNum type="arabicPeriod"/>
            </a:pPr>
            <a:r>
              <a:rPr lang="id-ID" sz="2400" b="1" dirty="0" smtClean="0"/>
              <a:t>Pengadaan biaya</a:t>
            </a:r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304723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dirty="0" smtClean="0">
                <a:latin typeface="Agency FB" pitchFamily="34" charset="0"/>
              </a:rPr>
              <a:t>THANK  YOU</a:t>
            </a:r>
            <a:endParaRPr lang="id-ID" sz="3600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460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304</TotalTime>
  <Words>291</Words>
  <Application>Microsoft Office PowerPoint</Application>
  <PresentationFormat>On-screen Show (4:3)</PresentationFormat>
  <Paragraphs>71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BlackTie</vt:lpstr>
      <vt:lpstr>PowerPoint Presentation</vt:lpstr>
      <vt:lpstr>KONTRAK KULIAH</vt:lpstr>
      <vt:lpstr>KONTRAK KULIAH</vt:lpstr>
      <vt:lpstr>PowerPoint Presentation</vt:lpstr>
      <vt:lpstr>BOBOT PENILAIAN</vt:lpstr>
      <vt:lpstr>PowerPoint Presentation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BERKAH</dc:creator>
  <cp:lastModifiedBy>BERKAH</cp:lastModifiedBy>
  <cp:revision>30</cp:revision>
  <dcterms:created xsi:type="dcterms:W3CDTF">2006-08-16T00:00:00Z</dcterms:created>
  <dcterms:modified xsi:type="dcterms:W3CDTF">2020-12-08T15:08:42Z</dcterms:modified>
</cp:coreProperties>
</file>