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Roboto Medium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Pacifico"/>
      <p:regular r:id="rId26"/>
    </p:embeddedFont>
    <p:embeddedFont>
      <p:font typeface="Merriweather Black"/>
      <p:bold r:id="rId27"/>
      <p:boldItalic r:id="rId28"/>
    </p:embeddedFont>
    <p:embeddedFont>
      <p:font typeface="Oswald"/>
      <p:regular r:id="rId29"/>
      <p:bold r:id="rId30"/>
    </p:embeddedFont>
    <p:embeddedFont>
      <p:font typeface="Merriweather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Medium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acifico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MerriweatherBlack-boldItalic.fntdata"/><Relationship Id="rId27" Type="http://schemas.openxmlformats.org/officeDocument/2006/relationships/font" Target="fonts/Merriweather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regular.fntdata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33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erriweather-boldItalic.fntdata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RobotoMedium-bold.fntdata"/><Relationship Id="rId18" Type="http://schemas.openxmlformats.org/officeDocument/2006/relationships/font" Target="fonts/Roboto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a41ed39ab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a41ed39ab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35ff47fb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35ff47fb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35ff47fb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35ff47fb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35ff47fb1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35ff47fb1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35ff47fb1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35ff47fb1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35ff47fb1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35ff47fb1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35ff47fb1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35ff47fb1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-63325" y="500925"/>
            <a:ext cx="4166400" cy="18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</a:t>
            </a:r>
            <a:r>
              <a:rPr lang="en" sz="2400"/>
              <a:t>An automated tool with Human Supervision to adapt difficult texts into Plain Language”</a:t>
            </a:r>
            <a:endParaRPr sz="2400"/>
          </a:p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 Medium"/>
                <a:ea typeface="Roboto Medium"/>
                <a:cs typeface="Roboto Medium"/>
                <a:sym typeface="Roboto Medium"/>
              </a:rPr>
              <a:t>Name: Purobi Paromita</a:t>
            </a:r>
            <a:endParaRPr sz="17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Roboto Medium"/>
                <a:ea typeface="Roboto Medium"/>
                <a:cs typeface="Roboto Medium"/>
                <a:sym typeface="Roboto Medium"/>
              </a:rPr>
              <a:t>ID: 20301214</a:t>
            </a:r>
            <a:endParaRPr sz="17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Roboto Medium"/>
                <a:ea typeface="Roboto Medium"/>
                <a:cs typeface="Roboto Medium"/>
                <a:sym typeface="Roboto Medium"/>
              </a:rPr>
              <a:t>Section: 01</a:t>
            </a:r>
            <a:endParaRPr sz="17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Roboto Medium"/>
                <a:ea typeface="Roboto Medium"/>
                <a:cs typeface="Roboto Medium"/>
                <a:sym typeface="Roboto Medium"/>
              </a:rPr>
              <a:t>Course Code: CSE431</a:t>
            </a:r>
            <a:endParaRPr sz="17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Roboto Medium"/>
                <a:ea typeface="Roboto Medium"/>
                <a:cs typeface="Roboto Medium"/>
                <a:sym typeface="Roboto Medium"/>
              </a:rPr>
              <a:t>Faculty:</a:t>
            </a:r>
            <a:endParaRPr sz="17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Roboto Medium"/>
                <a:ea typeface="Roboto Medium"/>
                <a:cs typeface="Roboto Medium"/>
                <a:sym typeface="Roboto Medium"/>
              </a:rPr>
              <a:t>Mr. Annajiat Alim Rasel</a:t>
            </a:r>
            <a:endParaRPr sz="17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latin typeface="Roboto Medium"/>
                <a:ea typeface="Roboto Medium"/>
                <a:cs typeface="Roboto Medium"/>
                <a:sym typeface="Roboto Medium"/>
              </a:rPr>
              <a:t>Mr. Md Sabbir Hossain</a:t>
            </a:r>
            <a:endParaRPr sz="17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559350" y="336475"/>
            <a:ext cx="38361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 u="sng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Outline:</a:t>
            </a:r>
            <a:endParaRPr b="1" sz="3100" u="sng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➔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➔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Motivation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➔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Contribution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➔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Methodology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➔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Limitations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➔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Synthesis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➔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634375" y="422200"/>
            <a:ext cx="32253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Motivation:</a:t>
            </a:r>
            <a:endParaRPr sz="3000" u="sng"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687950" y="1965250"/>
            <a:ext cx="4179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❖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Simplify complex written texts</a:t>
            </a:r>
            <a:endParaRPr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109675" y="3840475"/>
            <a:ext cx="48648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"/>
              <a:buChar char="❖"/>
            </a:pPr>
            <a:r>
              <a:rPr lang="en" sz="2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To make easy to read complex texts</a:t>
            </a:r>
            <a:endParaRPr sz="21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634375" y="261475"/>
            <a:ext cx="28611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Contribution</a:t>
            </a:r>
            <a:r>
              <a:rPr b="1" lang="en" sz="2400" u="sng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b="1" sz="2400" u="sng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420075" y="936550"/>
            <a:ext cx="4746900" cy="24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Georgia"/>
              <a:buChar char="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Different linguistic levels [lexical, morphosyntactic, and discursive]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Text simplifier techniques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Complexity score to compute complexity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Grammar and spell checker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French language tools [BARThez and CamemBERT]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473625" y="272175"/>
            <a:ext cx="39969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rgbClr val="0C343D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Methodology:</a:t>
            </a:r>
            <a:endParaRPr sz="2500" u="sng">
              <a:solidFill>
                <a:srgbClr val="0C343D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323625" y="1022250"/>
            <a:ext cx="5829300" cy="21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❖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different linguistic levels (lexical, morphosyntactic, and discursive).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❖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complexity score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❖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BARThez and CamemBERT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❖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several parameters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❖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LLM approach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687950" y="336475"/>
            <a:ext cx="32469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Limitations:</a:t>
            </a:r>
            <a:endParaRPr sz="3000" u="sng"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655800" y="1847375"/>
            <a:ext cx="49293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❖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only made for the French language users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3806200" y="3776175"/>
            <a:ext cx="48219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Merriweather"/>
              <a:buChar char="❖"/>
            </a:pPr>
            <a:r>
              <a:rPr lang="en" sz="15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No </a:t>
            </a:r>
            <a:r>
              <a:rPr lang="en" sz="15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surety</a:t>
            </a:r>
            <a:r>
              <a:rPr lang="en" sz="15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 if the suggested words are correct</a:t>
            </a:r>
            <a:endParaRPr sz="15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827250" y="422200"/>
            <a:ext cx="34290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u="sng">
                <a:solidFill>
                  <a:srgbClr val="20124D"/>
                </a:solidFill>
                <a:latin typeface="Merriweather"/>
                <a:ea typeface="Merriweather"/>
                <a:cs typeface="Merriweather"/>
                <a:sym typeface="Merriweather"/>
              </a:rPr>
              <a:t>Synthesis:</a:t>
            </a:r>
            <a:endParaRPr sz="2700" u="sng">
              <a:solidFill>
                <a:srgbClr val="20124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977275" y="1697350"/>
            <a:ext cx="42219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Georgia"/>
              <a:buChar char="➔"/>
            </a:pPr>
            <a:r>
              <a:rPr lang="en">
                <a:solidFill>
                  <a:srgbClr val="0C343D"/>
                </a:solidFill>
                <a:latin typeface="Georgia"/>
                <a:ea typeface="Georgia"/>
                <a:cs typeface="Georgia"/>
                <a:sym typeface="Georgia"/>
              </a:rPr>
              <a:t>potentially solve a significant problem regarding reading activities</a:t>
            </a:r>
            <a:endParaRPr>
              <a:solidFill>
                <a:srgbClr val="0C343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4395550" y="3540450"/>
            <a:ext cx="41040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➔"/>
            </a:pPr>
            <a:r>
              <a:rPr lang="en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Reduce boredom and monotony of reading difficult texts</a:t>
            </a:r>
            <a:endParaRPr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2970000" y="1933100"/>
            <a:ext cx="3204000" cy="11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  <a:latin typeface="Pacifico"/>
                <a:ea typeface="Pacifico"/>
                <a:cs typeface="Pacifico"/>
                <a:sym typeface="Pacifico"/>
              </a:rPr>
              <a:t>Thank You</a:t>
            </a:r>
            <a:endParaRPr sz="4800">
              <a:solidFill>
                <a:schemeClr val="accent1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