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omfortaa SemiBold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Oswald Light"/>
      <p:regular r:id="rId24"/>
      <p:bold r:id="rId25"/>
    </p:embeddedFont>
    <p:embeddedFont>
      <p:font typeface="EB Garamond SemiBold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  <p:embeddedFont>
      <p:font typeface="Comforta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OswaldLigh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SemiBold-regular.fntdata"/><Relationship Id="rId25" Type="http://schemas.openxmlformats.org/officeDocument/2006/relationships/font" Target="fonts/OswaldLight-bold.fntdata"/><Relationship Id="rId28" Type="http://schemas.openxmlformats.org/officeDocument/2006/relationships/font" Target="fonts/EBGaramondSemiBold-italic.fntdata"/><Relationship Id="rId27" Type="http://schemas.openxmlformats.org/officeDocument/2006/relationships/font" Target="fonts/EBGaramond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BGaramond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33" Type="http://schemas.openxmlformats.org/officeDocument/2006/relationships/font" Target="fonts/Comfortaa-bold.fntdata"/><Relationship Id="rId10" Type="http://schemas.openxmlformats.org/officeDocument/2006/relationships/slide" Target="slides/slide5.xml"/><Relationship Id="rId32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ComfortaaSemiBold-bold.fntdata"/><Relationship Id="rId14" Type="http://schemas.openxmlformats.org/officeDocument/2006/relationships/font" Target="fonts/ComfortaaSemiBold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1401850"/>
            <a:ext cx="4791900" cy="13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</a:rPr>
              <a:t>“ChatGPT for Suicide Risk Assessment on Social Media: Quantitative Evaluation of Model Performance, Potentials and Limitations”</a:t>
            </a:r>
            <a:endParaRPr b="1" sz="1820">
              <a:solidFill>
                <a:schemeClr val="accent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5500" y="30154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00">
                <a:solidFill>
                  <a:schemeClr val="lt2"/>
                </a:solidFill>
              </a:rPr>
              <a:t>Hamideh Ghanadian, Isar Nejadgholi, Hussein Al Osman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00">
                <a:solidFill>
                  <a:schemeClr val="lt2"/>
                </a:solidFill>
              </a:rPr>
              <a:t>University of Ottawa, Ottawa, Canada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00">
                <a:solidFill>
                  <a:schemeClr val="lt2"/>
                </a:solidFill>
              </a:rPr>
              <a:t>National Research Council Canada, Ottawa, Canada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791900" y="3379700"/>
            <a:ext cx="24456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Name: Purobi Paromita</a:t>
            </a:r>
            <a:endParaRPr sz="11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17"/>
              <a:t>ID:20301214</a:t>
            </a:r>
            <a:endParaRPr sz="11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117"/>
              <a:t>Section: 1</a:t>
            </a:r>
            <a:endParaRPr sz="1165"/>
          </a:p>
        </p:txBody>
      </p:sp>
      <p:sp>
        <p:nvSpPr>
          <p:cNvPr id="57" name="Google Shape;57;p13"/>
          <p:cNvSpPr txBox="1"/>
          <p:nvPr/>
        </p:nvSpPr>
        <p:spPr>
          <a:xfrm>
            <a:off x="6913725" y="3428000"/>
            <a:ext cx="19932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Faculty: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Mr. Annajiat Alim Rasel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Mr. Md Sabbir Hossain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625" y="471275"/>
            <a:ext cx="4047300" cy="22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341600" y="325750"/>
            <a:ext cx="6129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</a:rPr>
              <a:t>Outline:</a:t>
            </a:r>
            <a:endParaRPr sz="2800" u="sng">
              <a:solidFill>
                <a:schemeClr val="accent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977250" y="979400"/>
            <a:ext cx="5786400" cy="3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Char char="●"/>
            </a:pPr>
            <a:r>
              <a:rPr lang="en" sz="1800">
                <a:solidFill>
                  <a:srgbClr val="45818E"/>
                </a:solidFill>
              </a:rPr>
              <a:t>Introduction</a:t>
            </a:r>
            <a:endParaRPr sz="1800">
              <a:solidFill>
                <a:srgbClr val="45818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Char char="●"/>
            </a:pPr>
            <a:r>
              <a:rPr lang="en" sz="1800">
                <a:solidFill>
                  <a:srgbClr val="45818E"/>
                </a:solidFill>
              </a:rPr>
              <a:t>Motivation</a:t>
            </a:r>
            <a:endParaRPr sz="1800">
              <a:solidFill>
                <a:srgbClr val="45818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Char char="●"/>
            </a:pPr>
            <a:r>
              <a:rPr lang="en" sz="1800">
                <a:solidFill>
                  <a:srgbClr val="45818E"/>
                </a:solidFill>
              </a:rPr>
              <a:t>Contribution</a:t>
            </a:r>
            <a:endParaRPr sz="1800">
              <a:solidFill>
                <a:srgbClr val="45818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Char char="●"/>
            </a:pPr>
            <a:r>
              <a:rPr lang="en" sz="1800">
                <a:solidFill>
                  <a:srgbClr val="45818E"/>
                </a:solidFill>
              </a:rPr>
              <a:t>Dataset</a:t>
            </a:r>
            <a:endParaRPr sz="1800">
              <a:solidFill>
                <a:srgbClr val="45818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Char char="●"/>
            </a:pPr>
            <a:r>
              <a:rPr lang="en" sz="1800">
                <a:solidFill>
                  <a:srgbClr val="45818E"/>
                </a:solidFill>
              </a:rPr>
              <a:t>Methodology</a:t>
            </a:r>
            <a:endParaRPr sz="1800">
              <a:solidFill>
                <a:srgbClr val="45818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Char char="●"/>
            </a:pPr>
            <a:r>
              <a:rPr lang="en" sz="1800">
                <a:solidFill>
                  <a:srgbClr val="45818E"/>
                </a:solidFill>
              </a:rPr>
              <a:t>Result</a:t>
            </a:r>
            <a:endParaRPr sz="1800">
              <a:solidFill>
                <a:srgbClr val="45818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Char char="●"/>
            </a:pPr>
            <a:r>
              <a:rPr lang="en" sz="1800">
                <a:solidFill>
                  <a:srgbClr val="45818E"/>
                </a:solidFill>
              </a:rPr>
              <a:t>Limitation</a:t>
            </a:r>
            <a:endParaRPr sz="1800">
              <a:solidFill>
                <a:srgbClr val="45818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Char char="●"/>
            </a:pPr>
            <a:r>
              <a:rPr lang="en" sz="1800">
                <a:solidFill>
                  <a:srgbClr val="45818E"/>
                </a:solidFill>
              </a:rPr>
              <a:t>Synthesis</a:t>
            </a:r>
            <a:endParaRPr sz="1800">
              <a:solidFill>
                <a:srgbClr val="45818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Char char="●"/>
            </a:pPr>
            <a:r>
              <a:rPr lang="en" sz="1800">
                <a:solidFill>
                  <a:srgbClr val="45818E"/>
                </a:solidFill>
              </a:rPr>
              <a:t>Conclusion</a:t>
            </a:r>
            <a:endParaRPr sz="1800">
              <a:solidFill>
                <a:srgbClr val="45818E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425" y="572225"/>
            <a:ext cx="3406825" cy="34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752225" y="368600"/>
            <a:ext cx="60222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sng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Motivation:</a:t>
            </a:r>
            <a:endParaRPr sz="3500" u="sng">
              <a:solidFill>
                <a:schemeClr val="dk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45075" y="1950250"/>
            <a:ext cx="58401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 sz="1800">
                <a:solidFill>
                  <a:schemeClr val="lt1"/>
                </a:solidFill>
              </a:rPr>
              <a:t>Suicide Risk Detection</a:t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Making sure if chatgpt could be a reliable tool to detect suicide risks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Interact with People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Emphathize with people who are suffering with suicidal thoughts or depression.</a:t>
            </a:r>
            <a:endParaRPr sz="18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752225" y="486500"/>
            <a:ext cx="4104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Contribution:</a:t>
            </a:r>
            <a:endParaRPr b="1" sz="2900" u="sng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02175" y="2074850"/>
            <a:ext cx="2829000" cy="2475300"/>
          </a:xfrm>
          <a:prstGeom prst="ellipse">
            <a:avLst/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Evaluation with Zero-shot and Few-shot Learning</a:t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3310250" y="1001000"/>
            <a:ext cx="2751600" cy="2526600"/>
          </a:xfrm>
          <a:prstGeom prst="ellipse">
            <a:avLst/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Result </a:t>
            </a: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Comparison</a:t>
            </a: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Light"/>
              <a:buChar char="●"/>
            </a:pP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ALBERT</a:t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Light"/>
              <a:buChar char="●"/>
            </a:pP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DistilBERT</a:t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6240925" y="2008100"/>
            <a:ext cx="2623200" cy="2608800"/>
          </a:xfrm>
          <a:prstGeom prst="ellipse">
            <a:avLst/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Temperature Parameter</a:t>
            </a:r>
            <a:endParaRPr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223750" y="361550"/>
            <a:ext cx="29529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Methodology</a:t>
            </a:r>
            <a:r>
              <a:rPr lang="en" sz="1800">
                <a:solidFill>
                  <a:schemeClr val="lt2"/>
                </a:solidFill>
              </a:rPr>
              <a:t>: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5" name="Google Shape;85;p17"/>
          <p:cNvSpPr/>
          <p:nvPr/>
        </p:nvSpPr>
        <p:spPr>
          <a:xfrm rot="5400000">
            <a:off x="4078800" y="72000"/>
            <a:ext cx="5094300" cy="5036100"/>
          </a:xfrm>
          <a:prstGeom prst="teardrop">
            <a:avLst>
              <a:gd fmla="val 101018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5478625" y="722200"/>
            <a:ext cx="2464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Dataset</a:t>
            </a:r>
            <a:r>
              <a:rPr b="1" lang="en" sz="1800" u="sng">
                <a:solidFill>
                  <a:schemeClr val="lt1"/>
                </a:solidFill>
              </a:rPr>
              <a:t>:</a:t>
            </a:r>
            <a:endParaRPr b="1" sz="1800" u="sng"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642075" y="1322325"/>
            <a:ext cx="413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 Light"/>
              <a:buChar char="●"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University of Maryland Reddit Suicidality Dataset(UMD)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Light"/>
              <a:buChar char="●"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Reddit posts and Comments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Light"/>
              <a:buChar char="●"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Four-point scale [(a) No risk, (b) Low risk, (c) Moderate risk, and (d) High risk]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Light"/>
              <a:buChar char="●"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Three subsets</a:t>
            </a:r>
            <a:endParaRPr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388" y="3196450"/>
            <a:ext cx="3088975" cy="14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23750" y="1075900"/>
            <a:ext cx="3775500" cy="3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Evaluate with ALBERT &amp; DistilBERT classifiers</a:t>
            </a:r>
            <a:endParaRPr sz="15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Trainer class from Huggingface</a:t>
            </a:r>
            <a:endParaRPr sz="15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Evaluating for zero-shot &amp; few-shot learning</a:t>
            </a:r>
            <a:endParaRPr sz="15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Primary input system(message parameter)</a:t>
            </a:r>
            <a:endParaRPr sz="15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Controlling</a:t>
            </a:r>
            <a:r>
              <a:rPr lang="en" sz="15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 randomness and responses with temperature value</a:t>
            </a:r>
            <a:endParaRPr sz="15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666500" y="400775"/>
            <a:ext cx="26040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Limitations:</a:t>
            </a:r>
            <a:endParaRPr sz="3200" u="sng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48650" y="1450900"/>
            <a:ext cx="38577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First Limitation:</a:t>
            </a:r>
            <a:endParaRPr sz="1800">
              <a:solidFill>
                <a:schemeClr val="lt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Char char="➔"/>
            </a:pPr>
            <a:r>
              <a:rPr lang="en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Does not measures the other safety criteria like biases or privacy issue.</a:t>
            </a:r>
            <a:endParaRPr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770600" y="2736775"/>
            <a:ext cx="3857700" cy="17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Second Limitation:</a:t>
            </a:r>
            <a:endParaRPr sz="1800">
              <a:solidFill>
                <a:schemeClr val="lt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Char char="➔"/>
            </a:pPr>
            <a:r>
              <a:rPr lang="en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did not explore the use of chatgpt in ongoing monitoring</a:t>
            </a:r>
            <a:endParaRPr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450" y="0"/>
            <a:ext cx="438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302175" y="315050"/>
            <a:ext cx="19824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u="sng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Synthesis:</a:t>
            </a:r>
            <a:endParaRPr sz="3100" u="sng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62925" y="1150850"/>
            <a:ext cx="37611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Suicide Detection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Spread </a:t>
            </a: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Awareness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Decrease Suicide rate in society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5477825" y="2164500"/>
            <a:ext cx="29469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b="1" sz="3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