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FF6A07-171B-428F-96BD-585E379627DB}" type="datetimeFigureOut">
              <a:rPr lang="en-US" smtClean="0"/>
              <a:t>16-Jan-2018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341ACF1-963C-4017-92CA-C09B5D765BC3}" type="slidenum">
              <a:rPr lang="en-US" smtClean="0"/>
              <a:t>‹#›</a:t>
            </a:fld>
            <a:endParaRPr lang="en-US"/>
          </a:p>
        </p:txBody>
      </p:sp>
    </p:spTree>
    <p:extLst>
      <p:ext uri="{BB962C8B-B14F-4D97-AF65-F5344CB8AC3E}">
        <p14:creationId xmlns:p14="http://schemas.microsoft.com/office/powerpoint/2010/main" val="480896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FF6A07-171B-428F-96BD-585E379627DB}" type="datetimeFigureOut">
              <a:rPr lang="en-US" smtClean="0"/>
              <a:t>16-Jan-2018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41ACF1-963C-4017-92CA-C09B5D765BC3}" type="slidenum">
              <a:rPr lang="en-US" smtClean="0"/>
              <a:t>‹#›</a:t>
            </a:fld>
            <a:endParaRPr lang="en-US"/>
          </a:p>
        </p:txBody>
      </p:sp>
    </p:spTree>
    <p:extLst>
      <p:ext uri="{BB962C8B-B14F-4D97-AF65-F5344CB8AC3E}">
        <p14:creationId xmlns:p14="http://schemas.microsoft.com/office/powerpoint/2010/main" val="1623491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FF6A07-171B-428F-96BD-585E379627DB}" type="datetimeFigureOut">
              <a:rPr lang="en-US" smtClean="0"/>
              <a:t>16-Jan-2018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41ACF1-963C-4017-92CA-C09B5D765BC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698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CFF6A07-171B-428F-96BD-585E379627DB}" type="datetimeFigureOut">
              <a:rPr lang="en-US" smtClean="0"/>
              <a:t>16-Jan-2018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41ACF1-963C-4017-92CA-C09B5D765BC3}" type="slidenum">
              <a:rPr lang="en-US" smtClean="0"/>
              <a:t>‹#›</a:t>
            </a:fld>
            <a:endParaRPr lang="en-US"/>
          </a:p>
        </p:txBody>
      </p:sp>
    </p:spTree>
    <p:extLst>
      <p:ext uri="{BB962C8B-B14F-4D97-AF65-F5344CB8AC3E}">
        <p14:creationId xmlns:p14="http://schemas.microsoft.com/office/powerpoint/2010/main" val="4062087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CFF6A07-171B-428F-96BD-585E379627DB}" type="datetimeFigureOut">
              <a:rPr lang="en-US" smtClean="0"/>
              <a:t>16-Jan-2018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41ACF1-963C-4017-92CA-C09B5D765BC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5842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CFF6A07-171B-428F-96BD-585E379627DB}" type="datetimeFigureOut">
              <a:rPr lang="en-US" smtClean="0"/>
              <a:t>16-Jan-2018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41ACF1-963C-4017-92CA-C09B5D765BC3}" type="slidenum">
              <a:rPr lang="en-US" smtClean="0"/>
              <a:t>‹#›</a:t>
            </a:fld>
            <a:endParaRPr lang="en-US"/>
          </a:p>
        </p:txBody>
      </p:sp>
    </p:spTree>
    <p:extLst>
      <p:ext uri="{BB962C8B-B14F-4D97-AF65-F5344CB8AC3E}">
        <p14:creationId xmlns:p14="http://schemas.microsoft.com/office/powerpoint/2010/main" val="216692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FF6A07-171B-428F-96BD-585E379627DB}" type="datetimeFigureOut">
              <a:rPr lang="en-US" smtClean="0"/>
              <a:t>16-Jan-2018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41ACF1-963C-4017-92CA-C09B5D765BC3}" type="slidenum">
              <a:rPr lang="en-US" smtClean="0"/>
              <a:t>‹#›</a:t>
            </a:fld>
            <a:endParaRPr lang="en-US"/>
          </a:p>
        </p:txBody>
      </p:sp>
    </p:spTree>
    <p:extLst>
      <p:ext uri="{BB962C8B-B14F-4D97-AF65-F5344CB8AC3E}">
        <p14:creationId xmlns:p14="http://schemas.microsoft.com/office/powerpoint/2010/main" val="3524995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FF6A07-171B-428F-96BD-585E379627DB}" type="datetimeFigureOut">
              <a:rPr lang="en-US" smtClean="0"/>
              <a:t>16-Jan-2018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41ACF1-963C-4017-92CA-C09B5D765BC3}" type="slidenum">
              <a:rPr lang="en-US" smtClean="0"/>
              <a:t>‹#›</a:t>
            </a:fld>
            <a:endParaRPr lang="en-US"/>
          </a:p>
        </p:txBody>
      </p:sp>
    </p:spTree>
    <p:extLst>
      <p:ext uri="{BB962C8B-B14F-4D97-AF65-F5344CB8AC3E}">
        <p14:creationId xmlns:p14="http://schemas.microsoft.com/office/powerpoint/2010/main" val="304387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FF6A07-171B-428F-96BD-585E379627DB}" type="datetimeFigureOut">
              <a:rPr lang="en-US" smtClean="0"/>
              <a:t>16-Jan-2018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41ACF1-963C-4017-92CA-C09B5D765BC3}" type="slidenum">
              <a:rPr lang="en-US" smtClean="0"/>
              <a:t>‹#›</a:t>
            </a:fld>
            <a:endParaRPr lang="en-US"/>
          </a:p>
        </p:txBody>
      </p:sp>
    </p:spTree>
    <p:extLst>
      <p:ext uri="{BB962C8B-B14F-4D97-AF65-F5344CB8AC3E}">
        <p14:creationId xmlns:p14="http://schemas.microsoft.com/office/powerpoint/2010/main" val="221386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FF6A07-171B-428F-96BD-585E379627DB}" type="datetimeFigureOut">
              <a:rPr lang="en-US" smtClean="0"/>
              <a:t>16-Jan-2018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41ACF1-963C-4017-92CA-C09B5D765BC3}" type="slidenum">
              <a:rPr lang="en-US" smtClean="0"/>
              <a:t>‹#›</a:t>
            </a:fld>
            <a:endParaRPr lang="en-US"/>
          </a:p>
        </p:txBody>
      </p:sp>
    </p:spTree>
    <p:extLst>
      <p:ext uri="{BB962C8B-B14F-4D97-AF65-F5344CB8AC3E}">
        <p14:creationId xmlns:p14="http://schemas.microsoft.com/office/powerpoint/2010/main" val="120440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FF6A07-171B-428F-96BD-585E379627DB}" type="datetimeFigureOut">
              <a:rPr lang="en-US" smtClean="0"/>
              <a:t>16-Jan-2018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341ACF1-963C-4017-92CA-C09B5D765BC3}" type="slidenum">
              <a:rPr lang="en-US" smtClean="0"/>
              <a:t>‹#›</a:t>
            </a:fld>
            <a:endParaRPr lang="en-US"/>
          </a:p>
        </p:txBody>
      </p:sp>
    </p:spTree>
    <p:extLst>
      <p:ext uri="{BB962C8B-B14F-4D97-AF65-F5344CB8AC3E}">
        <p14:creationId xmlns:p14="http://schemas.microsoft.com/office/powerpoint/2010/main" val="257161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FF6A07-171B-428F-96BD-585E379627DB}" type="datetimeFigureOut">
              <a:rPr lang="en-US" smtClean="0"/>
              <a:t>16-Jan-2018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341ACF1-963C-4017-92CA-C09B5D765BC3}" type="slidenum">
              <a:rPr lang="en-US" smtClean="0"/>
              <a:t>‹#›</a:t>
            </a:fld>
            <a:endParaRPr lang="en-US"/>
          </a:p>
        </p:txBody>
      </p:sp>
    </p:spTree>
    <p:extLst>
      <p:ext uri="{BB962C8B-B14F-4D97-AF65-F5344CB8AC3E}">
        <p14:creationId xmlns:p14="http://schemas.microsoft.com/office/powerpoint/2010/main" val="321553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FF6A07-171B-428F-96BD-585E379627DB}" type="datetimeFigureOut">
              <a:rPr lang="en-US" smtClean="0"/>
              <a:t>16-Jan-2018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341ACF1-963C-4017-92CA-C09B5D765BC3}" type="slidenum">
              <a:rPr lang="en-US" smtClean="0"/>
              <a:t>‹#›</a:t>
            </a:fld>
            <a:endParaRPr lang="en-US"/>
          </a:p>
        </p:txBody>
      </p:sp>
    </p:spTree>
    <p:extLst>
      <p:ext uri="{BB962C8B-B14F-4D97-AF65-F5344CB8AC3E}">
        <p14:creationId xmlns:p14="http://schemas.microsoft.com/office/powerpoint/2010/main" val="413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F6A07-171B-428F-96BD-585E379627DB}" type="datetimeFigureOut">
              <a:rPr lang="en-US" smtClean="0"/>
              <a:t>16-Jan-2018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341ACF1-963C-4017-92CA-C09B5D765BC3}" type="slidenum">
              <a:rPr lang="en-US" smtClean="0"/>
              <a:t>‹#›</a:t>
            </a:fld>
            <a:endParaRPr lang="en-US"/>
          </a:p>
        </p:txBody>
      </p:sp>
    </p:spTree>
    <p:extLst>
      <p:ext uri="{BB962C8B-B14F-4D97-AF65-F5344CB8AC3E}">
        <p14:creationId xmlns:p14="http://schemas.microsoft.com/office/powerpoint/2010/main" val="113779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CFF6A07-171B-428F-96BD-585E379627DB}" type="datetimeFigureOut">
              <a:rPr lang="en-US" smtClean="0"/>
              <a:t>16-Jan-2018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341ACF1-963C-4017-92CA-C09B5D765BC3}" type="slidenum">
              <a:rPr lang="en-US" smtClean="0"/>
              <a:t>‹#›</a:t>
            </a:fld>
            <a:endParaRPr lang="en-US"/>
          </a:p>
        </p:txBody>
      </p:sp>
    </p:spTree>
    <p:extLst>
      <p:ext uri="{BB962C8B-B14F-4D97-AF65-F5344CB8AC3E}">
        <p14:creationId xmlns:p14="http://schemas.microsoft.com/office/powerpoint/2010/main" val="187196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CFF6A07-171B-428F-96BD-585E379627DB}" type="datetimeFigureOut">
              <a:rPr lang="en-US" smtClean="0"/>
              <a:t>16-Jan-2018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41ACF1-963C-4017-92CA-C09B5D765BC3}" type="slidenum">
              <a:rPr lang="en-US" smtClean="0"/>
              <a:t>‹#›</a:t>
            </a:fld>
            <a:endParaRPr lang="en-US"/>
          </a:p>
        </p:txBody>
      </p:sp>
    </p:spTree>
    <p:extLst>
      <p:ext uri="{BB962C8B-B14F-4D97-AF65-F5344CB8AC3E}">
        <p14:creationId xmlns:p14="http://schemas.microsoft.com/office/powerpoint/2010/main" val="223364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FF6A07-171B-428F-96BD-585E379627DB}" type="datetimeFigureOut">
              <a:rPr lang="en-US" smtClean="0"/>
              <a:t>16-Jan-2018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341ACF1-963C-4017-92CA-C09B5D765BC3}" type="slidenum">
              <a:rPr lang="en-US" smtClean="0"/>
              <a:t>‹#›</a:t>
            </a:fld>
            <a:endParaRPr lang="en-US"/>
          </a:p>
        </p:txBody>
      </p:sp>
    </p:spTree>
    <p:extLst>
      <p:ext uri="{BB962C8B-B14F-4D97-AF65-F5344CB8AC3E}">
        <p14:creationId xmlns:p14="http://schemas.microsoft.com/office/powerpoint/2010/main" val="1327173262"/>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0754" y="1318307"/>
            <a:ext cx="10075817" cy="4586107"/>
          </a:xfrm>
        </p:spPr>
        <p:txBody>
          <a:bodyPr>
            <a:normAutofit fontScale="90000"/>
          </a:bodyPr>
          <a:lstStyle/>
          <a:p>
            <a:r>
              <a:rPr lang="en-IN" sz="4000" b="1" dirty="0" smtClean="0">
                <a:latin typeface="Arial" panose="020B0604020202020204" pitchFamily="34" charset="0"/>
                <a:cs typeface="Arial" panose="020B0604020202020204" pitchFamily="34" charset="0"/>
              </a:rPr>
              <a:t/>
            </a:r>
            <a:br>
              <a:rPr lang="en-IN" sz="4000" b="1" dirty="0" smtClean="0">
                <a:latin typeface="Arial" panose="020B0604020202020204" pitchFamily="34" charset="0"/>
                <a:cs typeface="Arial" panose="020B0604020202020204" pitchFamily="34" charset="0"/>
              </a:rPr>
            </a:br>
            <a:r>
              <a:rPr lang="en-IN" sz="4000" b="1" dirty="0" smtClean="0">
                <a:latin typeface="Arial" panose="020B0604020202020204" pitchFamily="34" charset="0"/>
                <a:cs typeface="Arial" panose="020B0604020202020204" pitchFamily="34" charset="0"/>
              </a:rPr>
              <a:t>          </a:t>
            </a:r>
            <a:r>
              <a:rPr lang="en-IN" sz="4000" b="1" dirty="0" smtClean="0">
                <a:solidFill>
                  <a:srgbClr val="0070C0"/>
                </a:solidFill>
                <a:latin typeface="Arial" panose="020B0604020202020204" pitchFamily="34" charset="0"/>
                <a:cs typeface="Arial" panose="020B0604020202020204" pitchFamily="34" charset="0"/>
              </a:rPr>
              <a:t>Analysis And </a:t>
            </a:r>
            <a:r>
              <a:rPr lang="en-IN" sz="4000" b="1" dirty="0" smtClean="0">
                <a:solidFill>
                  <a:srgbClr val="0070C0"/>
                </a:solidFill>
                <a:latin typeface="Arial" panose="020B0604020202020204" pitchFamily="34" charset="0"/>
                <a:cs typeface="Arial" panose="020B0604020202020204" pitchFamily="34" charset="0"/>
              </a:rPr>
              <a:t>Summarization</a:t>
            </a:r>
            <a:br>
              <a:rPr lang="en-IN" sz="4000" b="1" dirty="0" smtClean="0">
                <a:solidFill>
                  <a:srgbClr val="0070C0"/>
                </a:solidFill>
                <a:latin typeface="Arial" panose="020B0604020202020204" pitchFamily="34" charset="0"/>
                <a:cs typeface="Arial" panose="020B0604020202020204" pitchFamily="34" charset="0"/>
              </a:rPr>
            </a:br>
            <a:r>
              <a:rPr lang="en-IN" sz="4000" b="1" dirty="0" smtClean="0">
                <a:solidFill>
                  <a:srgbClr val="0070C0"/>
                </a:solidFill>
                <a:latin typeface="Arial" panose="020B0604020202020204" pitchFamily="34" charset="0"/>
                <a:cs typeface="Arial" panose="020B0604020202020204" pitchFamily="34" charset="0"/>
              </a:rPr>
              <a:t/>
            </a:r>
            <a:br>
              <a:rPr lang="en-IN" sz="4000" b="1" dirty="0" smtClean="0">
                <a:solidFill>
                  <a:srgbClr val="0070C0"/>
                </a:solidFill>
                <a:latin typeface="Arial" panose="020B0604020202020204" pitchFamily="34" charset="0"/>
                <a:cs typeface="Arial" panose="020B0604020202020204" pitchFamily="34" charset="0"/>
              </a:rPr>
            </a:br>
            <a:r>
              <a:rPr lang="en-IN" sz="4000" b="1" dirty="0" smtClean="0">
                <a:solidFill>
                  <a:srgbClr val="0070C0"/>
                </a:solidFill>
                <a:latin typeface="Arial" panose="020B0604020202020204" pitchFamily="34" charset="0"/>
                <a:cs typeface="Arial" panose="020B0604020202020204" pitchFamily="34" charset="0"/>
              </a:rPr>
              <a:t>                              </a:t>
            </a:r>
            <a:r>
              <a:rPr lang="en-IN" sz="4000" b="1" dirty="0" smtClean="0">
                <a:solidFill>
                  <a:srgbClr val="0070C0"/>
                </a:solidFill>
                <a:latin typeface="Arial" panose="020B0604020202020204" pitchFamily="34" charset="0"/>
                <a:cs typeface="Arial" panose="020B0604020202020204" pitchFamily="34" charset="0"/>
              </a:rPr>
              <a:t>Of</a:t>
            </a:r>
            <a:br>
              <a:rPr lang="en-IN" sz="4000" b="1" dirty="0" smtClean="0">
                <a:solidFill>
                  <a:srgbClr val="0070C0"/>
                </a:solidFill>
                <a:latin typeface="Arial" panose="020B0604020202020204" pitchFamily="34" charset="0"/>
                <a:cs typeface="Arial" panose="020B0604020202020204" pitchFamily="34" charset="0"/>
              </a:rPr>
            </a:br>
            <a:r>
              <a:rPr lang="en-IN" sz="4000" b="1" dirty="0">
                <a:solidFill>
                  <a:srgbClr val="0070C0"/>
                </a:solidFill>
                <a:latin typeface="Arial" panose="020B0604020202020204" pitchFamily="34" charset="0"/>
                <a:cs typeface="Arial" panose="020B0604020202020204" pitchFamily="34" charset="0"/>
              </a:rPr>
              <a:t/>
            </a:r>
            <a:br>
              <a:rPr lang="en-IN" sz="4000" b="1" dirty="0">
                <a:solidFill>
                  <a:srgbClr val="0070C0"/>
                </a:solidFill>
                <a:latin typeface="Arial" panose="020B0604020202020204" pitchFamily="34" charset="0"/>
                <a:cs typeface="Arial" panose="020B0604020202020204" pitchFamily="34" charset="0"/>
              </a:rPr>
            </a:br>
            <a:r>
              <a:rPr lang="en-IN" sz="4000" b="1" dirty="0" smtClean="0">
                <a:solidFill>
                  <a:srgbClr val="0070C0"/>
                </a:solidFill>
                <a:latin typeface="Arial" panose="020B0604020202020204" pitchFamily="34" charset="0"/>
                <a:cs typeface="Arial" panose="020B0604020202020204" pitchFamily="34" charset="0"/>
              </a:rPr>
              <a:t>                 H1B Visa </a:t>
            </a:r>
            <a:r>
              <a:rPr lang="en-IN" sz="4000" b="1" dirty="0" smtClean="0">
                <a:solidFill>
                  <a:srgbClr val="0070C0"/>
                </a:solidFill>
                <a:latin typeface="Arial" panose="020B0604020202020204" pitchFamily="34" charset="0"/>
                <a:cs typeface="Arial" panose="020B0604020202020204" pitchFamily="34" charset="0"/>
              </a:rPr>
              <a:t>Applicants</a:t>
            </a:r>
            <a:r>
              <a:rPr lang="en-IN" sz="4000" b="1" dirty="0" smtClean="0">
                <a:solidFill>
                  <a:srgbClr val="0070C0"/>
                </a:solidFill>
                <a:latin typeface="Arial" panose="020B0604020202020204" pitchFamily="34" charset="0"/>
                <a:cs typeface="Arial" panose="020B0604020202020204" pitchFamily="34" charset="0"/>
              </a:rPr>
              <a:t/>
            </a:r>
            <a:br>
              <a:rPr lang="en-IN" sz="4000" b="1" dirty="0" smtClean="0">
                <a:solidFill>
                  <a:srgbClr val="0070C0"/>
                </a:solidFill>
                <a:latin typeface="Arial" panose="020B0604020202020204" pitchFamily="34" charset="0"/>
                <a:cs typeface="Arial" panose="020B0604020202020204" pitchFamily="34" charset="0"/>
              </a:rPr>
            </a:br>
            <a:r>
              <a:rPr lang="en-IN" sz="4000" b="1" dirty="0" smtClean="0">
                <a:solidFill>
                  <a:srgbClr val="0070C0"/>
                </a:solidFill>
                <a:latin typeface="Arial" panose="020B0604020202020204" pitchFamily="34" charset="0"/>
                <a:cs typeface="Arial" panose="020B0604020202020204" pitchFamily="34" charset="0"/>
              </a:rPr>
              <a:t>                                       </a:t>
            </a:r>
            <a:br>
              <a:rPr lang="en-IN" sz="4000" b="1" dirty="0" smtClean="0">
                <a:solidFill>
                  <a:srgbClr val="0070C0"/>
                </a:solidFill>
                <a:latin typeface="Arial" panose="020B0604020202020204" pitchFamily="34" charset="0"/>
                <a:cs typeface="Arial" panose="020B0604020202020204" pitchFamily="34" charset="0"/>
              </a:rPr>
            </a:br>
            <a:r>
              <a:rPr lang="en-IN" sz="4000" b="1" dirty="0">
                <a:solidFill>
                  <a:srgbClr val="0070C0"/>
                </a:solidFill>
                <a:latin typeface="Arial" panose="020B0604020202020204" pitchFamily="34" charset="0"/>
                <a:cs typeface="Arial" panose="020B0604020202020204" pitchFamily="34" charset="0"/>
              </a:rPr>
              <a:t> </a:t>
            </a:r>
            <a:r>
              <a:rPr lang="en-IN" sz="4000" b="1" dirty="0" smtClean="0">
                <a:solidFill>
                  <a:srgbClr val="0070C0"/>
                </a:solidFill>
                <a:latin typeface="Arial" panose="020B0604020202020204" pitchFamily="34" charset="0"/>
                <a:cs typeface="Arial" panose="020B0604020202020204" pitchFamily="34" charset="0"/>
              </a:rPr>
              <a:t>                                                      </a:t>
            </a:r>
            <a:r>
              <a:rPr lang="en-IN" sz="2400" dirty="0" smtClean="0">
                <a:solidFill>
                  <a:schemeClr val="accent1"/>
                </a:solidFill>
                <a:latin typeface="Arial" panose="020B0604020202020204" pitchFamily="34" charset="0"/>
                <a:cs typeface="Arial" panose="020B0604020202020204" pitchFamily="34" charset="0"/>
              </a:rPr>
              <a:t>Presented By,</a:t>
            </a:r>
            <a:br>
              <a:rPr lang="en-IN" sz="2400" dirty="0" smtClean="0">
                <a:solidFill>
                  <a:schemeClr val="accent1"/>
                </a:solidFill>
                <a:latin typeface="Arial" panose="020B0604020202020204" pitchFamily="34" charset="0"/>
                <a:cs typeface="Arial" panose="020B0604020202020204" pitchFamily="34" charset="0"/>
              </a:rPr>
            </a:br>
            <a:r>
              <a:rPr lang="en-IN" sz="2400" dirty="0">
                <a:solidFill>
                  <a:schemeClr val="accent1"/>
                </a:solidFill>
                <a:latin typeface="Arial" panose="020B0604020202020204" pitchFamily="34" charset="0"/>
                <a:cs typeface="Arial" panose="020B0604020202020204" pitchFamily="34" charset="0"/>
              </a:rPr>
              <a:t> </a:t>
            </a:r>
            <a:r>
              <a:rPr lang="en-IN" sz="2400" dirty="0" smtClean="0">
                <a:solidFill>
                  <a:schemeClr val="accent1"/>
                </a:solidFill>
                <a:latin typeface="Arial" panose="020B0604020202020204" pitchFamily="34" charset="0"/>
                <a:cs typeface="Arial" panose="020B0604020202020204" pitchFamily="34" charset="0"/>
              </a:rPr>
              <a:t>                                                                                     Shreyas Sunil Purohit</a:t>
            </a:r>
            <a:endParaRPr lang="en-US" sz="4000" b="1" dirty="0">
              <a:solidFill>
                <a:schemeClr val="accent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740434" y="4777380"/>
            <a:ext cx="4764178" cy="1127034"/>
          </a:xfrm>
        </p:spPr>
        <p:txBody>
          <a:bodyPr/>
          <a:lstStyle/>
          <a:p>
            <a:endParaRPr lang="en-IN" dirty="0" smtClean="0"/>
          </a:p>
          <a:p>
            <a:r>
              <a:rPr lang="en-IN" dirty="0" smtClean="0"/>
              <a:t>                                </a:t>
            </a:r>
            <a:endParaRPr lang="en-IN" dirty="0"/>
          </a:p>
          <a:p>
            <a:endParaRPr lang="en-IN" dirty="0" smtClean="0"/>
          </a:p>
          <a:p>
            <a:endParaRPr lang="en-US" dirty="0">
              <a:solidFill>
                <a:srgbClr val="FF0000"/>
              </a:solidFill>
            </a:endParaRPr>
          </a:p>
        </p:txBody>
      </p:sp>
    </p:spTree>
    <p:extLst>
      <p:ext uri="{BB962C8B-B14F-4D97-AF65-F5344CB8AC3E}">
        <p14:creationId xmlns:p14="http://schemas.microsoft.com/office/powerpoint/2010/main" val="2501648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309" y="624110"/>
            <a:ext cx="9362303" cy="1280890"/>
          </a:xfrm>
        </p:spPr>
        <p:txBody>
          <a:bodyPr/>
          <a:lstStyle/>
          <a:p>
            <a:pPr algn="ctr"/>
            <a:r>
              <a:rPr lang="en-US" dirty="0">
                <a:solidFill>
                  <a:srgbClr val="0070C0"/>
                </a:solidFill>
                <a:latin typeface="Arial" panose="020B0604020202020204" pitchFamily="34" charset="0"/>
                <a:cs typeface="Arial" panose="020B0604020202020204" pitchFamily="34" charset="0"/>
              </a:rPr>
              <a:t>Why is Hadoop important?</a:t>
            </a:r>
            <a:br>
              <a:rPr lang="en-US" dirty="0">
                <a:solidFill>
                  <a:srgbClr val="0070C0"/>
                </a:solidFill>
                <a:latin typeface="Arial" panose="020B0604020202020204" pitchFamily="34" charset="0"/>
                <a:cs typeface="Arial" panose="020B0604020202020204" pitchFamily="34" charset="0"/>
              </a:rPr>
            </a:br>
            <a:endParaRPr lang="en-US" dirty="0">
              <a:solidFill>
                <a:srgbClr val="0070C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1657" y="1645920"/>
            <a:ext cx="6532472" cy="5095995"/>
          </a:xfrm>
        </p:spPr>
      </p:pic>
    </p:spTree>
    <p:extLst>
      <p:ext uri="{BB962C8B-B14F-4D97-AF65-F5344CB8AC3E}">
        <p14:creationId xmlns:p14="http://schemas.microsoft.com/office/powerpoint/2010/main" val="1708325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Arial" panose="020B0604020202020204" pitchFamily="34" charset="0"/>
                <a:cs typeface="Arial" panose="020B0604020202020204" pitchFamily="34" charset="0"/>
              </a:rPr>
              <a:t>What are the challenges of using Hadoop?</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Map-Reduce </a:t>
            </a:r>
            <a:r>
              <a:rPr lang="en-US" dirty="0">
                <a:latin typeface="Arial" panose="020B0604020202020204" pitchFamily="34" charset="0"/>
                <a:cs typeface="Arial" panose="020B0604020202020204" pitchFamily="34" charset="0"/>
              </a:rPr>
              <a:t>programming is not a good match for all </a:t>
            </a:r>
            <a:r>
              <a:rPr lang="en-US" dirty="0" smtClean="0">
                <a:latin typeface="Arial" panose="020B0604020202020204" pitchFamily="34" charset="0"/>
                <a:cs typeface="Arial" panose="020B0604020202020204" pitchFamily="34" charset="0"/>
              </a:rPr>
              <a:t>problems</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There’s </a:t>
            </a:r>
            <a:r>
              <a:rPr lang="en-US" dirty="0">
                <a:latin typeface="Arial" panose="020B0604020202020204" pitchFamily="34" charset="0"/>
                <a:cs typeface="Arial" panose="020B0604020202020204" pitchFamily="34" charset="0"/>
              </a:rPr>
              <a:t>a widely </a:t>
            </a:r>
            <a:r>
              <a:rPr lang="en-US" dirty="0" smtClean="0">
                <a:latin typeface="Arial" panose="020B0604020202020204" pitchFamily="34" charset="0"/>
                <a:cs typeface="Arial" panose="020B0604020202020204" pitchFamily="34" charset="0"/>
              </a:rPr>
              <a:t>acknowledged </a:t>
            </a:r>
            <a:r>
              <a:rPr lang="en-US" dirty="0">
                <a:latin typeface="Arial" panose="020B0604020202020204" pitchFamily="34" charset="0"/>
                <a:cs typeface="Arial" panose="020B0604020202020204" pitchFamily="34" charset="0"/>
              </a:rPr>
              <a:t>talent </a:t>
            </a:r>
            <a:r>
              <a:rPr lang="en-US" dirty="0" smtClean="0">
                <a:latin typeface="Arial" panose="020B0604020202020204" pitchFamily="34" charset="0"/>
                <a:cs typeface="Arial" panose="020B0604020202020204" pitchFamily="34" charset="0"/>
              </a:rPr>
              <a:t>gap</a:t>
            </a:r>
          </a:p>
          <a:p>
            <a:pPr marL="0" indent="0">
              <a:buNone/>
            </a:pPr>
            <a:endParaRPr lang="en-IN"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Data </a:t>
            </a:r>
            <a:r>
              <a:rPr lang="en-US" dirty="0" smtClean="0">
                <a:latin typeface="Arial" panose="020B0604020202020204" pitchFamily="34" charset="0"/>
                <a:cs typeface="Arial" panose="020B0604020202020204" pitchFamily="34" charset="0"/>
              </a:rPr>
              <a:t>security</a:t>
            </a:r>
          </a:p>
          <a:p>
            <a:pPr marL="0" indent="0">
              <a:buNone/>
            </a:pP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Full-fledged data management and governance</a:t>
            </a:r>
          </a:p>
        </p:txBody>
      </p:sp>
    </p:spTree>
    <p:extLst>
      <p:ext uri="{BB962C8B-B14F-4D97-AF65-F5344CB8AC3E}">
        <p14:creationId xmlns:p14="http://schemas.microsoft.com/office/powerpoint/2010/main" val="2556604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5555" y="624110"/>
            <a:ext cx="9519058" cy="1280890"/>
          </a:xfrm>
        </p:spPr>
        <p:txBody>
          <a:bodyPr/>
          <a:lstStyle/>
          <a:p>
            <a:pPr algn="ctr"/>
            <a:r>
              <a:rPr lang="en-US" dirty="0">
                <a:solidFill>
                  <a:srgbClr val="0070C0"/>
                </a:solidFill>
                <a:latin typeface="Arial" panose="020B0604020202020204" pitchFamily="34" charset="0"/>
                <a:cs typeface="Arial" panose="020B0604020202020204" pitchFamily="34" charset="0"/>
              </a:rPr>
              <a:t>Components of Hadoop</a:t>
            </a:r>
            <a:br>
              <a:rPr lang="en-US" dirty="0">
                <a:solidFill>
                  <a:srgbClr val="0070C0"/>
                </a:solidFill>
                <a:latin typeface="Arial" panose="020B0604020202020204" pitchFamily="34" charset="0"/>
                <a:cs typeface="Arial" panose="020B0604020202020204" pitchFamily="34" charset="0"/>
              </a:rPr>
            </a:br>
            <a:endParaRPr lang="en-US" dirty="0">
              <a:solidFill>
                <a:srgbClr val="0070C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584" y="1588167"/>
            <a:ext cx="8414147" cy="4909904"/>
          </a:xfrm>
        </p:spPr>
      </p:pic>
    </p:spTree>
    <p:extLst>
      <p:ext uri="{BB962C8B-B14F-4D97-AF65-F5344CB8AC3E}">
        <p14:creationId xmlns:p14="http://schemas.microsoft.com/office/powerpoint/2010/main" val="1015755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4297" y="624110"/>
            <a:ext cx="9780315" cy="1280890"/>
          </a:xfrm>
        </p:spPr>
        <p:txBody>
          <a:bodyPr/>
          <a:lstStyle/>
          <a:p>
            <a:pPr algn="ctr"/>
            <a:r>
              <a:rPr lang="en-US" dirty="0">
                <a:solidFill>
                  <a:srgbClr val="0070C0"/>
                </a:solidFill>
                <a:latin typeface="Arial" panose="020B0604020202020204" pitchFamily="34" charset="0"/>
                <a:cs typeface="Arial" panose="020B0604020202020204" pitchFamily="34" charset="0"/>
              </a:rPr>
              <a:t>HDFS </a:t>
            </a:r>
            <a:br>
              <a:rPr lang="en-US" dirty="0">
                <a:solidFill>
                  <a:srgbClr val="0070C0"/>
                </a:solidFill>
                <a:latin typeface="Arial" panose="020B0604020202020204" pitchFamily="34" charset="0"/>
                <a:cs typeface="Arial" panose="020B0604020202020204" pitchFamily="34" charset="0"/>
              </a:rPr>
            </a:br>
            <a:endParaRPr lang="en-US"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Hadoop comes with a distributed file system called </a:t>
            </a:r>
            <a:r>
              <a:rPr lang="en-US" b="1" dirty="0">
                <a:latin typeface="Arial" panose="020B0604020202020204" pitchFamily="34" charset="0"/>
                <a:cs typeface="Arial" panose="020B0604020202020204" pitchFamily="34" charset="0"/>
              </a:rPr>
              <a:t>HDFS </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HADOOP Distributed File Systems</a:t>
            </a:r>
            <a:r>
              <a:rPr lang="en-US" dirty="0"/>
              <a:t>) </a:t>
            </a:r>
            <a:endParaRPr lang="en-US" dirty="0" smtClean="0"/>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HADOOP </a:t>
            </a:r>
            <a:r>
              <a:rPr lang="en-US" dirty="0">
                <a:latin typeface="Arial" panose="020B0604020202020204" pitchFamily="34" charset="0"/>
                <a:cs typeface="Arial" panose="020B0604020202020204" pitchFamily="34" charset="0"/>
              </a:rPr>
              <a:t>based applications make use of </a:t>
            </a:r>
            <a:r>
              <a:rPr lang="en-US" dirty="0" smtClean="0">
                <a:latin typeface="Arial" panose="020B0604020202020204" pitchFamily="34" charset="0"/>
                <a:cs typeface="Arial" panose="020B0604020202020204" pitchFamily="34" charset="0"/>
              </a:rPr>
              <a:t>HDFS</a:t>
            </a:r>
            <a:r>
              <a:rPr lang="en-US" dirty="0" smtClean="0"/>
              <a:t>.</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HDFS </a:t>
            </a:r>
            <a:r>
              <a:rPr lang="en-US" dirty="0">
                <a:latin typeface="Arial" panose="020B0604020202020204" pitchFamily="34" charset="0"/>
                <a:cs typeface="Arial" panose="020B0604020202020204" pitchFamily="34" charset="0"/>
              </a:rPr>
              <a:t>is designed for storing very large data files, running on clusters of commodity </a:t>
            </a:r>
            <a:r>
              <a:rPr lang="en-US" dirty="0" smtClean="0">
                <a:latin typeface="Arial" panose="020B0604020202020204" pitchFamily="34" charset="0"/>
                <a:cs typeface="Arial" panose="020B0604020202020204" pitchFamily="34" charset="0"/>
              </a:rPr>
              <a:t>hardware</a:t>
            </a:r>
          </a:p>
          <a:p>
            <a:endParaRPr lang="en-IN"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It is fault tolerant, scalable, and extremely simple to expand</a:t>
            </a:r>
            <a:r>
              <a:rPr lang="en-US" dirty="0"/>
              <a: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5398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latin typeface="Arial" panose="020B0604020202020204" pitchFamily="34" charset="0"/>
                <a:cs typeface="Arial" panose="020B0604020202020204" pitchFamily="34" charset="0"/>
              </a:rPr>
              <a:t>Operations in HDFS (Read and Write)</a:t>
            </a:r>
            <a:endParaRPr lang="en-US" dirty="0">
              <a:solidFill>
                <a:srgbClr val="0070C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119" y="1997059"/>
            <a:ext cx="4760028" cy="335871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768" y="1997059"/>
            <a:ext cx="4720866" cy="3544326"/>
          </a:xfrm>
          <a:prstGeom prst="rect">
            <a:avLst/>
          </a:prstGeom>
        </p:spPr>
      </p:pic>
      <p:sp>
        <p:nvSpPr>
          <p:cNvPr id="7" name="TextBox 6"/>
          <p:cNvSpPr txBox="1"/>
          <p:nvPr/>
        </p:nvSpPr>
        <p:spPr>
          <a:xfrm>
            <a:off x="3232435" y="5708469"/>
            <a:ext cx="2267027" cy="369332"/>
          </a:xfrm>
          <a:prstGeom prst="rect">
            <a:avLst/>
          </a:prstGeom>
          <a:noFill/>
        </p:spPr>
        <p:txBody>
          <a:bodyPr wrap="square" rtlCol="0">
            <a:spAutoFit/>
          </a:bodyPr>
          <a:lstStyle/>
          <a:p>
            <a:r>
              <a:rPr lang="en-IN" b="1" dirty="0" smtClean="0">
                <a:latin typeface="Arial" panose="020B0604020202020204" pitchFamily="34" charset="0"/>
                <a:cs typeface="Arial" panose="020B0604020202020204" pitchFamily="34" charset="0"/>
              </a:rPr>
              <a:t>Read Operation</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8294915" y="5708469"/>
            <a:ext cx="2547257" cy="369332"/>
          </a:xfrm>
          <a:prstGeom prst="rect">
            <a:avLst/>
          </a:prstGeom>
          <a:noFill/>
        </p:spPr>
        <p:txBody>
          <a:bodyPr wrap="square" rtlCol="0">
            <a:spAutoFit/>
          </a:bodyPr>
          <a:lstStyle/>
          <a:p>
            <a:r>
              <a:rPr lang="en-IN" b="1" dirty="0" smtClean="0">
                <a:latin typeface="Arial" panose="020B0604020202020204" pitchFamily="34" charset="0"/>
                <a:cs typeface="Arial" panose="020B0604020202020204" pitchFamily="34" charset="0"/>
              </a:rPr>
              <a:t>Write Operation</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7766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303" y="624110"/>
            <a:ext cx="9571309" cy="1280890"/>
          </a:xfrm>
        </p:spPr>
        <p:txBody>
          <a:bodyPr/>
          <a:lstStyle/>
          <a:p>
            <a:pPr algn="ctr"/>
            <a:r>
              <a:rPr lang="en-US" dirty="0" smtClean="0">
                <a:solidFill>
                  <a:srgbClr val="0070C0"/>
                </a:solidFill>
                <a:latin typeface="Arial" panose="020B0604020202020204" pitchFamily="34" charset="0"/>
                <a:cs typeface="Arial" panose="020B0604020202020204" pitchFamily="34" charset="0"/>
              </a:rPr>
              <a:t>MAPREDUCE</a:t>
            </a:r>
            <a:r>
              <a:rPr lang="en-US" dirty="0">
                <a:solidFill>
                  <a:srgbClr val="0070C0"/>
                </a:solidFill>
                <a:latin typeface="Arial" panose="020B0604020202020204" pitchFamily="34" charset="0"/>
                <a:cs typeface="Arial" panose="020B0604020202020204" pitchFamily="34" charset="0"/>
              </a:rPr>
              <a:t/>
            </a:r>
            <a:br>
              <a:rPr lang="en-US" dirty="0">
                <a:solidFill>
                  <a:srgbClr val="0070C0"/>
                </a:solidFill>
                <a:latin typeface="Arial" panose="020B0604020202020204" pitchFamily="34" charset="0"/>
                <a:cs typeface="Arial" panose="020B0604020202020204" pitchFamily="34" charset="0"/>
              </a:rPr>
            </a:br>
            <a:endParaRPr lang="en-US"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MapReduce is </a:t>
            </a:r>
            <a:r>
              <a:rPr lang="en-US" dirty="0" smtClean="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programming model suitable for processing of huge data</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Hadoop is capable of running MapReduce programs written in various languages: Java, Ruby, </a:t>
            </a:r>
            <a:r>
              <a:rPr lang="en-US" dirty="0" smtClean="0">
                <a:latin typeface="Arial" panose="020B0604020202020204" pitchFamily="34" charset="0"/>
                <a:cs typeface="Arial" panose="020B0604020202020204" pitchFamily="34" charset="0"/>
              </a:rPr>
              <a:t>Python</a:t>
            </a:r>
            <a:r>
              <a:rPr lang="en-US" dirty="0">
                <a:latin typeface="Arial" panose="020B0604020202020204" pitchFamily="34" charset="0"/>
                <a:cs typeface="Arial" panose="020B0604020202020204" pitchFamily="34" charset="0"/>
              </a:rPr>
              <a:t>, and C++. </a:t>
            </a: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MapReduce programs are parallel in nature, thus are very useful for performing </a:t>
            </a:r>
            <a:r>
              <a:rPr lang="en-US" dirty="0" smtClean="0">
                <a:latin typeface="Arial" panose="020B0604020202020204" pitchFamily="34" charset="0"/>
                <a:cs typeface="Arial" panose="020B0604020202020204" pitchFamily="34" charset="0"/>
              </a:rPr>
              <a:t>large-scale </a:t>
            </a:r>
            <a:r>
              <a:rPr lang="en-US" dirty="0">
                <a:latin typeface="Arial" panose="020B0604020202020204" pitchFamily="34" charset="0"/>
                <a:cs typeface="Arial" panose="020B0604020202020204" pitchFamily="34" charset="0"/>
              </a:rPr>
              <a:t>data analysis using multiple machines in the cluster</a:t>
            </a:r>
            <a:r>
              <a:rPr lang="en-US" dirty="0"/>
              <a:t>. </a:t>
            </a:r>
            <a:endParaRPr lang="en-US" dirty="0" smtClean="0"/>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MapReduce </a:t>
            </a:r>
            <a:r>
              <a:rPr lang="en-US" dirty="0">
                <a:latin typeface="Arial" panose="020B0604020202020204" pitchFamily="34" charset="0"/>
                <a:cs typeface="Arial" panose="020B0604020202020204" pitchFamily="34" charset="0"/>
              </a:rPr>
              <a:t>programs work in two phases: </a:t>
            </a:r>
            <a:endParaRPr lang="en-US" dirty="0" smtClean="0">
              <a:latin typeface="Arial" panose="020B0604020202020204" pitchFamily="34" charset="0"/>
              <a:cs typeface="Arial" panose="020B0604020202020204" pitchFamily="34" charset="0"/>
            </a:endParaRPr>
          </a:p>
          <a:p>
            <a:pPr>
              <a:buFont typeface="+mj-lt"/>
              <a:buAutoNum type="arabicPeriod"/>
            </a:pPr>
            <a:r>
              <a:rPr lang="en-US" dirty="0" smtClean="0">
                <a:latin typeface="Arial" panose="020B0604020202020204" pitchFamily="34" charset="0"/>
                <a:cs typeface="Arial" panose="020B0604020202020204" pitchFamily="34" charset="0"/>
              </a:rPr>
              <a:t>Map </a:t>
            </a:r>
            <a:r>
              <a:rPr lang="en-US" dirty="0">
                <a:latin typeface="Arial" panose="020B0604020202020204" pitchFamily="34" charset="0"/>
                <a:cs typeface="Arial" panose="020B0604020202020204" pitchFamily="34" charset="0"/>
              </a:rPr>
              <a:t>phase </a:t>
            </a:r>
            <a:endParaRPr lang="en-US" dirty="0" smtClean="0">
              <a:latin typeface="Arial" panose="020B0604020202020204" pitchFamily="34" charset="0"/>
              <a:cs typeface="Arial" panose="020B0604020202020204" pitchFamily="34" charset="0"/>
            </a:endParaRPr>
          </a:p>
          <a:p>
            <a:pPr>
              <a:buFont typeface="+mj-lt"/>
              <a:buAutoNum type="arabicPeriod"/>
            </a:pPr>
            <a:r>
              <a:rPr lang="en-US" dirty="0" smtClean="0">
                <a:latin typeface="Arial" panose="020B0604020202020204" pitchFamily="34" charset="0"/>
                <a:cs typeface="Arial" panose="020B0604020202020204" pitchFamily="34" charset="0"/>
              </a:rPr>
              <a:t>Reduce </a:t>
            </a:r>
            <a:r>
              <a:rPr lang="en-US" dirty="0">
                <a:latin typeface="Arial" panose="020B0604020202020204" pitchFamily="34" charset="0"/>
                <a:cs typeface="Arial" panose="020B0604020202020204" pitchFamily="34" charset="0"/>
              </a:rPr>
              <a:t>phase.</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0996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931" y="624110"/>
            <a:ext cx="9440681" cy="1280890"/>
          </a:xfrm>
        </p:spPr>
        <p:txBody>
          <a:bodyPr/>
          <a:lstStyle/>
          <a:p>
            <a:pPr algn="ctr"/>
            <a:r>
              <a:rPr lang="en-US" dirty="0">
                <a:solidFill>
                  <a:srgbClr val="0070C0"/>
                </a:solidFill>
                <a:latin typeface="Arial" panose="020B0604020202020204" pitchFamily="34" charset="0"/>
                <a:cs typeface="Arial" panose="020B0604020202020204" pitchFamily="34" charset="0"/>
              </a:rPr>
              <a:t>How MapReduce works</a:t>
            </a:r>
            <a:br>
              <a:rPr lang="en-US" dirty="0">
                <a:solidFill>
                  <a:srgbClr val="0070C0"/>
                </a:solidFill>
                <a:latin typeface="Arial" panose="020B0604020202020204" pitchFamily="34" charset="0"/>
                <a:cs typeface="Arial" panose="020B0604020202020204" pitchFamily="34" charset="0"/>
              </a:rPr>
            </a:br>
            <a:endParaRPr lang="en-US" dirty="0">
              <a:solidFill>
                <a:srgbClr val="0070C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4602" y="1512750"/>
            <a:ext cx="7445829" cy="4989851"/>
          </a:xfrm>
        </p:spPr>
      </p:pic>
    </p:spTree>
    <p:extLst>
      <p:ext uri="{BB962C8B-B14F-4D97-AF65-F5344CB8AC3E}">
        <p14:creationId xmlns:p14="http://schemas.microsoft.com/office/powerpoint/2010/main" val="161514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4297" y="914401"/>
            <a:ext cx="9780315" cy="992778"/>
          </a:xfrm>
        </p:spPr>
        <p:txBody>
          <a:bodyPr/>
          <a:lstStyle/>
          <a:p>
            <a:pPr algn="ctr"/>
            <a:r>
              <a:rPr lang="en-US" dirty="0">
                <a:solidFill>
                  <a:srgbClr val="0070C0"/>
                </a:solidFill>
                <a:latin typeface="Arial" panose="020B0604020202020204" pitchFamily="34" charset="0"/>
                <a:cs typeface="Arial" panose="020B0604020202020204" pitchFamily="34" charset="0"/>
              </a:rPr>
              <a:t>Hive</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is a data warehouse framework for querying and analysis of data that is stored in HDFS. Hive is an open source-software that lets programmers analyze large data sets on </a:t>
            </a:r>
            <a:r>
              <a:rPr lang="en-US" dirty="0" smtClean="0">
                <a:latin typeface="Arial" panose="020B0604020202020204" pitchFamily="34" charset="0"/>
                <a:cs typeface="Arial" panose="020B0604020202020204" pitchFamily="34" charset="0"/>
              </a:rPr>
              <a:t>Hadoop</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Hive provides SQL-like declarative language, called </a:t>
            </a:r>
            <a:r>
              <a:rPr lang="en-US" b="1" dirty="0" err="1">
                <a:latin typeface="Arial" panose="020B0604020202020204" pitchFamily="34" charset="0"/>
                <a:cs typeface="Arial" panose="020B0604020202020204" pitchFamily="34" charset="0"/>
              </a:rPr>
              <a:t>HiveQL</a:t>
            </a:r>
            <a:r>
              <a:rPr lang="en-US" dirty="0">
                <a:latin typeface="Arial" panose="020B0604020202020204" pitchFamily="34" charset="0"/>
                <a:cs typeface="Arial" panose="020B0604020202020204" pitchFamily="34" charset="0"/>
              </a:rPr>
              <a:t>, which is used for expressing queries. </a:t>
            </a:r>
            <a:endParaRPr lang="en-US" dirty="0" smtClean="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Hive engine</a:t>
            </a:r>
            <a:r>
              <a:rPr lang="en-US" dirty="0">
                <a:latin typeface="Arial" panose="020B0604020202020204" pitchFamily="34" charset="0"/>
                <a:cs typeface="Arial" panose="020B0604020202020204" pitchFamily="34" charset="0"/>
              </a:rPr>
              <a:t> compiles these queries into Map-Reduce jobs to be executed on Hadoop</a:t>
            </a:r>
            <a:r>
              <a:rPr lang="en-US" dirty="0" smtClean="0"/>
              <a:t>.</a:t>
            </a:r>
          </a:p>
          <a:p>
            <a:r>
              <a:rPr lang="en-US" dirty="0">
                <a:latin typeface="Arial" panose="020B0604020202020204" pitchFamily="34" charset="0"/>
                <a:cs typeface="Arial" panose="020B0604020202020204" pitchFamily="34" charset="0"/>
              </a:rPr>
              <a:t>It has a support for simple </a:t>
            </a:r>
            <a:r>
              <a:rPr lang="en-US" b="1" dirty="0">
                <a:latin typeface="Arial" panose="020B0604020202020204" pitchFamily="34" charset="0"/>
                <a:cs typeface="Arial" panose="020B0604020202020204" pitchFamily="34" charset="0"/>
              </a:rPr>
              <a:t>SQL like functions</a:t>
            </a:r>
            <a:r>
              <a:rPr lang="en-US" dirty="0">
                <a:latin typeface="Arial" panose="020B0604020202020204" pitchFamily="34" charset="0"/>
                <a:cs typeface="Arial" panose="020B0604020202020204" pitchFamily="34" charset="0"/>
              </a:rPr>
              <a:t>- CONCAT, SUBSTR, ROUND etc., and </a:t>
            </a:r>
            <a:r>
              <a:rPr lang="en-US" b="1" dirty="0">
                <a:latin typeface="Arial" panose="020B0604020202020204" pitchFamily="34" charset="0"/>
                <a:cs typeface="Arial" panose="020B0604020202020204" pitchFamily="34" charset="0"/>
              </a:rPr>
              <a:t>aggregation functions</a:t>
            </a:r>
            <a:r>
              <a:rPr lang="en-US" dirty="0">
                <a:latin typeface="Arial" panose="020B0604020202020204" pitchFamily="34" charset="0"/>
                <a:cs typeface="Arial" panose="020B0604020202020204" pitchFamily="34" charset="0"/>
              </a:rPr>
              <a:t>- SUM, COUNT, MAX etc. It also supports GROUP BY and SORT BY </a:t>
            </a:r>
            <a:r>
              <a:rPr lang="en-US" dirty="0" smtClean="0">
                <a:latin typeface="Arial" panose="020B0604020202020204" pitchFamily="34" charset="0"/>
                <a:cs typeface="Arial" panose="020B0604020202020204" pitchFamily="34" charset="0"/>
              </a:rPr>
              <a:t>clauses.</a:t>
            </a:r>
          </a:p>
        </p:txBody>
      </p:sp>
    </p:spTree>
    <p:extLst>
      <p:ext uri="{BB962C8B-B14F-4D97-AF65-F5344CB8AC3E}">
        <p14:creationId xmlns:p14="http://schemas.microsoft.com/office/powerpoint/2010/main" val="4265173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5" y="953588"/>
            <a:ext cx="10067698" cy="951411"/>
          </a:xfrm>
        </p:spPr>
        <p:txBody>
          <a:bodyPr/>
          <a:lstStyle/>
          <a:p>
            <a:pPr algn="ctr"/>
            <a:r>
              <a:rPr lang="en-IN" dirty="0" smtClean="0">
                <a:solidFill>
                  <a:srgbClr val="0070C0"/>
                </a:solidFill>
                <a:latin typeface="Arial" panose="020B0604020202020204" pitchFamily="34" charset="0"/>
                <a:cs typeface="Arial" panose="020B0604020202020204" pitchFamily="34" charset="0"/>
              </a:rPr>
              <a:t>How HIVE Works</a:t>
            </a:r>
            <a:endParaRPr lang="en-US" dirty="0">
              <a:solidFill>
                <a:srgbClr val="0070C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3829" y="2037805"/>
            <a:ext cx="7707085" cy="4403214"/>
          </a:xfrm>
        </p:spPr>
      </p:pic>
    </p:spTree>
    <p:extLst>
      <p:ext uri="{BB962C8B-B14F-4D97-AF65-F5344CB8AC3E}">
        <p14:creationId xmlns:p14="http://schemas.microsoft.com/office/powerpoint/2010/main" val="883668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977" y="862148"/>
            <a:ext cx="10054635" cy="1042851"/>
          </a:xfrm>
        </p:spPr>
        <p:txBody>
          <a:bodyPr/>
          <a:lstStyle/>
          <a:p>
            <a:pPr algn="ctr"/>
            <a:r>
              <a:rPr lang="en-IN" dirty="0" smtClean="0">
                <a:solidFill>
                  <a:srgbClr val="0070C0"/>
                </a:solidFill>
                <a:latin typeface="Arial" panose="020B0604020202020204" pitchFamily="34" charset="0"/>
                <a:cs typeface="Arial" panose="020B0604020202020204" pitchFamily="34" charset="0"/>
              </a:rPr>
              <a:t>PIG</a:t>
            </a:r>
            <a:endParaRPr lang="en-US"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Pig is </a:t>
            </a:r>
            <a:r>
              <a:rPr lang="en-US" dirty="0" smtClean="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high level programming language useful for analyzing large data sets</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Pig enables people to focus more on </a:t>
            </a:r>
            <a:r>
              <a:rPr lang="en-US" b="1" dirty="0">
                <a:latin typeface="Arial" panose="020B0604020202020204" pitchFamily="34" charset="0"/>
                <a:cs typeface="Arial" panose="020B0604020202020204" pitchFamily="34" charset="0"/>
              </a:rPr>
              <a:t>analyzing bulk data sets and to spend less time in writing Map-Reduce programs</a:t>
            </a:r>
            <a:r>
              <a:rPr lang="en-US" b="1"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Pig programming </a:t>
            </a:r>
            <a:r>
              <a:rPr lang="en-US" dirty="0" smtClean="0">
                <a:latin typeface="Arial" panose="020B0604020202020204" pitchFamily="34" charset="0"/>
                <a:cs typeface="Arial" panose="020B0604020202020204" pitchFamily="34" charset="0"/>
              </a:rPr>
              <a:t>language </a:t>
            </a:r>
            <a:r>
              <a:rPr lang="en-US" dirty="0">
                <a:latin typeface="Arial" panose="020B0604020202020204" pitchFamily="34" charset="0"/>
                <a:cs typeface="Arial" panose="020B0604020202020204" pitchFamily="34" charset="0"/>
              </a:rPr>
              <a:t>is designed to work upon any kind of data</a:t>
            </a:r>
            <a:r>
              <a:rPr lang="en-US" dirty="0" smtClean="0">
                <a:latin typeface="Arial" panose="020B0604020202020204" pitchFamily="34" charset="0"/>
                <a:cs typeface="Arial" panose="020B0604020202020204" pitchFamily="34" charset="0"/>
              </a:rPr>
              <a:t>.</a:t>
            </a:r>
          </a:p>
          <a:p>
            <a:endParaRPr lang="en-US" dirty="0" smtClean="0"/>
          </a:p>
          <a:p>
            <a:r>
              <a:rPr lang="en-US" dirty="0" smtClean="0">
                <a:latin typeface="Arial" panose="020B0604020202020204" pitchFamily="34" charset="0"/>
                <a:cs typeface="Arial" panose="020B0604020202020204" pitchFamily="34" charset="0"/>
              </a:rPr>
              <a:t>Pig </a:t>
            </a:r>
            <a:r>
              <a:rPr lang="en-US" dirty="0">
                <a:latin typeface="Arial" panose="020B0604020202020204" pitchFamily="34" charset="0"/>
                <a:cs typeface="Arial" panose="020B0604020202020204" pitchFamily="34" charset="0"/>
              </a:rPr>
              <a:t>consists of two components: </a:t>
            </a:r>
          </a:p>
          <a:p>
            <a:pPr>
              <a:buFont typeface="+mj-lt"/>
              <a:buAutoNum type="arabicPeriod"/>
            </a:pPr>
            <a:r>
              <a:rPr lang="en-US" b="1" dirty="0">
                <a:latin typeface="Arial" panose="020B0604020202020204" pitchFamily="34" charset="0"/>
                <a:cs typeface="Arial" panose="020B0604020202020204" pitchFamily="34" charset="0"/>
              </a:rPr>
              <a:t>Pig Latin,</a:t>
            </a:r>
            <a:r>
              <a:rPr lang="en-US" dirty="0">
                <a:latin typeface="Arial" panose="020B0604020202020204" pitchFamily="34" charset="0"/>
                <a:cs typeface="Arial" panose="020B0604020202020204" pitchFamily="34" charset="0"/>
              </a:rPr>
              <a:t> which is a language</a:t>
            </a:r>
          </a:p>
          <a:p>
            <a:pPr>
              <a:buFont typeface="+mj-lt"/>
              <a:buAutoNum type="arabicPeriod"/>
            </a:pPr>
            <a:r>
              <a:rPr lang="en-US" b="1" dirty="0">
                <a:latin typeface="Arial" panose="020B0604020202020204" pitchFamily="34" charset="0"/>
                <a:cs typeface="Arial" panose="020B0604020202020204" pitchFamily="34" charset="0"/>
              </a:rPr>
              <a:t>Runtime environment,</a:t>
            </a:r>
            <a:r>
              <a:rPr lang="en-US" dirty="0">
                <a:latin typeface="Arial" panose="020B0604020202020204" pitchFamily="34" charset="0"/>
                <a:cs typeface="Arial" panose="020B0604020202020204" pitchFamily="34" charset="0"/>
              </a:rPr>
              <a:t> for running </a:t>
            </a:r>
            <a:r>
              <a:rPr lang="en-US" dirty="0" err="1">
                <a:latin typeface="Arial" panose="020B0604020202020204" pitchFamily="34" charset="0"/>
                <a:cs typeface="Arial" panose="020B0604020202020204" pitchFamily="34" charset="0"/>
              </a:rPr>
              <a:t>PigLatin</a:t>
            </a:r>
            <a:r>
              <a:rPr lang="en-US" dirty="0">
                <a:latin typeface="Arial" panose="020B0604020202020204" pitchFamily="34" charset="0"/>
                <a:cs typeface="Arial" panose="020B0604020202020204" pitchFamily="34" charset="0"/>
              </a:rPr>
              <a:t> programs.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624" y="624110"/>
            <a:ext cx="8347166" cy="1280890"/>
          </a:xfrm>
        </p:spPr>
        <p:txBody>
          <a:bodyPr/>
          <a:lstStyle/>
          <a:p>
            <a:pPr algn="ctr"/>
            <a:r>
              <a:rPr lang="en-US" dirty="0"/>
              <a:t/>
            </a:r>
            <a:br>
              <a:rPr lang="en-US" dirty="0"/>
            </a:br>
            <a:r>
              <a:rPr lang="en-US" dirty="0" smtClean="0">
                <a:solidFill>
                  <a:srgbClr val="0070C0"/>
                </a:solidFill>
                <a:latin typeface="Arial" panose="020B0604020202020204" pitchFamily="34" charset="0"/>
                <a:cs typeface="Arial" panose="020B0604020202020204" pitchFamily="34" charset="0"/>
              </a:rPr>
              <a:t>What </a:t>
            </a:r>
            <a:r>
              <a:rPr lang="en-US" dirty="0">
                <a:solidFill>
                  <a:srgbClr val="0070C0"/>
                </a:solidFill>
                <a:latin typeface="Arial" panose="020B0604020202020204" pitchFamily="34" charset="0"/>
                <a:cs typeface="Arial" panose="020B0604020202020204" pitchFamily="34" charset="0"/>
              </a:rPr>
              <a:t>is Big Data?</a:t>
            </a:r>
          </a:p>
        </p:txBody>
      </p:sp>
      <p:sp>
        <p:nvSpPr>
          <p:cNvPr id="3" name="Content Placeholder 2"/>
          <p:cNvSpPr>
            <a:spLocks noGrp="1"/>
          </p:cNvSpPr>
          <p:nvPr>
            <p:ph idx="1"/>
          </p:nvPr>
        </p:nvSpPr>
        <p:spPr/>
        <p:txBody>
          <a:bodyPr>
            <a:normAutofit/>
          </a:bodyPr>
          <a:lstStyle/>
          <a:p>
            <a:r>
              <a:rPr lang="en-US" sz="2400" dirty="0" smtClean="0">
                <a:latin typeface="Arial" panose="020B0604020202020204" pitchFamily="34" charset="0"/>
                <a:cs typeface="Arial" panose="020B0604020202020204" pitchFamily="34" charset="0"/>
              </a:rPr>
              <a:t>Data</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with </a:t>
            </a:r>
            <a:r>
              <a:rPr lang="en-US" sz="2400" dirty="0">
                <a:latin typeface="Arial" panose="020B0604020202020204" pitchFamily="34" charset="0"/>
                <a:cs typeface="Arial" panose="020B0604020202020204" pitchFamily="34" charset="0"/>
              </a:rPr>
              <a:t>a </a:t>
            </a:r>
            <a:r>
              <a:rPr lang="en-US" sz="2400" dirty="0" smtClean="0">
                <a:latin typeface="Arial" panose="020B0604020202020204" pitchFamily="34" charset="0"/>
                <a:cs typeface="Arial" panose="020B0604020202020204" pitchFamily="34" charset="0"/>
              </a:rPr>
              <a:t>Huge Size</a:t>
            </a:r>
          </a:p>
          <a:p>
            <a:r>
              <a:rPr lang="en-US" sz="2400" dirty="0" smtClean="0">
                <a:latin typeface="Arial" panose="020B0604020202020204" pitchFamily="34" charset="0"/>
                <a:cs typeface="Arial" panose="020B0604020202020204" pitchFamily="34" charset="0"/>
              </a:rPr>
              <a:t>Big </a:t>
            </a:r>
            <a:r>
              <a:rPr lang="en-US" sz="2400" dirty="0">
                <a:latin typeface="Arial" panose="020B0604020202020204" pitchFamily="34" charset="0"/>
                <a:cs typeface="Arial" panose="020B0604020202020204" pitchFamily="34" charset="0"/>
              </a:rPr>
              <a:t>data is the term for collection of data </a:t>
            </a:r>
            <a:r>
              <a:rPr lang="en-US" sz="2400" dirty="0" smtClean="0">
                <a:latin typeface="Arial" panose="020B0604020202020204" pitchFamily="34" charset="0"/>
                <a:cs typeface="Arial" panose="020B0604020202020204" pitchFamily="34" charset="0"/>
              </a:rPr>
              <a:t>sets</a:t>
            </a:r>
            <a:r>
              <a:rPr lang="en-IN" sz="2400" dirty="0" smtClean="0">
                <a:latin typeface="Arial" panose="020B0604020202020204" pitchFamily="34" charset="0"/>
                <a:cs typeface="Arial" panose="020B0604020202020204" pitchFamily="34" charset="0"/>
              </a:rPr>
              <a:t>– structured, unstructured and semi-structured.</a:t>
            </a:r>
          </a:p>
          <a:p>
            <a:r>
              <a:rPr lang="en-US" sz="2400" dirty="0" smtClean="0">
                <a:latin typeface="Arial" panose="020B0604020202020204" pitchFamily="34" charset="0"/>
                <a:cs typeface="Arial" panose="020B0604020202020204" pitchFamily="34" charset="0"/>
              </a:rPr>
              <a:t>Its so </a:t>
            </a:r>
            <a:r>
              <a:rPr lang="en-US" sz="2400" dirty="0">
                <a:latin typeface="Arial" panose="020B0604020202020204" pitchFamily="34" charset="0"/>
                <a:cs typeface="Arial" panose="020B0604020202020204" pitchFamily="34" charset="0"/>
              </a:rPr>
              <a:t>large and complex that it becomes difficult to process using on-hand database </a:t>
            </a:r>
            <a:r>
              <a:rPr lang="en-US" sz="2400" dirty="0" smtClean="0">
                <a:latin typeface="Arial" panose="020B0604020202020204" pitchFamily="34" charset="0"/>
                <a:cs typeface="Arial" panose="020B0604020202020204" pitchFamily="34" charset="0"/>
              </a:rPr>
              <a:t>system </a:t>
            </a:r>
            <a:r>
              <a:rPr lang="en-US" sz="2400" dirty="0">
                <a:latin typeface="Arial" panose="020B0604020202020204" pitchFamily="34" charset="0"/>
                <a:cs typeface="Arial" panose="020B0604020202020204" pitchFamily="34" charset="0"/>
              </a:rPr>
              <a:t>tools</a:t>
            </a:r>
            <a:endParaRPr lang="en-IN" sz="2400" dirty="0" smtClean="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Big data can be analyzed for insights that lead to better </a:t>
            </a:r>
            <a:r>
              <a:rPr lang="en-US" sz="2400" dirty="0" smtClean="0">
                <a:latin typeface="Arial" panose="020B0604020202020204" pitchFamily="34" charset="0"/>
                <a:cs typeface="Arial" panose="020B0604020202020204" pitchFamily="34" charset="0"/>
              </a:rPr>
              <a:t>decisions </a:t>
            </a:r>
            <a:r>
              <a:rPr lang="en-US" sz="2400" dirty="0">
                <a:latin typeface="Arial" panose="020B0604020202020204" pitchFamily="34" charset="0"/>
                <a:cs typeface="Arial" panose="020B0604020202020204" pitchFamily="34" charset="0"/>
              </a:rPr>
              <a:t>and strategic business moves</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9855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724" y="927462"/>
            <a:ext cx="8911687" cy="977537"/>
          </a:xfrm>
        </p:spPr>
        <p:txBody>
          <a:bodyPr/>
          <a:lstStyle/>
          <a:p>
            <a:pPr algn="ctr"/>
            <a:r>
              <a:rPr lang="en-IN" dirty="0" smtClean="0">
                <a:solidFill>
                  <a:srgbClr val="0070C0"/>
                </a:solidFill>
                <a:latin typeface="Arial" panose="020B0604020202020204" pitchFamily="34" charset="0"/>
                <a:cs typeface="Arial" panose="020B0604020202020204" pitchFamily="34" charset="0"/>
              </a:rPr>
              <a:t>How PIG Works</a:t>
            </a:r>
            <a:endParaRPr lang="en-US" dirty="0">
              <a:solidFill>
                <a:srgbClr val="0070C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3544" y="1779751"/>
            <a:ext cx="6453050" cy="4001471"/>
          </a:xfrm>
        </p:spPr>
      </p:pic>
      <p:sp>
        <p:nvSpPr>
          <p:cNvPr id="5" name="TextBox 4"/>
          <p:cNvSpPr txBox="1"/>
          <p:nvPr/>
        </p:nvSpPr>
        <p:spPr>
          <a:xfrm>
            <a:off x="2037805" y="5964104"/>
            <a:ext cx="8830491" cy="369332"/>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PigLatin uses </a:t>
            </a:r>
            <a:r>
              <a:rPr lang="en-US" dirty="0">
                <a:latin typeface="Arial" panose="020B0604020202020204" pitchFamily="34" charset="0"/>
                <a:cs typeface="Arial" panose="020B0604020202020204" pitchFamily="34" charset="0"/>
              </a:rPr>
              <a:t>familiar keywords from data processing e.g., Join, Group and Filter. </a:t>
            </a:r>
          </a:p>
        </p:txBody>
      </p:sp>
    </p:spTree>
    <p:extLst>
      <p:ext uri="{BB962C8B-B14F-4D97-AF65-F5344CB8AC3E}">
        <p14:creationId xmlns:p14="http://schemas.microsoft.com/office/powerpoint/2010/main" val="1192038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9064" y="979714"/>
            <a:ext cx="8438606" cy="925286"/>
          </a:xfrm>
        </p:spPr>
        <p:txBody>
          <a:bodyPr/>
          <a:lstStyle/>
          <a:p>
            <a:pPr algn="ctr"/>
            <a:r>
              <a:rPr lang="en-IN" dirty="0" smtClean="0">
                <a:solidFill>
                  <a:srgbClr val="0070C0"/>
                </a:solidFill>
                <a:latin typeface="Arial" panose="020B0604020202020204" pitchFamily="34" charset="0"/>
                <a:cs typeface="Arial" panose="020B0604020202020204" pitchFamily="34" charset="0"/>
              </a:rPr>
              <a:t>Sqoop</a:t>
            </a:r>
            <a:endParaRPr lang="en-US"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2133600"/>
            <a:ext cx="8915400" cy="4110446"/>
          </a:xfrm>
        </p:spPr>
        <p:txBody>
          <a:bodyPr>
            <a:normAutofit lnSpcReduction="10000"/>
          </a:bodyPr>
          <a:lstStyle/>
          <a:p>
            <a:r>
              <a:rPr lang="en-US" dirty="0" smtClean="0">
                <a:latin typeface="Arial" panose="020B0604020202020204" pitchFamily="34" charset="0"/>
                <a:cs typeface="Arial" panose="020B0604020202020204" pitchFamily="34" charset="0"/>
              </a:rPr>
              <a:t>Apache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Sqoop</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SQL-to-Hadoop</a:t>
            </a:r>
            <a:r>
              <a:rPr lang="en-US" dirty="0">
                <a:latin typeface="Arial" panose="020B0604020202020204" pitchFamily="34" charset="0"/>
                <a:cs typeface="Arial" panose="020B0604020202020204" pitchFamily="34" charset="0"/>
              </a:rPr>
              <a:t>) is designed to support bulk import of data into HDFS from structured data stores such as relational databases, enterprise data warehouses, and NoSQL </a:t>
            </a:r>
            <a:r>
              <a:rPr lang="en-US" dirty="0" smtClean="0">
                <a:latin typeface="Arial" panose="020B0604020202020204" pitchFamily="34" charset="0"/>
                <a:cs typeface="Arial" panose="020B0604020202020204" pitchFamily="34" charset="0"/>
              </a:rPr>
              <a:t>systems.</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Sqoop </a:t>
            </a:r>
            <a:r>
              <a:rPr lang="en-US" dirty="0">
                <a:latin typeface="Arial" panose="020B0604020202020204" pitchFamily="34" charset="0"/>
                <a:cs typeface="Arial" panose="020B0604020202020204" pitchFamily="34" charset="0"/>
              </a:rPr>
              <a:t>is based upon a connector architecture which supports plugins to provide connectivity to new external systems. </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Data </a:t>
            </a:r>
            <a:r>
              <a:rPr lang="en-US" dirty="0">
                <a:latin typeface="Arial" panose="020B0604020202020204" pitchFamily="34" charset="0"/>
                <a:cs typeface="Arial" panose="020B0604020202020204" pitchFamily="34" charset="0"/>
              </a:rPr>
              <a:t>transfer between Sqoop and external storage system is made possible with the help of Sqoop's connectors</a:t>
            </a:r>
            <a:r>
              <a:rPr lang="en-US" dirty="0"/>
              <a:t>. </a:t>
            </a:r>
            <a:endParaRPr lang="en-US" dirty="0" smtClean="0"/>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Sqoop </a:t>
            </a:r>
            <a:r>
              <a:rPr lang="en-US" dirty="0">
                <a:latin typeface="Arial" panose="020B0604020202020204" pitchFamily="34" charset="0"/>
                <a:cs typeface="Arial" panose="020B0604020202020204" pitchFamily="34" charset="0"/>
              </a:rPr>
              <a:t>provides optimized MySQL and PostgreSQL connectors that use database-specific APIs to perform bulk transfers efficiently. </a:t>
            </a:r>
          </a:p>
        </p:txBody>
      </p:sp>
    </p:spTree>
    <p:extLst>
      <p:ext uri="{BB962C8B-B14F-4D97-AF65-F5344CB8AC3E}">
        <p14:creationId xmlns:p14="http://schemas.microsoft.com/office/powerpoint/2010/main" val="672469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2" y="809896"/>
            <a:ext cx="9479869" cy="977537"/>
          </a:xfrm>
        </p:spPr>
        <p:txBody>
          <a:bodyPr/>
          <a:lstStyle/>
          <a:p>
            <a:pPr algn="ctr"/>
            <a:r>
              <a:rPr lang="en-IN" dirty="0" smtClean="0">
                <a:solidFill>
                  <a:srgbClr val="0070C0"/>
                </a:solidFill>
                <a:latin typeface="Arial" panose="020B0604020202020204" pitchFamily="34" charset="0"/>
                <a:cs typeface="Arial" panose="020B0604020202020204" pitchFamily="34" charset="0"/>
              </a:rPr>
              <a:t>How SQOOP Works</a:t>
            </a:r>
            <a:endParaRPr lang="en-US" dirty="0">
              <a:solidFill>
                <a:srgbClr val="0070C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959" y="1902427"/>
            <a:ext cx="7080069" cy="4310402"/>
          </a:xfrm>
        </p:spPr>
      </p:pic>
    </p:spTree>
    <p:extLst>
      <p:ext uri="{BB962C8B-B14F-4D97-AF65-F5344CB8AC3E}">
        <p14:creationId xmlns:p14="http://schemas.microsoft.com/office/powerpoint/2010/main" val="275149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034" y="822958"/>
            <a:ext cx="8911687" cy="1029789"/>
          </a:xfrm>
        </p:spPr>
        <p:txBody>
          <a:bodyPr>
            <a:normAutofit fontScale="90000"/>
          </a:bodyPr>
          <a:lstStyle/>
          <a:p>
            <a:pPr algn="ctr"/>
            <a:r>
              <a:rPr lang="en-US" dirty="0">
                <a:solidFill>
                  <a:srgbClr val="0070C0"/>
                </a:solidFill>
                <a:latin typeface="Arial" panose="020B0604020202020204" pitchFamily="34" charset="0"/>
                <a:cs typeface="Arial" panose="020B0604020202020204" pitchFamily="34" charset="0"/>
              </a:rPr>
              <a:t>FLUME</a:t>
            </a:r>
            <a:br>
              <a:rPr lang="en-US" dirty="0">
                <a:solidFill>
                  <a:srgbClr val="0070C0"/>
                </a:solidFill>
                <a:latin typeface="Arial" panose="020B0604020202020204" pitchFamily="34" charset="0"/>
                <a:cs typeface="Arial" panose="020B0604020202020204" pitchFamily="34" charset="0"/>
              </a:rPr>
            </a:br>
            <a:endParaRPr lang="en-US"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2133599"/>
            <a:ext cx="8915400" cy="4032069"/>
          </a:xfrm>
        </p:spPr>
        <p:txBody>
          <a:bodyPr/>
          <a:lstStyle/>
          <a:p>
            <a:r>
              <a:rPr lang="en-US" dirty="0">
                <a:latin typeface="Arial" panose="020B0604020202020204" pitchFamily="34" charset="0"/>
                <a:cs typeface="Arial" panose="020B0604020202020204" pitchFamily="34" charset="0"/>
              </a:rPr>
              <a:t>Apache Flume is a system used for moving massive quantities of streaming data into HDFS. </a:t>
            </a: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Collecting log data present in log files from web servers and aggregating it in HDFS for analysis, is one common example use case of Flume</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Flume supports multiple sources like – </a:t>
            </a:r>
          </a:p>
          <a:p>
            <a:pPr>
              <a:buFont typeface="+mj-lt"/>
              <a:buAutoNum type="arabicPeriod"/>
            </a:pPr>
            <a:r>
              <a:rPr lang="en-US" dirty="0">
                <a:latin typeface="Arial" panose="020B0604020202020204" pitchFamily="34" charset="0"/>
                <a:cs typeface="Arial" panose="020B0604020202020204" pitchFamily="34" charset="0"/>
              </a:rPr>
              <a:t>'tail' (which pipes data from local file and write into HDFS via Flume, similar to Unix command 'tail')</a:t>
            </a:r>
          </a:p>
          <a:p>
            <a:pPr>
              <a:buFont typeface="+mj-lt"/>
              <a:buAutoNum type="arabicPeriod"/>
            </a:pPr>
            <a:r>
              <a:rPr lang="en-US" dirty="0">
                <a:latin typeface="Arial" panose="020B0604020202020204" pitchFamily="34" charset="0"/>
                <a:cs typeface="Arial" panose="020B0604020202020204" pitchFamily="34" charset="0"/>
              </a:rPr>
              <a:t>System logs</a:t>
            </a:r>
          </a:p>
          <a:p>
            <a:pPr>
              <a:buFont typeface="+mj-lt"/>
              <a:buAutoNum type="arabicPeriod"/>
            </a:pPr>
            <a:r>
              <a:rPr lang="en-US" dirty="0">
                <a:latin typeface="Arial" panose="020B0604020202020204" pitchFamily="34" charset="0"/>
                <a:cs typeface="Arial" panose="020B0604020202020204" pitchFamily="34" charset="0"/>
              </a:rPr>
              <a:t>Apache log4j (enable Java applications to write events to files in HDFS via Flume).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8413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163" y="718458"/>
            <a:ext cx="8911687" cy="849085"/>
          </a:xfrm>
        </p:spPr>
        <p:txBody>
          <a:bodyPr/>
          <a:lstStyle/>
          <a:p>
            <a:pPr algn="ctr"/>
            <a:r>
              <a:rPr lang="en-US" dirty="0">
                <a:solidFill>
                  <a:srgbClr val="0070C0"/>
                </a:solidFill>
                <a:latin typeface="Arial" panose="020B0604020202020204" pitchFamily="34" charset="0"/>
                <a:cs typeface="Arial" panose="020B0604020202020204" pitchFamily="34" charset="0"/>
              </a:rPr>
              <a:t>Data Flow in Flume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2517" y="1567543"/>
            <a:ext cx="7100977" cy="3904431"/>
          </a:xfrm>
        </p:spPr>
      </p:pic>
      <p:sp>
        <p:nvSpPr>
          <p:cNvPr id="5" name="TextBox 4"/>
          <p:cNvSpPr txBox="1"/>
          <p:nvPr/>
        </p:nvSpPr>
        <p:spPr>
          <a:xfrm>
            <a:off x="2227163" y="5734593"/>
            <a:ext cx="9339943"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 </a:t>
            </a:r>
            <a:r>
              <a:rPr lang="en-US" sz="1600" b="1" dirty="0">
                <a:latin typeface="Arial" panose="020B0604020202020204" pitchFamily="34" charset="0"/>
                <a:cs typeface="Arial" panose="020B0604020202020204" pitchFamily="34" charset="0"/>
              </a:rPr>
              <a:t>Flume agent</a:t>
            </a:r>
            <a:r>
              <a:rPr lang="en-US" sz="1600" dirty="0">
                <a:latin typeface="Arial" panose="020B0604020202020204" pitchFamily="34" charset="0"/>
                <a:cs typeface="Arial" panose="020B0604020202020204" pitchFamily="34" charset="0"/>
              </a:rPr>
              <a:t> is a </a:t>
            </a:r>
            <a:r>
              <a:rPr lang="en-US" sz="1600" b="1" dirty="0">
                <a:latin typeface="Arial" panose="020B0604020202020204" pitchFamily="34" charset="0"/>
                <a:cs typeface="Arial" panose="020B0604020202020204" pitchFamily="34" charset="0"/>
              </a:rPr>
              <a:t>JVM</a:t>
            </a:r>
            <a:r>
              <a:rPr lang="en-US" sz="1600" dirty="0">
                <a:latin typeface="Arial" panose="020B0604020202020204" pitchFamily="34" charset="0"/>
                <a:cs typeface="Arial" panose="020B0604020202020204" pitchFamily="34" charset="0"/>
              </a:rPr>
              <a:t> process which has 3 components -</a:t>
            </a:r>
            <a:r>
              <a:rPr lang="en-US" sz="1600" b="1" dirty="0">
                <a:latin typeface="Arial" panose="020B0604020202020204" pitchFamily="34" charset="0"/>
                <a:cs typeface="Arial" panose="020B0604020202020204" pitchFamily="34" charset="0"/>
              </a:rPr>
              <a:t>Flume Source</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Flume Channel</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Flume Sink</a:t>
            </a:r>
            <a:r>
              <a:rPr lang="en-US" sz="1600" dirty="0">
                <a:latin typeface="Arial" panose="020B0604020202020204" pitchFamily="34" charset="0"/>
                <a:cs typeface="Arial" panose="020B0604020202020204" pitchFamily="34" charset="0"/>
              </a:rPr>
              <a:t>- through which events propagate after initiated at an external source . </a:t>
            </a:r>
          </a:p>
        </p:txBody>
      </p:sp>
    </p:spTree>
    <p:extLst>
      <p:ext uri="{BB962C8B-B14F-4D97-AF65-F5344CB8AC3E}">
        <p14:creationId xmlns:p14="http://schemas.microsoft.com/office/powerpoint/2010/main" val="2911117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287" y="849086"/>
            <a:ext cx="8911687" cy="1055914"/>
          </a:xfrm>
        </p:spPr>
        <p:txBody>
          <a:bodyPr/>
          <a:lstStyle/>
          <a:p>
            <a:pPr algn="ctr"/>
            <a:r>
              <a:rPr lang="en-IN" dirty="0" smtClean="0">
                <a:solidFill>
                  <a:srgbClr val="0070C0"/>
                </a:solidFill>
                <a:latin typeface="Arial" panose="020B0604020202020204" pitchFamily="34" charset="0"/>
                <a:cs typeface="Arial" panose="020B0604020202020204" pitchFamily="34" charset="0"/>
              </a:rPr>
              <a:t>HBASE</a:t>
            </a:r>
            <a:endParaRPr lang="en-US"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HBase is an open source, distributed </a:t>
            </a:r>
            <a:r>
              <a:rPr lang="en-US" dirty="0" smtClean="0">
                <a:latin typeface="Arial" panose="020B0604020202020204" pitchFamily="34" charset="0"/>
                <a:cs typeface="Arial" panose="020B0604020202020204" pitchFamily="34" charset="0"/>
              </a:rPr>
              <a:t>NOSQL database.</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Initially</a:t>
            </a:r>
            <a:r>
              <a:rPr lang="en-US" dirty="0">
                <a:latin typeface="Arial" panose="020B0604020202020204" pitchFamily="34" charset="0"/>
                <a:cs typeface="Arial" panose="020B0604020202020204" pitchFamily="34" charset="0"/>
              </a:rPr>
              <a:t>, it was Google Big Table, afterwards it was re-named as HBase and is primarily written in Java. </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HBase </a:t>
            </a:r>
            <a:r>
              <a:rPr lang="en-US" dirty="0">
                <a:latin typeface="Arial" panose="020B0604020202020204" pitchFamily="34" charset="0"/>
                <a:cs typeface="Arial" panose="020B0604020202020204" pitchFamily="34" charset="0"/>
              </a:rPr>
              <a:t>can store massive amounts of data from terabytes to </a:t>
            </a:r>
            <a:r>
              <a:rPr lang="en-US" dirty="0" smtClean="0">
                <a:latin typeface="Arial" panose="020B0604020202020204" pitchFamily="34" charset="0"/>
                <a:cs typeface="Arial" panose="020B0604020202020204" pitchFamily="34" charset="0"/>
              </a:rPr>
              <a:t>petabytes</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table for a popular web application may consist of billions of rows. If we want to search particular row from such huge amount of data, HBase is the ideal choice as query fetch time in less. </a:t>
            </a:r>
          </a:p>
        </p:txBody>
      </p:sp>
    </p:spTree>
    <p:extLst>
      <p:ext uri="{BB962C8B-B14F-4D97-AF65-F5344CB8AC3E}">
        <p14:creationId xmlns:p14="http://schemas.microsoft.com/office/powerpoint/2010/main" val="1306917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623" y="624110"/>
            <a:ext cx="8882743" cy="1178564"/>
          </a:xfrm>
        </p:spPr>
        <p:txBody>
          <a:bodyPr/>
          <a:lstStyle/>
          <a:p>
            <a:pPr algn="ctr"/>
            <a:r>
              <a:rPr lang="en-IN" dirty="0" smtClean="0">
                <a:solidFill>
                  <a:srgbClr val="0070C0"/>
                </a:solidFill>
                <a:latin typeface="Arial" panose="020B0604020202020204" pitchFamily="34" charset="0"/>
                <a:cs typeface="Arial" panose="020B0604020202020204" pitchFamily="34" charset="0"/>
              </a:rPr>
              <a:t>How HBASE Works</a:t>
            </a:r>
            <a:endParaRPr lang="en-US" dirty="0">
              <a:solidFill>
                <a:srgbClr val="0070C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9662" y="2128745"/>
            <a:ext cx="7813686" cy="3985987"/>
          </a:xfrm>
        </p:spPr>
      </p:pic>
    </p:spTree>
    <p:extLst>
      <p:ext uri="{BB962C8B-B14F-4D97-AF65-F5344CB8AC3E}">
        <p14:creationId xmlns:p14="http://schemas.microsoft.com/office/powerpoint/2010/main" val="1290406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1417" y="624110"/>
            <a:ext cx="9963195" cy="1280890"/>
          </a:xfrm>
        </p:spPr>
        <p:txBody>
          <a:bodyPr/>
          <a:lstStyle/>
          <a:p>
            <a:pPr algn="ctr"/>
            <a:r>
              <a:rPr lang="en-IN" dirty="0" smtClean="0">
                <a:solidFill>
                  <a:srgbClr val="0070C0"/>
                </a:solidFill>
                <a:latin typeface="Arial" panose="020B0604020202020204" pitchFamily="34" charset="0"/>
                <a:cs typeface="Arial" panose="020B0604020202020204" pitchFamily="34" charset="0"/>
              </a:rPr>
              <a:t>Project Objective</a:t>
            </a:r>
            <a:endParaRPr lang="en-US" dirty="0"/>
          </a:p>
        </p:txBody>
      </p:sp>
      <p:sp>
        <p:nvSpPr>
          <p:cNvPr id="3" name="Content Placeholder 2"/>
          <p:cNvSpPr>
            <a:spLocks noGrp="1"/>
          </p:cNvSpPr>
          <p:nvPr>
            <p:ph idx="1"/>
          </p:nvPr>
        </p:nvSpPr>
        <p:spPr/>
        <p:txBody>
          <a:bodyPr>
            <a:normAutofit/>
          </a:bodyPr>
          <a:lstStyle/>
          <a:p>
            <a:pPr fontAlgn="base"/>
            <a:r>
              <a:rPr lang="en-US" dirty="0">
                <a:latin typeface="Arial" panose="020B0604020202020204" pitchFamily="34" charset="0"/>
                <a:cs typeface="Arial" panose="020B0604020202020204" pitchFamily="34" charset="0"/>
              </a:rPr>
              <a:t>The H1B is an employment-based, non-immigrant visa category for temporary foreign workers in the United States. For a foreign national to apply for H1B visa, an US employer must offer a job and petition for H1B visa with the US immigration department. This is the most common visa status applied for and held by international students once they complete college/ higher education (Masters, Ph.D.) and work in a full-time position</a:t>
            </a:r>
            <a:r>
              <a:rPr lang="en-US" dirty="0" smtClean="0">
                <a:latin typeface="Arial" panose="020B0604020202020204" pitchFamily="34" charset="0"/>
                <a:cs typeface="Arial" panose="020B0604020202020204" pitchFamily="34" charset="0"/>
              </a:rPr>
              <a:t>.</a:t>
            </a:r>
          </a:p>
          <a:p>
            <a:pPr marL="0" indent="0" fontAlgn="base">
              <a:buNone/>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Various Technologies like </a:t>
            </a:r>
            <a:r>
              <a:rPr lang="en-US" b="1" dirty="0" err="1">
                <a:latin typeface="Arial" panose="020B0604020202020204" pitchFamily="34" charset="0"/>
                <a:cs typeface="Arial" panose="020B0604020202020204" pitchFamily="34" charset="0"/>
              </a:rPr>
              <a:t>MapReduce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Pig</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Hive</a:t>
            </a:r>
            <a:r>
              <a:rPr lang="en-US" dirty="0">
                <a:latin typeface="Arial" panose="020B0604020202020204" pitchFamily="34" charset="0"/>
                <a:cs typeface="Arial" panose="020B0604020202020204" pitchFamily="34" charset="0"/>
              </a:rPr>
              <a:t> are used to perform operations on these data and the values are yielded.</a:t>
            </a:r>
          </a:p>
          <a:p>
            <a:pPr marL="0" indent="0">
              <a:buNone/>
            </a:pPr>
            <a:endParaRPr lang="en-US" dirty="0"/>
          </a:p>
        </p:txBody>
      </p:sp>
    </p:spTree>
    <p:extLst>
      <p:ext uri="{BB962C8B-B14F-4D97-AF65-F5344CB8AC3E}">
        <p14:creationId xmlns:p14="http://schemas.microsoft.com/office/powerpoint/2010/main" val="2612069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937" y="624110"/>
            <a:ext cx="8856617" cy="1280890"/>
          </a:xfrm>
        </p:spPr>
        <p:txBody>
          <a:bodyPr/>
          <a:lstStyle/>
          <a:p>
            <a:pPr algn="ctr"/>
            <a:r>
              <a:rPr lang="en-IN" dirty="0" smtClean="0"/>
              <a:t/>
            </a:r>
            <a:br>
              <a:rPr lang="en-IN" dirty="0" smtClean="0"/>
            </a:br>
            <a:r>
              <a:rPr lang="en-US" sz="4000" dirty="0">
                <a:solidFill>
                  <a:srgbClr val="0070C0"/>
                </a:solidFill>
                <a:latin typeface="Arial" panose="020B0604020202020204" pitchFamily="34" charset="0"/>
                <a:cs typeface="Arial" panose="020B0604020202020204" pitchFamily="34" charset="0"/>
              </a:rPr>
              <a:t> </a:t>
            </a:r>
            <a:r>
              <a:rPr lang="en-US" sz="4000" dirty="0" smtClean="0">
                <a:solidFill>
                  <a:srgbClr val="0070C0"/>
                </a:solidFill>
                <a:latin typeface="Arial" panose="020B0604020202020204" pitchFamily="34" charset="0"/>
                <a:cs typeface="Arial" panose="020B0604020202020204" pitchFamily="34" charset="0"/>
              </a:rPr>
              <a:t>Examples Of Big Data</a:t>
            </a:r>
            <a:endParaRPr lang="en-US" sz="4000"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72937" y="2133599"/>
            <a:ext cx="9431383" cy="4502331"/>
          </a:xfrm>
        </p:spPr>
        <p:txBody>
          <a:bodyPr>
            <a:normAutofit fontScale="92500" lnSpcReduction="20000"/>
          </a:bodyPr>
          <a:lstStyle/>
          <a:p>
            <a:pPr marL="0" indent="0">
              <a:buNone/>
            </a:pPr>
            <a:r>
              <a:rPr lang="en-US" dirty="0" smtClean="0"/>
              <a:t>             </a:t>
            </a:r>
          </a:p>
          <a:p>
            <a:pPr marL="0" indent="0">
              <a:buNone/>
            </a:pPr>
            <a:r>
              <a:rPr lang="en-IN" dirty="0" smtClean="0"/>
              <a:t>                                              </a:t>
            </a:r>
            <a:r>
              <a:rPr lang="en-IN" b="1" dirty="0" smtClean="0"/>
              <a:t>  </a:t>
            </a:r>
            <a:r>
              <a:rPr lang="en-IN" dirty="0" smtClean="0">
                <a:latin typeface="Arial" panose="020B0604020202020204" pitchFamily="34" charset="0"/>
                <a:cs typeface="Arial" panose="020B0604020202020204" pitchFamily="34" charset="0"/>
              </a:rPr>
              <a:t>The</a:t>
            </a:r>
            <a:r>
              <a:rPr lang="en-IN" b="1" dirty="0" smtClean="0"/>
              <a:t> New York Stock Exchange </a:t>
            </a:r>
            <a:r>
              <a:rPr lang="en-IN" dirty="0" smtClean="0"/>
              <a:t>generates</a:t>
            </a:r>
          </a:p>
          <a:p>
            <a:pPr marL="0" indent="0">
              <a:buNone/>
            </a:pPr>
            <a:r>
              <a:rPr lang="en-IN" dirty="0" smtClean="0"/>
              <a:t>                                               </a:t>
            </a:r>
            <a:r>
              <a:rPr lang="en-IN" dirty="0" smtClean="0">
                <a:latin typeface="Arial" panose="020B0604020202020204" pitchFamily="34" charset="0"/>
                <a:cs typeface="Arial" panose="020B0604020202020204" pitchFamily="34" charset="0"/>
              </a:rPr>
              <a:t>about </a:t>
            </a:r>
            <a:r>
              <a:rPr lang="en-IN" b="1" dirty="0" smtClean="0">
                <a:latin typeface="Arial" panose="020B0604020202020204" pitchFamily="34" charset="0"/>
                <a:cs typeface="Arial" panose="020B0604020202020204" pitchFamily="34" charset="0"/>
              </a:rPr>
              <a:t>one terabyte </a:t>
            </a:r>
            <a:r>
              <a:rPr lang="en-IN" dirty="0" smtClean="0">
                <a:latin typeface="Arial" panose="020B0604020202020204" pitchFamily="34" charset="0"/>
                <a:cs typeface="Arial" panose="020B0604020202020204" pitchFamily="34" charset="0"/>
              </a:rPr>
              <a:t>of new trade data per day</a:t>
            </a:r>
            <a:endParaRPr lang="en-US" dirty="0" smtClean="0">
              <a:latin typeface="Arial" panose="020B0604020202020204" pitchFamily="34" charset="0"/>
              <a:cs typeface="Arial" panose="020B0604020202020204" pitchFamily="34" charset="0"/>
            </a:endParaRPr>
          </a:p>
          <a:p>
            <a:pPr marL="0" indent="0">
              <a:buNone/>
            </a:pPr>
            <a:endParaRPr lang="en-US" dirty="0" smtClean="0"/>
          </a:p>
          <a:p>
            <a:pPr marL="0" indent="0">
              <a:buNone/>
            </a:pPr>
            <a:r>
              <a:rPr lang="en-IN" dirty="0"/>
              <a:t> </a:t>
            </a:r>
            <a:r>
              <a:rPr lang="en-IN" dirty="0" smtClean="0"/>
              <a:t>               </a:t>
            </a:r>
          </a:p>
          <a:p>
            <a:pPr marL="0" indent="0">
              <a:buNone/>
            </a:pPr>
            <a:r>
              <a:rPr lang="en-IN" dirty="0"/>
              <a:t> </a:t>
            </a:r>
            <a:r>
              <a:rPr lang="en-IN" dirty="0" smtClean="0"/>
              <a:t>S</a:t>
            </a:r>
            <a:r>
              <a:rPr lang="en-IN" dirty="0" smtClean="0">
                <a:latin typeface="Arial" panose="020B0604020202020204" pitchFamily="34" charset="0"/>
                <a:cs typeface="Arial" panose="020B0604020202020204" pitchFamily="34" charset="0"/>
              </a:rPr>
              <a:t>tatistic shows that </a:t>
            </a:r>
            <a:r>
              <a:rPr lang="en-IN" b="1" dirty="0" smtClean="0">
                <a:latin typeface="Arial" panose="020B0604020202020204" pitchFamily="34" charset="0"/>
                <a:cs typeface="Arial" panose="020B0604020202020204" pitchFamily="34" charset="0"/>
              </a:rPr>
              <a:t>500+terabytes</a:t>
            </a:r>
            <a:r>
              <a:rPr lang="en-IN" dirty="0" smtClean="0">
                <a:latin typeface="Arial" panose="020B0604020202020204" pitchFamily="34" charset="0"/>
                <a:cs typeface="Arial" panose="020B0604020202020204" pitchFamily="34" charset="0"/>
              </a:rPr>
              <a:t> of new data gets </a:t>
            </a:r>
          </a:p>
          <a:p>
            <a:pPr marL="0" indent="0">
              <a:buNone/>
            </a:pPr>
            <a:r>
              <a:rPr lang="en-IN" dirty="0" smtClean="0">
                <a:latin typeface="Arial" panose="020B0604020202020204" pitchFamily="34" charset="0"/>
                <a:cs typeface="Arial" panose="020B0604020202020204" pitchFamily="34" charset="0"/>
              </a:rPr>
              <a:t>Ingested into the databases of social media site </a:t>
            </a:r>
            <a:r>
              <a:rPr lang="en-IN" b="1" dirty="0" smtClean="0">
                <a:latin typeface="Arial" panose="020B0604020202020204" pitchFamily="34" charset="0"/>
                <a:cs typeface="Arial" panose="020B0604020202020204" pitchFamily="34" charset="0"/>
              </a:rPr>
              <a:t>Facebook</a:t>
            </a:r>
          </a:p>
          <a:p>
            <a:pPr marL="0" indent="0">
              <a:buNone/>
            </a:pP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t>                                                     </a:t>
            </a:r>
          </a:p>
          <a:p>
            <a:pPr marL="0" indent="0">
              <a:buNone/>
            </a:pPr>
            <a:endParaRPr lang="en-US" dirty="0"/>
          </a:p>
          <a:p>
            <a:pPr marL="0" indent="0">
              <a:buNone/>
            </a:pPr>
            <a:r>
              <a:rPr lang="en-IN" dirty="0" smtClean="0"/>
              <a:t>                                              </a:t>
            </a:r>
            <a:r>
              <a:rPr lang="en-IN" dirty="0" smtClean="0">
                <a:latin typeface="Arial" panose="020B0604020202020204" pitchFamily="34" charset="0"/>
                <a:cs typeface="Arial" panose="020B0604020202020204" pitchFamily="34" charset="0"/>
              </a:rPr>
              <a:t>Single Jet engine can generate </a:t>
            </a:r>
            <a:r>
              <a:rPr lang="en-IN" b="1" dirty="0" smtClean="0">
                <a:latin typeface="Arial" panose="020B0604020202020204" pitchFamily="34" charset="0"/>
                <a:cs typeface="Arial" panose="020B0604020202020204" pitchFamily="34" charset="0"/>
              </a:rPr>
              <a:t>10+terabytes</a:t>
            </a:r>
            <a:r>
              <a:rPr lang="en-IN" dirty="0" smtClean="0">
                <a:latin typeface="Arial" panose="020B0604020202020204" pitchFamily="34" charset="0"/>
                <a:cs typeface="Arial" panose="020B0604020202020204" pitchFamily="34" charset="0"/>
              </a:rPr>
              <a:t> of data in </a:t>
            </a:r>
            <a:r>
              <a:rPr lang="en-IN" b="1" dirty="0" smtClean="0">
                <a:latin typeface="Arial" panose="020B0604020202020204" pitchFamily="34" charset="0"/>
                <a:cs typeface="Arial" panose="020B0604020202020204" pitchFamily="34" charset="0"/>
              </a:rPr>
              <a:t>30</a:t>
            </a:r>
          </a:p>
          <a:p>
            <a:pPr marL="0" indent="0">
              <a:buNone/>
            </a:pP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minutes</a:t>
            </a:r>
            <a:r>
              <a:rPr lang="en-IN" dirty="0" smtClean="0">
                <a:latin typeface="Arial" panose="020B0604020202020204" pitchFamily="34" charset="0"/>
                <a:cs typeface="Arial" panose="020B0604020202020204" pitchFamily="34" charset="0"/>
              </a:rPr>
              <a:t> of a flight time.  And this reaches up to  many </a:t>
            </a:r>
            <a:r>
              <a:rPr lang="en-IN" b="1" dirty="0" smtClean="0">
                <a:latin typeface="Arial" panose="020B0604020202020204" pitchFamily="34" charset="0"/>
                <a:cs typeface="Arial" panose="020B0604020202020204" pitchFamily="34" charset="0"/>
              </a:rPr>
              <a:t>Petabytes</a:t>
            </a:r>
            <a:r>
              <a:rPr lang="en-IN" dirty="0" smtClean="0">
                <a:latin typeface="Arial" panose="020B0604020202020204" pitchFamily="34" charset="0"/>
                <a:cs typeface="Arial" panose="020B0604020202020204" pitchFamily="34" charset="0"/>
              </a:rPr>
              <a:t>.                 </a:t>
            </a:r>
            <a:endParaRPr lang="en-US" dirty="0" smtClean="0"/>
          </a:p>
          <a:p>
            <a:pPr marL="0" indent="0">
              <a:buNone/>
            </a:pPr>
            <a:endParaRPr lang="en-US" dirty="0" smtClean="0"/>
          </a:p>
          <a:p>
            <a:pPr marL="0" indent="0">
              <a:buNone/>
            </a:pP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000" y="2276515"/>
            <a:ext cx="2113416" cy="140894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0858" y="3398854"/>
            <a:ext cx="2157546" cy="1368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3222" y="4767055"/>
            <a:ext cx="2266972" cy="1354952"/>
          </a:xfrm>
          <a:prstGeom prst="rect">
            <a:avLst/>
          </a:prstGeom>
        </p:spPr>
      </p:pic>
    </p:spTree>
    <p:extLst>
      <p:ext uri="{BB962C8B-B14F-4D97-AF65-F5344CB8AC3E}">
        <p14:creationId xmlns:p14="http://schemas.microsoft.com/office/powerpoint/2010/main" val="1225865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811" y="624110"/>
            <a:ext cx="9257801" cy="1280890"/>
          </a:xfrm>
        </p:spPr>
        <p:txBody>
          <a:bodyPr>
            <a:normAutofit fontScale="90000"/>
          </a:bodyPr>
          <a:lstStyle/>
          <a:p>
            <a:pPr algn="ctr"/>
            <a:r>
              <a:rPr lang="en-US" b="1" dirty="0" smtClean="0">
                <a:solidFill>
                  <a:srgbClr val="0070C0"/>
                </a:solidFill>
                <a:latin typeface="Arial" panose="020B0604020202020204" pitchFamily="34" charset="0"/>
                <a:cs typeface="Arial" panose="020B0604020202020204" pitchFamily="34" charset="0"/>
              </a:rPr>
              <a:t/>
            </a:r>
            <a:br>
              <a:rPr lang="en-US" b="1" dirty="0" smtClean="0">
                <a:solidFill>
                  <a:srgbClr val="0070C0"/>
                </a:solidFill>
                <a:latin typeface="Arial" panose="020B0604020202020204" pitchFamily="34" charset="0"/>
                <a:cs typeface="Arial" panose="020B0604020202020204" pitchFamily="34" charset="0"/>
              </a:rPr>
            </a:br>
            <a:r>
              <a:rPr lang="en-US" sz="4000" dirty="0" smtClean="0">
                <a:solidFill>
                  <a:srgbClr val="0070C0"/>
                </a:solidFill>
                <a:latin typeface="Arial" panose="020B0604020202020204" pitchFamily="34" charset="0"/>
                <a:cs typeface="Arial" panose="020B0604020202020204" pitchFamily="34" charset="0"/>
              </a:rPr>
              <a:t>Categories </a:t>
            </a:r>
            <a:r>
              <a:rPr lang="en-US" sz="4000" dirty="0">
                <a:solidFill>
                  <a:srgbClr val="0070C0"/>
                </a:solidFill>
                <a:latin typeface="Arial" panose="020B0604020202020204" pitchFamily="34" charset="0"/>
                <a:cs typeface="Arial" panose="020B0604020202020204" pitchFamily="34" charset="0"/>
              </a:rPr>
              <a:t>Of 'Big Data'</a:t>
            </a:r>
            <a:br>
              <a:rPr lang="en-US" sz="4000" dirty="0">
                <a:solidFill>
                  <a:srgbClr val="0070C0"/>
                </a:solidFill>
                <a:latin typeface="Arial" panose="020B0604020202020204" pitchFamily="34" charset="0"/>
                <a:cs typeface="Arial" panose="020B0604020202020204" pitchFamily="34" charset="0"/>
              </a:rPr>
            </a:br>
            <a:endParaRPr lang="en-US" sz="4000"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2133599"/>
            <a:ext cx="8915400" cy="3914503"/>
          </a:xfrm>
        </p:spPr>
        <p:txBody>
          <a:bodyPr/>
          <a:lstStyle/>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Structured</a:t>
            </a:r>
            <a:r>
              <a:rPr lang="en-IN" dirty="0" smtClean="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Any data that can be stored, accessed and processed in the form of </a:t>
            </a:r>
            <a:r>
              <a:rPr lang="en-US" dirty="0" smtClean="0">
                <a:latin typeface="Arial" panose="020B0604020202020204" pitchFamily="34" charset="0"/>
                <a:cs typeface="Arial" panose="020B0604020202020204" pitchFamily="34" charset="0"/>
              </a:rPr>
              <a:t>fixed </a:t>
            </a:r>
            <a:r>
              <a:rPr lang="en-US" dirty="0">
                <a:latin typeface="Arial" panose="020B0604020202020204" pitchFamily="34" charset="0"/>
                <a:cs typeface="Arial" panose="020B0604020202020204" pitchFamily="34" charset="0"/>
              </a:rPr>
              <a:t>format is termed as a 'structured' data</a:t>
            </a:r>
            <a:r>
              <a:rPr lang="en-IN" dirty="0" smtClean="0">
                <a:latin typeface="Arial" panose="020B0604020202020204" pitchFamily="34" charset="0"/>
                <a:cs typeface="Arial" panose="020B0604020202020204" pitchFamily="34" charset="0"/>
              </a:rPr>
              <a:t> </a:t>
            </a:r>
          </a:p>
          <a:p>
            <a:endParaRPr lang="en-US" b="1" dirty="0" smtClean="0"/>
          </a:p>
          <a:p>
            <a:r>
              <a:rPr lang="en-US" b="1" dirty="0" smtClean="0"/>
              <a:t>Unstructured:- </a:t>
            </a:r>
            <a:r>
              <a:rPr lang="en-US" dirty="0">
                <a:latin typeface="Arial" panose="020B0604020202020204" pitchFamily="34" charset="0"/>
                <a:cs typeface="Arial" panose="020B0604020202020204" pitchFamily="34" charset="0"/>
              </a:rPr>
              <a:t>Any data with unknown form or the structure is classified as </a:t>
            </a:r>
            <a:r>
              <a:rPr lang="en-US" dirty="0" smtClean="0">
                <a:latin typeface="Arial" panose="020B0604020202020204" pitchFamily="34" charset="0"/>
                <a:cs typeface="Arial" panose="020B0604020202020204" pitchFamily="34" charset="0"/>
              </a:rPr>
              <a:t>unstructured data.</a:t>
            </a:r>
          </a:p>
          <a:p>
            <a:endParaRPr lang="en-IN" dirty="0" smtClean="0">
              <a:latin typeface="Arial" panose="020B0604020202020204" pitchFamily="34" charset="0"/>
              <a:cs typeface="Arial" panose="020B0604020202020204" pitchFamily="34" charset="0"/>
            </a:endParaRPr>
          </a:p>
          <a:p>
            <a:r>
              <a:rPr lang="en-US" b="1" dirty="0" smtClean="0"/>
              <a:t>Semi-structured:- </a:t>
            </a:r>
            <a:r>
              <a:rPr lang="en-US" dirty="0">
                <a:latin typeface="Arial" panose="020B0604020202020204" pitchFamily="34" charset="0"/>
                <a:cs typeface="Arial" panose="020B0604020202020204" pitchFamily="34" charset="0"/>
              </a:rPr>
              <a:t>Semi-structured data can contain both the forms of data. We can see semi-structured data as a </a:t>
            </a:r>
            <a:r>
              <a:rPr lang="en-US" dirty="0" err="1" smtClean="0">
                <a:latin typeface="Arial" panose="020B0604020202020204" pitchFamily="34" charset="0"/>
                <a:cs typeface="Arial" panose="020B0604020202020204" pitchFamily="34" charset="0"/>
              </a:rPr>
              <a:t>strucutured</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 form but it is actually not defined with e.g. a table definition in relational DBMS.</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1128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21" y="378824"/>
            <a:ext cx="9401492" cy="1254034"/>
          </a:xfrm>
        </p:spPr>
        <p:txBody>
          <a:bodyPr>
            <a:normAutofit fontScale="90000"/>
          </a:bodyPr>
          <a:lstStyle/>
          <a:p>
            <a:pPr algn="ct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sz="4000" dirty="0" smtClean="0">
                <a:solidFill>
                  <a:srgbClr val="0070C0"/>
                </a:solidFill>
                <a:latin typeface="Arial" panose="020B0604020202020204" pitchFamily="34" charset="0"/>
                <a:cs typeface="Arial" panose="020B0604020202020204" pitchFamily="34" charset="0"/>
              </a:rPr>
              <a:t>Characteristics </a:t>
            </a:r>
            <a:r>
              <a:rPr lang="en-US" sz="4000" dirty="0">
                <a:solidFill>
                  <a:srgbClr val="0070C0"/>
                </a:solidFill>
                <a:latin typeface="Arial" panose="020B0604020202020204" pitchFamily="34" charset="0"/>
                <a:cs typeface="Arial" panose="020B0604020202020204" pitchFamily="34" charset="0"/>
              </a:rPr>
              <a:t>Of 'Big Data'</a:t>
            </a:r>
            <a:br>
              <a:rPr lang="en-US" sz="4000" dirty="0">
                <a:solidFill>
                  <a:srgbClr val="0070C0"/>
                </a:solidFill>
                <a:latin typeface="Arial" panose="020B0604020202020204" pitchFamily="34" charset="0"/>
                <a:cs typeface="Arial" panose="020B0604020202020204" pitchFamily="34" charset="0"/>
              </a:rPr>
            </a:br>
            <a:endParaRPr lang="en-US" sz="4000"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2133599"/>
            <a:ext cx="8915400" cy="4463144"/>
          </a:xfrm>
        </p:spPr>
        <p:txBody>
          <a:bodyPr>
            <a:normAutofit/>
          </a:bodyPr>
          <a:lstStyle/>
          <a:p>
            <a:r>
              <a:rPr lang="en-US" sz="2000" b="1" dirty="0" smtClean="0">
                <a:latin typeface="Arial" panose="020B0604020202020204" pitchFamily="34" charset="0"/>
                <a:cs typeface="Arial" panose="020B0604020202020204" pitchFamily="34" charset="0"/>
              </a:rPr>
              <a:t>Volume :- </a:t>
            </a:r>
            <a:r>
              <a:rPr lang="en-US" sz="2000" dirty="0">
                <a:latin typeface="Arial" panose="020B0604020202020204" pitchFamily="34" charset="0"/>
                <a:cs typeface="Arial" panose="020B0604020202020204" pitchFamily="34" charset="0"/>
              </a:rPr>
              <a:t>The name 'Big Data' itself is related to a size which is enormous. Size of data plays very crucial role in determining value out of data</a:t>
            </a:r>
            <a:r>
              <a:rPr lang="en-US" sz="2000" dirty="0" smtClean="0">
                <a:latin typeface="Arial" panose="020B0604020202020204" pitchFamily="34" charset="0"/>
                <a:cs typeface="Arial" panose="020B0604020202020204" pitchFamily="34" charset="0"/>
              </a:rPr>
              <a:t>.</a:t>
            </a:r>
          </a:p>
          <a:p>
            <a:r>
              <a:rPr lang="en-IN" sz="2000" b="1" dirty="0" smtClean="0">
                <a:latin typeface="Arial" panose="020B0604020202020204" pitchFamily="34" charset="0"/>
                <a:cs typeface="Arial" panose="020B0604020202020204" pitchFamily="34" charset="0"/>
              </a:rPr>
              <a:t>Variety</a:t>
            </a:r>
            <a:r>
              <a:rPr lang="en-IN"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Variety refers to heterogeneous sources and the nature of data, both </a:t>
            </a:r>
            <a:r>
              <a:rPr lang="en-US" sz="2000" dirty="0" smtClean="0">
                <a:latin typeface="Arial" panose="020B0604020202020204" pitchFamily="34" charset="0"/>
                <a:cs typeface="Arial" panose="020B0604020202020204" pitchFamily="34" charset="0"/>
              </a:rPr>
              <a:t>structured </a:t>
            </a:r>
            <a:r>
              <a:rPr lang="en-US" sz="2000" dirty="0">
                <a:latin typeface="Arial" panose="020B0604020202020204" pitchFamily="34" charset="0"/>
                <a:cs typeface="Arial" panose="020B0604020202020204" pitchFamily="34" charset="0"/>
              </a:rPr>
              <a:t>and unstructured. </a:t>
            </a:r>
            <a:endParaRPr lang="en-US" sz="2000" dirty="0" smtClean="0">
              <a:latin typeface="Arial" panose="020B0604020202020204" pitchFamily="34" charset="0"/>
              <a:cs typeface="Arial" panose="020B0604020202020204" pitchFamily="34" charset="0"/>
            </a:endParaRPr>
          </a:p>
          <a:p>
            <a:r>
              <a:rPr lang="en-IN" sz="2000" b="1" dirty="0" smtClean="0">
                <a:latin typeface="Arial" panose="020B0604020202020204" pitchFamily="34" charset="0"/>
                <a:cs typeface="Arial" panose="020B0604020202020204" pitchFamily="34" charset="0"/>
              </a:rPr>
              <a:t>Velocity</a:t>
            </a:r>
            <a:r>
              <a:rPr lang="en-IN"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The term </a:t>
            </a:r>
            <a:r>
              <a:rPr lang="en-US" sz="2000" dirty="0" smtClean="0">
                <a:latin typeface="Arial" panose="020B0604020202020204" pitchFamily="34" charset="0"/>
                <a:cs typeface="Arial" panose="020B0604020202020204" pitchFamily="34" charset="0"/>
              </a:rPr>
              <a:t>velocity</a:t>
            </a:r>
            <a:r>
              <a:rPr lang="en-US" sz="2000" dirty="0">
                <a:latin typeface="Arial" panose="020B0604020202020204" pitchFamily="34" charset="0"/>
                <a:cs typeface="Arial" panose="020B0604020202020204" pitchFamily="34" charset="0"/>
              </a:rPr>
              <a:t> refers to the speed of generation of data. How fast </a:t>
            </a:r>
            <a:r>
              <a:rPr lang="en-US" sz="2000" dirty="0" smtClean="0">
                <a:latin typeface="Arial" panose="020B0604020202020204" pitchFamily="34" charset="0"/>
                <a:cs typeface="Arial" panose="020B0604020202020204" pitchFamily="34" charset="0"/>
              </a:rPr>
              <a:t>the data </a:t>
            </a:r>
            <a:r>
              <a:rPr lang="en-US" sz="2000" dirty="0">
                <a:latin typeface="Arial" panose="020B0604020202020204" pitchFamily="34" charset="0"/>
                <a:cs typeface="Arial" panose="020B0604020202020204" pitchFamily="34" charset="0"/>
              </a:rPr>
              <a:t>is generated and </a:t>
            </a:r>
            <a:r>
              <a:rPr lang="en-US" sz="2000" dirty="0" smtClean="0">
                <a:latin typeface="Arial" panose="020B0604020202020204" pitchFamily="34" charset="0"/>
                <a:cs typeface="Arial" panose="020B0604020202020204" pitchFamily="34" charset="0"/>
              </a:rPr>
              <a:t>processed.</a:t>
            </a:r>
          </a:p>
          <a:p>
            <a:r>
              <a:rPr lang="en-IN" sz="2000" b="1" dirty="0">
                <a:latin typeface="Arial" panose="020B0604020202020204" pitchFamily="34" charset="0"/>
                <a:cs typeface="Arial" panose="020B0604020202020204" pitchFamily="34" charset="0"/>
              </a:rPr>
              <a:t>Veracity </a:t>
            </a:r>
            <a:r>
              <a:rPr lang="en-IN" sz="2000" b="1"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Defines </a:t>
            </a:r>
            <a:r>
              <a:rPr lang="en-US" sz="2000" dirty="0" smtClean="0">
                <a:latin typeface="Arial" panose="020B0604020202020204" pitchFamily="34" charset="0"/>
                <a:cs typeface="Arial" panose="020B0604020202020204" pitchFamily="34" charset="0"/>
              </a:rPr>
              <a:t>uncertainty </a:t>
            </a:r>
            <a:r>
              <a:rPr lang="en-US" sz="2000" dirty="0">
                <a:latin typeface="Arial" panose="020B0604020202020204" pitchFamily="34" charset="0"/>
                <a:cs typeface="Arial" panose="020B0604020202020204" pitchFamily="34" charset="0"/>
              </a:rPr>
              <a:t>and inconsistencies in the data</a:t>
            </a:r>
            <a:r>
              <a:rPr lang="en-US" sz="2000" b="1" dirty="0" smtClean="0">
                <a:latin typeface="Arial" panose="020B0604020202020204" pitchFamily="34" charset="0"/>
                <a:cs typeface="Arial" panose="020B0604020202020204" pitchFamily="34" charset="0"/>
              </a:rPr>
              <a:t>.</a:t>
            </a:r>
          </a:p>
          <a:p>
            <a:r>
              <a:rPr lang="en-US" sz="2000" b="1" dirty="0" smtClean="0">
                <a:latin typeface="Arial" panose="020B0604020202020204" pitchFamily="34" charset="0"/>
                <a:cs typeface="Arial" panose="020B0604020202020204" pitchFamily="34" charset="0"/>
              </a:rPr>
              <a:t>Value</a:t>
            </a:r>
            <a:r>
              <a:rPr lang="en-US" sz="2000" dirty="0">
                <a:latin typeface="Arial" panose="020B0604020202020204" pitchFamily="34" charset="0"/>
                <a:cs typeface="Arial" panose="020B0604020202020204" pitchFamily="34" charset="0"/>
              </a:rPr>
              <a:t>:- Defines useful data. Mechanism to bring the correct meaning out </a:t>
            </a:r>
            <a:r>
              <a:rPr lang="en-US" sz="2000" dirty="0" smtClean="0">
                <a:latin typeface="Arial" panose="020B0604020202020204" pitchFamily="34" charset="0"/>
                <a:cs typeface="Arial" panose="020B0604020202020204" pitchFamily="34" charset="0"/>
              </a:rPr>
              <a:t>    of </a:t>
            </a:r>
            <a:r>
              <a:rPr lang="en-US" sz="2000" dirty="0">
                <a:latin typeface="Arial" panose="020B0604020202020204" pitchFamily="34" charset="0"/>
                <a:cs typeface="Arial" panose="020B0604020202020204" pitchFamily="34" charset="0"/>
              </a:rPr>
              <a:t>the data</a:t>
            </a:r>
            <a:r>
              <a:rPr lang="en-US" sz="2000" dirty="0" smtClean="0">
                <a:latin typeface="Arial" panose="020B0604020202020204" pitchFamily="34" charset="0"/>
                <a:cs typeface="Arial" panose="020B0604020202020204" pitchFamily="34" charset="0"/>
              </a:rPr>
              <a:t>.</a:t>
            </a:r>
          </a:p>
          <a:p>
            <a:r>
              <a:rPr lang="en-US" sz="2000" b="1" dirty="0" smtClean="0">
                <a:latin typeface="Times New Roman" pitchFamily="18" charset="0"/>
                <a:cs typeface="Times New Roman" pitchFamily="18" charset="0"/>
              </a:rPr>
              <a:t>Variability:- </a:t>
            </a:r>
            <a:r>
              <a:rPr lang="en-US" sz="2000" dirty="0" smtClean="0">
                <a:latin typeface="Arial" panose="020B0604020202020204" pitchFamily="34" charset="0"/>
                <a:cs typeface="Arial" panose="020B0604020202020204" pitchFamily="34" charset="0"/>
              </a:rPr>
              <a:t>Defines</a:t>
            </a:r>
            <a:r>
              <a:rPr lang="en-US" sz="2000" b="1"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process </a:t>
            </a:r>
            <a:r>
              <a:rPr lang="en-US" sz="2000" dirty="0">
                <a:latin typeface="Arial" panose="020B0604020202020204" pitchFamily="34" charset="0"/>
                <a:cs typeface="Arial" panose="020B0604020202020204" pitchFamily="34" charset="0"/>
              </a:rPr>
              <a:t>of being able to handle and manage the data effectively. </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161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8138" y="767801"/>
            <a:ext cx="8911687" cy="878119"/>
          </a:xfrm>
        </p:spPr>
        <p:txBody>
          <a:bodyPr>
            <a:normAutofit fontScale="90000"/>
          </a:bodyPr>
          <a:lstStyle/>
          <a:p>
            <a:pPr algn="ctr"/>
            <a:r>
              <a:rPr lang="en-US" dirty="0" smtClean="0">
                <a:solidFill>
                  <a:srgbClr val="0070C0"/>
                </a:solidFill>
                <a:latin typeface="Arial" panose="020B0604020202020204" pitchFamily="34" charset="0"/>
                <a:cs typeface="Arial" panose="020B0604020202020204" pitchFamily="34" charset="0"/>
              </a:rPr>
              <a:t>What </a:t>
            </a:r>
            <a:r>
              <a:rPr lang="en-US" dirty="0">
                <a:solidFill>
                  <a:srgbClr val="0070C0"/>
                </a:solidFill>
                <a:latin typeface="Arial" panose="020B0604020202020204" pitchFamily="34" charset="0"/>
                <a:cs typeface="Arial" panose="020B0604020202020204" pitchFamily="34" charset="0"/>
              </a:rPr>
              <a:t>Comes Under Big Data?</a:t>
            </a:r>
            <a:br>
              <a:rPr lang="en-US" dirty="0">
                <a:solidFill>
                  <a:srgbClr val="0070C0"/>
                </a:solidFill>
                <a:latin typeface="Arial" panose="020B0604020202020204" pitchFamily="34" charset="0"/>
                <a:cs typeface="Arial" panose="020B0604020202020204" pitchFamily="34" charset="0"/>
              </a:rPr>
            </a:br>
            <a:endParaRPr lang="en-US"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Black Box </a:t>
            </a:r>
            <a:r>
              <a:rPr lang="en-US" dirty="0" smtClean="0">
                <a:latin typeface="Arial" panose="020B0604020202020204" pitchFamily="34" charset="0"/>
                <a:cs typeface="Arial" panose="020B0604020202020204" pitchFamily="34" charset="0"/>
              </a:rPr>
              <a:t>Data</a:t>
            </a:r>
          </a:p>
          <a:p>
            <a:r>
              <a:rPr lang="en-IN" dirty="0" smtClean="0">
                <a:latin typeface="Arial" panose="020B0604020202020204" pitchFamily="34" charset="0"/>
                <a:cs typeface="Arial" panose="020B0604020202020204" pitchFamily="34" charset="0"/>
              </a:rPr>
              <a:t>Social Media Data</a:t>
            </a:r>
          </a:p>
          <a:p>
            <a:r>
              <a:rPr lang="en-IN" dirty="0" smtClean="0">
                <a:latin typeface="Arial" panose="020B0604020202020204" pitchFamily="34" charset="0"/>
                <a:cs typeface="Arial" panose="020B0604020202020204" pitchFamily="34" charset="0"/>
              </a:rPr>
              <a:t>Stock Exchange Data</a:t>
            </a:r>
          </a:p>
          <a:p>
            <a:r>
              <a:rPr lang="en-IN" dirty="0" smtClean="0">
                <a:latin typeface="Arial" panose="020B0604020202020204" pitchFamily="34" charset="0"/>
                <a:cs typeface="Arial" panose="020B0604020202020204" pitchFamily="34" charset="0"/>
              </a:rPr>
              <a:t>Power Grid Data</a:t>
            </a:r>
          </a:p>
          <a:p>
            <a:r>
              <a:rPr lang="en-IN" dirty="0" smtClean="0">
                <a:latin typeface="Arial" panose="020B0604020202020204" pitchFamily="34" charset="0"/>
                <a:cs typeface="Arial" panose="020B0604020202020204" pitchFamily="34" charset="0"/>
              </a:rPr>
              <a:t>Transport Data</a:t>
            </a:r>
          </a:p>
          <a:p>
            <a:r>
              <a:rPr lang="en-IN" dirty="0" smtClean="0">
                <a:latin typeface="Arial" panose="020B0604020202020204" pitchFamily="34" charset="0"/>
                <a:cs typeface="Arial" panose="020B0604020202020204" pitchFamily="34" charset="0"/>
              </a:rPr>
              <a:t>Search Engine Data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6656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371" y="914400"/>
            <a:ext cx="9349241" cy="862148"/>
          </a:xfrm>
        </p:spPr>
        <p:txBody>
          <a:bodyPr>
            <a:normAutofit fontScale="90000"/>
          </a:bodyPr>
          <a:lstStyle/>
          <a:p>
            <a:pPr algn="ctr"/>
            <a:r>
              <a:rPr lang="en-US" dirty="0">
                <a:solidFill>
                  <a:srgbClr val="0070C0"/>
                </a:solidFill>
                <a:latin typeface="Arial" panose="020B0604020202020204" pitchFamily="34" charset="0"/>
                <a:cs typeface="Arial" panose="020B0604020202020204" pitchFamily="34" charset="0"/>
              </a:rPr>
              <a:t>Benefits of Big Data Processing</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Businesses can </a:t>
            </a:r>
            <a:r>
              <a:rPr lang="en-US" dirty="0" smtClean="0">
                <a:latin typeface="Arial" panose="020B0604020202020204" pitchFamily="34" charset="0"/>
                <a:cs typeface="Arial" panose="020B0604020202020204" pitchFamily="34" charset="0"/>
              </a:rPr>
              <a:t>utilize outside </a:t>
            </a:r>
            <a:r>
              <a:rPr lang="en-US" dirty="0">
                <a:latin typeface="Arial" panose="020B0604020202020204" pitchFamily="34" charset="0"/>
                <a:cs typeface="Arial" panose="020B0604020202020204" pitchFamily="34" charset="0"/>
              </a:rPr>
              <a:t>intelligence while taking </a:t>
            </a:r>
            <a:r>
              <a:rPr lang="en-US" dirty="0" smtClean="0">
                <a:latin typeface="Arial" panose="020B0604020202020204" pitchFamily="34" charset="0"/>
                <a:cs typeface="Arial" panose="020B0604020202020204" pitchFamily="34" charset="0"/>
              </a:rPr>
              <a:t>decisions.</a:t>
            </a:r>
          </a:p>
          <a:p>
            <a:endParaRPr lang="en-US" b="1" dirty="0" smtClean="0"/>
          </a:p>
          <a:p>
            <a:r>
              <a:rPr lang="en-US" dirty="0" smtClean="0">
                <a:latin typeface="Arial" panose="020B0604020202020204" pitchFamily="34" charset="0"/>
                <a:cs typeface="Arial" panose="020B0604020202020204" pitchFamily="34" charset="0"/>
              </a:rPr>
              <a:t>Improved </a:t>
            </a:r>
            <a:r>
              <a:rPr lang="en-US" dirty="0">
                <a:latin typeface="Arial" panose="020B0604020202020204" pitchFamily="34" charset="0"/>
                <a:cs typeface="Arial" panose="020B0604020202020204" pitchFamily="34" charset="0"/>
              </a:rPr>
              <a:t>customer </a:t>
            </a:r>
            <a:r>
              <a:rPr lang="en-US" dirty="0" smtClean="0">
                <a:latin typeface="Arial" panose="020B0604020202020204" pitchFamily="34" charset="0"/>
                <a:cs typeface="Arial" panose="020B0604020202020204" pitchFamily="34" charset="0"/>
              </a:rPr>
              <a:t>service.</a:t>
            </a:r>
          </a:p>
          <a:p>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Early identification of risk to the product/services, if </a:t>
            </a:r>
            <a:r>
              <a:rPr lang="en-US" dirty="0" smtClean="0">
                <a:latin typeface="Arial" panose="020B0604020202020204" pitchFamily="34" charset="0"/>
                <a:cs typeface="Arial" panose="020B0604020202020204" pitchFamily="34" charset="0"/>
              </a:rPr>
              <a:t>any.</a:t>
            </a:r>
          </a:p>
          <a:p>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Better operational </a:t>
            </a:r>
            <a:r>
              <a:rPr lang="en-US" dirty="0" smtClean="0">
                <a:latin typeface="Arial" panose="020B0604020202020204" pitchFamily="34" charset="0"/>
                <a:cs typeface="Arial" panose="020B0604020202020204" pitchFamily="34" charset="0"/>
              </a:rPr>
              <a:t>efficiency</a:t>
            </a:r>
            <a:r>
              <a:rPr lang="en-US" b="1" dirty="0" smtClean="0"/>
              <a:t>.</a:t>
            </a:r>
          </a:p>
          <a:p>
            <a:endParaRPr lang="en-IN"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Cost effective storage system for huge data sets.</a:t>
            </a:r>
          </a:p>
        </p:txBody>
      </p:sp>
    </p:spTree>
    <p:extLst>
      <p:ext uri="{BB962C8B-B14F-4D97-AF65-F5344CB8AC3E}">
        <p14:creationId xmlns:p14="http://schemas.microsoft.com/office/powerpoint/2010/main" val="245747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807" y="624110"/>
            <a:ext cx="9466806" cy="1280890"/>
          </a:xfrm>
        </p:spPr>
        <p:txBody>
          <a:bodyPr/>
          <a:lstStyle/>
          <a:p>
            <a:pPr algn="ctr"/>
            <a:r>
              <a:rPr lang="en-US" dirty="0">
                <a:solidFill>
                  <a:srgbClr val="0070C0"/>
                </a:solidFill>
                <a:latin typeface="Arial" panose="020B0604020202020204" pitchFamily="34" charset="0"/>
                <a:cs typeface="Arial" panose="020B0604020202020204" pitchFamily="34" charset="0"/>
              </a:rPr>
              <a:t>Big Data Challenges</a:t>
            </a:r>
            <a:br>
              <a:rPr lang="en-US" dirty="0">
                <a:solidFill>
                  <a:srgbClr val="0070C0"/>
                </a:solidFill>
                <a:latin typeface="Arial" panose="020B0604020202020204" pitchFamily="34" charset="0"/>
                <a:cs typeface="Arial" panose="020B0604020202020204" pitchFamily="34" charset="0"/>
              </a:rPr>
            </a:br>
            <a:endParaRPr lang="en-US"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Capturing data</a:t>
            </a:r>
          </a:p>
          <a:p>
            <a:r>
              <a:rPr lang="en-US" dirty="0">
                <a:latin typeface="Arial" panose="020B0604020202020204" pitchFamily="34" charset="0"/>
                <a:cs typeface="Arial" panose="020B0604020202020204" pitchFamily="34" charset="0"/>
              </a:rPr>
              <a:t>Curation</a:t>
            </a:r>
          </a:p>
          <a:p>
            <a:r>
              <a:rPr lang="en-US" dirty="0">
                <a:latin typeface="Arial" panose="020B0604020202020204" pitchFamily="34" charset="0"/>
                <a:cs typeface="Arial" panose="020B0604020202020204" pitchFamily="34" charset="0"/>
              </a:rPr>
              <a:t>Storage</a:t>
            </a:r>
          </a:p>
          <a:p>
            <a:r>
              <a:rPr lang="en-US" dirty="0">
                <a:latin typeface="Arial" panose="020B0604020202020204" pitchFamily="34" charset="0"/>
                <a:cs typeface="Arial" panose="020B0604020202020204" pitchFamily="34" charset="0"/>
              </a:rPr>
              <a:t>Searching</a:t>
            </a:r>
          </a:p>
          <a:p>
            <a:r>
              <a:rPr lang="en-US" dirty="0">
                <a:latin typeface="Arial" panose="020B0604020202020204" pitchFamily="34" charset="0"/>
                <a:cs typeface="Arial" panose="020B0604020202020204" pitchFamily="34" charset="0"/>
              </a:rPr>
              <a:t>Sharing</a:t>
            </a:r>
          </a:p>
          <a:p>
            <a:r>
              <a:rPr lang="en-US" dirty="0">
                <a:latin typeface="Arial" panose="020B0604020202020204" pitchFamily="34" charset="0"/>
                <a:cs typeface="Arial" panose="020B0604020202020204" pitchFamily="34" charset="0"/>
              </a:rPr>
              <a:t>Transfer</a:t>
            </a:r>
          </a:p>
          <a:p>
            <a:r>
              <a:rPr lang="en-US" dirty="0">
                <a:latin typeface="Arial" panose="020B0604020202020204" pitchFamily="34" charset="0"/>
                <a:cs typeface="Arial" panose="020B0604020202020204" pitchFamily="34" charset="0"/>
              </a:rPr>
              <a:t>Analysis</a:t>
            </a:r>
          </a:p>
          <a:p>
            <a:r>
              <a:rPr lang="en-US" dirty="0">
                <a:latin typeface="Arial" panose="020B0604020202020204" pitchFamily="34" charset="0"/>
                <a:cs typeface="Arial" panose="020B0604020202020204" pitchFamily="34" charset="0"/>
              </a:rPr>
              <a:t>Presentation</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611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989" y="624110"/>
            <a:ext cx="9636623" cy="1074061"/>
          </a:xfrm>
        </p:spPr>
        <p:txBody>
          <a:bodyPr>
            <a:normAutofit/>
          </a:bodyPr>
          <a:lstStyle/>
          <a:p>
            <a:pPr algn="ctr"/>
            <a:r>
              <a:rPr lang="en-US" dirty="0" smtClean="0">
                <a:solidFill>
                  <a:srgbClr val="0070C0"/>
                </a:solidFill>
                <a:latin typeface="Arial" panose="020B0604020202020204" pitchFamily="34" charset="0"/>
                <a:cs typeface="Arial" panose="020B0604020202020204" pitchFamily="34" charset="0"/>
              </a:rPr>
              <a:t>HADOOP</a:t>
            </a:r>
            <a:endParaRPr lang="en-US"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698171"/>
            <a:ext cx="8915400" cy="4767943"/>
          </a:xfrm>
        </p:spPr>
        <p:txBody>
          <a:bodyPr>
            <a:normAutofit/>
          </a:bodyPr>
          <a:lstStyle/>
          <a:p>
            <a:r>
              <a:rPr lang="en-US" dirty="0">
                <a:latin typeface="Arial" panose="020B0604020202020204" pitchFamily="34" charset="0"/>
                <a:cs typeface="Arial" panose="020B0604020202020204" pitchFamily="34" charset="0"/>
              </a:rPr>
              <a:t>Apache HADOOP is </a:t>
            </a:r>
            <a:r>
              <a:rPr lang="en-US" dirty="0" smtClean="0">
                <a:latin typeface="Arial" panose="020B0604020202020204" pitchFamily="34" charset="0"/>
                <a:cs typeface="Arial" panose="020B0604020202020204" pitchFamily="34" charset="0"/>
              </a:rPr>
              <a:t>an Open-Source  </a:t>
            </a:r>
            <a:r>
              <a:rPr lang="en-US" dirty="0">
                <a:latin typeface="Arial" panose="020B0604020202020204" pitchFamily="34" charset="0"/>
                <a:cs typeface="Arial" panose="020B0604020202020204" pitchFamily="34" charset="0"/>
              </a:rPr>
              <a:t>framework used to develop data </a:t>
            </a:r>
            <a:r>
              <a:rPr lang="en-US" dirty="0" smtClean="0">
                <a:latin typeface="Arial" panose="020B0604020202020204" pitchFamily="34" charset="0"/>
                <a:cs typeface="Arial" panose="020B0604020202020204" pitchFamily="34" charset="0"/>
              </a:rPr>
              <a:t>processing applications </a:t>
            </a:r>
            <a:r>
              <a:rPr lang="en-US" dirty="0">
                <a:latin typeface="Arial" panose="020B0604020202020204" pitchFamily="34" charset="0"/>
                <a:cs typeface="Arial" panose="020B0604020202020204" pitchFamily="34" charset="0"/>
              </a:rPr>
              <a:t>which are executed in a distributed computing environment. </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Allows to </a:t>
            </a:r>
            <a:r>
              <a:rPr lang="en-US" dirty="0">
                <a:latin typeface="Arial" panose="020B0604020202020204" pitchFamily="34" charset="0"/>
                <a:cs typeface="Arial" panose="020B0604020202020204" pitchFamily="34" charset="0"/>
              </a:rPr>
              <a:t>store and process large data sets in </a:t>
            </a:r>
            <a:r>
              <a:rPr lang="en-US" dirty="0" smtClean="0">
                <a:latin typeface="Arial" panose="020B0604020202020204" pitchFamily="34" charset="0"/>
                <a:cs typeface="Arial" panose="020B0604020202020204" pitchFamily="34" charset="0"/>
              </a:rPr>
              <a:t>parallel </a:t>
            </a:r>
            <a:r>
              <a:rPr lang="en-US" dirty="0">
                <a:latin typeface="Arial" panose="020B0604020202020204" pitchFamily="34" charset="0"/>
                <a:cs typeface="Arial" panose="020B0604020202020204" pitchFamily="34" charset="0"/>
              </a:rPr>
              <a:t>and distributed fashion</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Storing </a:t>
            </a:r>
            <a:r>
              <a:rPr lang="en-US" dirty="0">
                <a:latin typeface="Arial" panose="020B0604020202020204" pitchFamily="34" charset="0"/>
                <a:cs typeface="Arial" panose="020B0604020202020204" pitchFamily="34" charset="0"/>
              </a:rPr>
              <a:t>data and running applications on clusters of commodity hardware</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provides massive storage for any kind of data, enormous processing power and the ability to handle virtually limitless concurrent tasks or jobs</a:t>
            </a:r>
            <a:r>
              <a:rPr lang="en-US"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Designed </a:t>
            </a:r>
            <a:r>
              <a:rPr lang="en-US" dirty="0">
                <a:latin typeface="Arial" panose="020B0604020202020204" pitchFamily="34" charset="0"/>
                <a:cs typeface="Arial" panose="020B0604020202020204" pitchFamily="34" charset="0"/>
              </a:rPr>
              <a:t>to scale up from single server to thousands of machines, each offering local computation and storage.</a:t>
            </a:r>
          </a:p>
        </p:txBody>
      </p:sp>
    </p:spTree>
    <p:extLst>
      <p:ext uri="{BB962C8B-B14F-4D97-AF65-F5344CB8AC3E}">
        <p14:creationId xmlns:p14="http://schemas.microsoft.com/office/powerpoint/2010/main" val="38810221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788</TotalTime>
  <Words>873</Words>
  <Application>Microsoft Office PowerPoint</Application>
  <PresentationFormat>Widescreen</PresentationFormat>
  <Paragraphs>150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Times New Roman</vt:lpstr>
      <vt:lpstr>Wingdings 3</vt:lpstr>
      <vt:lpstr>Wisp</vt:lpstr>
      <vt:lpstr>           Analysis And Summarization                                Of                   H1B Visa Applicants                                                                                                Presented By,                                                                                       Shreyas Sunil Purohit</vt:lpstr>
      <vt:lpstr> What is Big Data?</vt:lpstr>
      <vt:lpstr>  Examples Of Big Data</vt:lpstr>
      <vt:lpstr> Categories Of 'Big Data' </vt:lpstr>
      <vt:lpstr> Characteristics Of 'Big Data' </vt:lpstr>
      <vt:lpstr>What Comes Under Big Data? </vt:lpstr>
      <vt:lpstr>Benefits of Big Data Processing </vt:lpstr>
      <vt:lpstr>Big Data Challenges </vt:lpstr>
      <vt:lpstr>HADOOP</vt:lpstr>
      <vt:lpstr>Why is Hadoop important? </vt:lpstr>
      <vt:lpstr>What are the challenges of using Hadoop? </vt:lpstr>
      <vt:lpstr>Components of Hadoop </vt:lpstr>
      <vt:lpstr>HDFS  </vt:lpstr>
      <vt:lpstr>Operations in HDFS (Read and Write)</vt:lpstr>
      <vt:lpstr>MAPREDUCE </vt:lpstr>
      <vt:lpstr>How MapReduce works </vt:lpstr>
      <vt:lpstr>Hive</vt:lpstr>
      <vt:lpstr>How HIVE Works</vt:lpstr>
      <vt:lpstr>PIG</vt:lpstr>
      <vt:lpstr>How PIG Works</vt:lpstr>
      <vt:lpstr>Sqoop</vt:lpstr>
      <vt:lpstr>How SQOOP Works</vt:lpstr>
      <vt:lpstr>FLUME </vt:lpstr>
      <vt:lpstr>Data Flow in Flume</vt:lpstr>
      <vt:lpstr>HBASE</vt:lpstr>
      <vt:lpstr>How HBASE Works</vt:lpstr>
      <vt:lpstr>Project Objective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Shreyas Purohit</dc:creator>
  <cp:lastModifiedBy>Shreyas Purohit</cp:lastModifiedBy>
  <cp:revision>73</cp:revision>
  <dcterms:created xsi:type="dcterms:W3CDTF">2018-01-02T17:37:13Z</dcterms:created>
  <dcterms:modified xsi:type="dcterms:W3CDTF">2018-01-16T13:27:34Z</dcterms:modified>
</cp:coreProperties>
</file>