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6" r:id="rId5"/>
    <p:sldId id="257" r:id="rId6"/>
    <p:sldId id="258" r:id="rId7"/>
    <p:sldId id="260" r:id="rId8"/>
    <p:sldId id="261" r:id="rId9"/>
    <p:sldId id="262" r:id="rId10"/>
    <p:sldId id="263" r:id="rId11"/>
    <p:sldId id="264" r:id="rId12"/>
    <p:sldId id="265" r:id="rId13"/>
    <p:sldId id="266"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Crimson Pro"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76" autoAdjust="0"/>
    <p:restoredTop sz="88153" autoAdjust="0"/>
  </p:normalViewPr>
  <p:slideViewPr>
    <p:cSldViewPr>
      <p:cViewPr>
        <p:scale>
          <a:sx n="50" d="100"/>
          <a:sy n="50" d="100"/>
        </p:scale>
        <p:origin x="954" y="3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45254BC-3D89-4058-9B8F-4B571978D3D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B6E37CF-8968-4D63-AB8D-11FF93134F16}">
      <dgm:prSet/>
      <dgm:spPr/>
      <dgm:t>
        <a:bodyPr/>
        <a:lstStyle/>
        <a:p>
          <a:r>
            <a:rPr lang="en-GB"/>
            <a:t>The World Wide Web has undergone a remarkable transformation since its inception in 1990. </a:t>
          </a:r>
          <a:endParaRPr lang="en-US"/>
        </a:p>
      </dgm:t>
    </dgm:pt>
    <dgm:pt modelId="{AFA91C91-CD51-4944-B8C0-6916EA0B0005}" type="parTrans" cxnId="{19E8D6A1-A128-4CA4-BDD3-3941EE5B9252}">
      <dgm:prSet/>
      <dgm:spPr/>
      <dgm:t>
        <a:bodyPr/>
        <a:lstStyle/>
        <a:p>
          <a:endParaRPr lang="en-US"/>
        </a:p>
      </dgm:t>
    </dgm:pt>
    <dgm:pt modelId="{20AB518C-3F6D-430F-A1E8-F35580A3A6C8}" type="sibTrans" cxnId="{19E8D6A1-A128-4CA4-BDD3-3941EE5B9252}">
      <dgm:prSet/>
      <dgm:spPr/>
      <dgm:t>
        <a:bodyPr/>
        <a:lstStyle/>
        <a:p>
          <a:endParaRPr lang="en-US"/>
        </a:p>
      </dgm:t>
    </dgm:pt>
    <dgm:pt modelId="{7A0FC249-3190-4888-8FE8-83C94DE5B954}">
      <dgm:prSet/>
      <dgm:spPr/>
      <dgm:t>
        <a:bodyPr/>
        <a:lstStyle/>
        <a:p>
          <a:r>
            <a:rPr lang="en-GB"/>
            <a:t>Today, the web has exploded with websites and users and has become more complex and dynamic, with advanced web development technologies like HTML5, CSS3, JavaScript, and AJAX.</a:t>
          </a:r>
          <a:endParaRPr lang="en-US"/>
        </a:p>
      </dgm:t>
    </dgm:pt>
    <dgm:pt modelId="{AA7AF498-806E-4666-8282-3C527F6803DA}" type="parTrans" cxnId="{FA0B10B7-3C60-481D-BB3F-1570A3513AA0}">
      <dgm:prSet/>
      <dgm:spPr/>
      <dgm:t>
        <a:bodyPr/>
        <a:lstStyle/>
        <a:p>
          <a:endParaRPr lang="en-US"/>
        </a:p>
      </dgm:t>
    </dgm:pt>
    <dgm:pt modelId="{01647D65-3111-4486-A856-8F054F4287F6}" type="sibTrans" cxnId="{FA0B10B7-3C60-481D-BB3F-1570A3513AA0}">
      <dgm:prSet/>
      <dgm:spPr/>
      <dgm:t>
        <a:bodyPr/>
        <a:lstStyle/>
        <a:p>
          <a:endParaRPr lang="en-US"/>
        </a:p>
      </dgm:t>
    </dgm:pt>
    <dgm:pt modelId="{E38D0E7F-FAC7-4F0E-8883-8F9B1E60D7C8}">
      <dgm:prSet/>
      <dgm:spPr/>
      <dgm:t>
        <a:bodyPr/>
        <a:lstStyle/>
        <a:p>
          <a:r>
            <a:rPr lang="en-GB" dirty="0"/>
            <a:t>The web today offers advanced functionality like e-commerce, social networking and online streaming among others. The web has had a profound impact on society and the economy and continues to evolve and innovate at a rapid pace.</a:t>
          </a:r>
          <a:endParaRPr lang="en-US" dirty="0"/>
        </a:p>
      </dgm:t>
    </dgm:pt>
    <dgm:pt modelId="{C18368F0-866D-43F1-8379-9E500A11468E}" type="parTrans" cxnId="{8A111874-9A22-4E50-A121-1ED3F7C88371}">
      <dgm:prSet/>
      <dgm:spPr/>
      <dgm:t>
        <a:bodyPr/>
        <a:lstStyle/>
        <a:p>
          <a:endParaRPr lang="en-US"/>
        </a:p>
      </dgm:t>
    </dgm:pt>
    <dgm:pt modelId="{AEA478AB-9A30-49B1-8AA3-D8FC92414577}" type="sibTrans" cxnId="{8A111874-9A22-4E50-A121-1ED3F7C88371}">
      <dgm:prSet/>
      <dgm:spPr/>
      <dgm:t>
        <a:bodyPr/>
        <a:lstStyle/>
        <a:p>
          <a:endParaRPr lang="en-US"/>
        </a:p>
      </dgm:t>
    </dgm:pt>
    <dgm:pt modelId="{720178E1-2D04-40AC-A7AE-D11E49063B34}" type="pres">
      <dgm:prSet presAssocID="{145254BC-3D89-4058-9B8F-4B571978D3DA}" presName="root" presStyleCnt="0">
        <dgm:presLayoutVars>
          <dgm:dir/>
          <dgm:resizeHandles val="exact"/>
        </dgm:presLayoutVars>
      </dgm:prSet>
      <dgm:spPr/>
    </dgm:pt>
    <dgm:pt modelId="{2120F238-7DE7-4834-A55C-AF8854A73EB3}" type="pres">
      <dgm:prSet presAssocID="{4B6E37CF-8968-4D63-AB8D-11FF93134F16}" presName="compNode" presStyleCnt="0"/>
      <dgm:spPr/>
    </dgm:pt>
    <dgm:pt modelId="{2491625B-70A7-4403-84D4-842213924450}" type="pres">
      <dgm:prSet presAssocID="{4B6E37CF-8968-4D63-AB8D-11FF93134F16}" presName="bgRect" presStyleLbl="bgShp" presStyleIdx="0" presStyleCnt="3"/>
      <dgm:spPr/>
    </dgm:pt>
    <dgm:pt modelId="{5FC28F57-4CB6-4508-BC1B-A1BBC6717A18}" type="pres">
      <dgm:prSet presAssocID="{4B6E37CF-8968-4D63-AB8D-11FF93134F1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677768AB-DA47-4507-B132-16A2978FB4ED}" type="pres">
      <dgm:prSet presAssocID="{4B6E37CF-8968-4D63-AB8D-11FF93134F16}" presName="spaceRect" presStyleCnt="0"/>
      <dgm:spPr/>
    </dgm:pt>
    <dgm:pt modelId="{4120FE2F-3F6F-4220-A814-54C79CC9FC32}" type="pres">
      <dgm:prSet presAssocID="{4B6E37CF-8968-4D63-AB8D-11FF93134F16}" presName="parTx" presStyleLbl="revTx" presStyleIdx="0" presStyleCnt="3">
        <dgm:presLayoutVars>
          <dgm:chMax val="0"/>
          <dgm:chPref val="0"/>
        </dgm:presLayoutVars>
      </dgm:prSet>
      <dgm:spPr/>
    </dgm:pt>
    <dgm:pt modelId="{2B174B45-597F-4BA2-83FD-B6BB3B2B1ACF}" type="pres">
      <dgm:prSet presAssocID="{20AB518C-3F6D-430F-A1E8-F35580A3A6C8}" presName="sibTrans" presStyleCnt="0"/>
      <dgm:spPr/>
    </dgm:pt>
    <dgm:pt modelId="{BE1BC8D5-9D25-4CB2-AD5F-367B10996AFC}" type="pres">
      <dgm:prSet presAssocID="{7A0FC249-3190-4888-8FE8-83C94DE5B954}" presName="compNode" presStyleCnt="0"/>
      <dgm:spPr/>
    </dgm:pt>
    <dgm:pt modelId="{B30359C9-64FB-4570-9398-A3D62AFA752D}" type="pres">
      <dgm:prSet presAssocID="{7A0FC249-3190-4888-8FE8-83C94DE5B954}" presName="bgRect" presStyleLbl="bgShp" presStyleIdx="1" presStyleCnt="3"/>
      <dgm:spPr/>
    </dgm:pt>
    <dgm:pt modelId="{CFD2AA89-DE76-4754-90AB-2EB1482F59EB}" type="pres">
      <dgm:prSet presAssocID="{7A0FC249-3190-4888-8FE8-83C94DE5B9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481BBCB8-7227-4CB4-8D33-1AE0145AFDC5}" type="pres">
      <dgm:prSet presAssocID="{7A0FC249-3190-4888-8FE8-83C94DE5B954}" presName="spaceRect" presStyleCnt="0"/>
      <dgm:spPr/>
    </dgm:pt>
    <dgm:pt modelId="{086CEE0A-F83F-4874-8350-511FAB5F1ECF}" type="pres">
      <dgm:prSet presAssocID="{7A0FC249-3190-4888-8FE8-83C94DE5B954}" presName="parTx" presStyleLbl="revTx" presStyleIdx="1" presStyleCnt="3">
        <dgm:presLayoutVars>
          <dgm:chMax val="0"/>
          <dgm:chPref val="0"/>
        </dgm:presLayoutVars>
      </dgm:prSet>
      <dgm:spPr/>
    </dgm:pt>
    <dgm:pt modelId="{25D21F73-AAD0-4F37-ACEC-747DEEB75290}" type="pres">
      <dgm:prSet presAssocID="{01647D65-3111-4486-A856-8F054F4287F6}" presName="sibTrans" presStyleCnt="0"/>
      <dgm:spPr/>
    </dgm:pt>
    <dgm:pt modelId="{374DF58C-24EC-44BE-B33F-266DF73CF2DF}" type="pres">
      <dgm:prSet presAssocID="{E38D0E7F-FAC7-4F0E-8883-8F9B1E60D7C8}" presName="compNode" presStyleCnt="0"/>
      <dgm:spPr/>
    </dgm:pt>
    <dgm:pt modelId="{741B96BB-F782-4927-A906-C4198E5DF521}" type="pres">
      <dgm:prSet presAssocID="{E38D0E7F-FAC7-4F0E-8883-8F9B1E60D7C8}" presName="bgRect" presStyleLbl="bgShp" presStyleIdx="2" presStyleCnt="3"/>
      <dgm:spPr/>
    </dgm:pt>
    <dgm:pt modelId="{5B0A7C59-66DF-48C7-9B15-530A81FB9D0C}" type="pres">
      <dgm:prSet presAssocID="{E38D0E7F-FAC7-4F0E-8883-8F9B1E60D7C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Computing"/>
        </a:ext>
      </dgm:extLst>
    </dgm:pt>
    <dgm:pt modelId="{7F6BBAFD-2EE1-4161-8FFA-1797673ECC1B}" type="pres">
      <dgm:prSet presAssocID="{E38D0E7F-FAC7-4F0E-8883-8F9B1E60D7C8}" presName="spaceRect" presStyleCnt="0"/>
      <dgm:spPr/>
    </dgm:pt>
    <dgm:pt modelId="{BAAE090F-E6A4-4C28-BDA2-9E551F61E84B}" type="pres">
      <dgm:prSet presAssocID="{E38D0E7F-FAC7-4F0E-8883-8F9B1E60D7C8}" presName="parTx" presStyleLbl="revTx" presStyleIdx="2" presStyleCnt="3">
        <dgm:presLayoutVars>
          <dgm:chMax val="0"/>
          <dgm:chPref val="0"/>
        </dgm:presLayoutVars>
      </dgm:prSet>
      <dgm:spPr/>
    </dgm:pt>
  </dgm:ptLst>
  <dgm:cxnLst>
    <dgm:cxn modelId="{3452AD2D-6981-4DD3-9049-45FC8FF3EF5C}" type="presOf" srcId="{E38D0E7F-FAC7-4F0E-8883-8F9B1E60D7C8}" destId="{BAAE090F-E6A4-4C28-BDA2-9E551F61E84B}" srcOrd="0" destOrd="0" presId="urn:microsoft.com/office/officeart/2018/2/layout/IconVerticalSolidList"/>
    <dgm:cxn modelId="{5B50693C-31FF-4E5F-8726-51D9885A7314}" type="presOf" srcId="{7A0FC249-3190-4888-8FE8-83C94DE5B954}" destId="{086CEE0A-F83F-4874-8350-511FAB5F1ECF}" srcOrd="0" destOrd="0" presId="urn:microsoft.com/office/officeart/2018/2/layout/IconVerticalSolidList"/>
    <dgm:cxn modelId="{8A111874-9A22-4E50-A121-1ED3F7C88371}" srcId="{145254BC-3D89-4058-9B8F-4B571978D3DA}" destId="{E38D0E7F-FAC7-4F0E-8883-8F9B1E60D7C8}" srcOrd="2" destOrd="0" parTransId="{C18368F0-866D-43F1-8379-9E500A11468E}" sibTransId="{AEA478AB-9A30-49B1-8AA3-D8FC92414577}"/>
    <dgm:cxn modelId="{19E8D6A1-A128-4CA4-BDD3-3941EE5B9252}" srcId="{145254BC-3D89-4058-9B8F-4B571978D3DA}" destId="{4B6E37CF-8968-4D63-AB8D-11FF93134F16}" srcOrd="0" destOrd="0" parTransId="{AFA91C91-CD51-4944-B8C0-6916EA0B0005}" sibTransId="{20AB518C-3F6D-430F-A1E8-F35580A3A6C8}"/>
    <dgm:cxn modelId="{FA0B10B7-3C60-481D-BB3F-1570A3513AA0}" srcId="{145254BC-3D89-4058-9B8F-4B571978D3DA}" destId="{7A0FC249-3190-4888-8FE8-83C94DE5B954}" srcOrd="1" destOrd="0" parTransId="{AA7AF498-806E-4666-8282-3C527F6803DA}" sibTransId="{01647D65-3111-4486-A856-8F054F4287F6}"/>
    <dgm:cxn modelId="{5300B8D1-AD16-4456-8064-26800689ECA6}" type="presOf" srcId="{145254BC-3D89-4058-9B8F-4B571978D3DA}" destId="{720178E1-2D04-40AC-A7AE-D11E49063B34}" srcOrd="0" destOrd="0" presId="urn:microsoft.com/office/officeart/2018/2/layout/IconVerticalSolidList"/>
    <dgm:cxn modelId="{4D63FDD5-735E-4547-A253-D56C04F8E12D}" type="presOf" srcId="{4B6E37CF-8968-4D63-AB8D-11FF93134F16}" destId="{4120FE2F-3F6F-4220-A814-54C79CC9FC32}" srcOrd="0" destOrd="0" presId="urn:microsoft.com/office/officeart/2018/2/layout/IconVerticalSolidList"/>
    <dgm:cxn modelId="{DFF3AF8A-EFFB-41BF-898D-FC14FE14541B}" type="presParOf" srcId="{720178E1-2D04-40AC-A7AE-D11E49063B34}" destId="{2120F238-7DE7-4834-A55C-AF8854A73EB3}" srcOrd="0" destOrd="0" presId="urn:microsoft.com/office/officeart/2018/2/layout/IconVerticalSolidList"/>
    <dgm:cxn modelId="{18B8E582-AEE3-40F6-81E4-D44F6466083E}" type="presParOf" srcId="{2120F238-7DE7-4834-A55C-AF8854A73EB3}" destId="{2491625B-70A7-4403-84D4-842213924450}" srcOrd="0" destOrd="0" presId="urn:microsoft.com/office/officeart/2018/2/layout/IconVerticalSolidList"/>
    <dgm:cxn modelId="{E4450D4D-A90B-4634-BA43-02E17D9845FC}" type="presParOf" srcId="{2120F238-7DE7-4834-A55C-AF8854A73EB3}" destId="{5FC28F57-4CB6-4508-BC1B-A1BBC6717A18}" srcOrd="1" destOrd="0" presId="urn:microsoft.com/office/officeart/2018/2/layout/IconVerticalSolidList"/>
    <dgm:cxn modelId="{1E220E38-D8A9-4575-87E0-1783AC267455}" type="presParOf" srcId="{2120F238-7DE7-4834-A55C-AF8854A73EB3}" destId="{677768AB-DA47-4507-B132-16A2978FB4ED}" srcOrd="2" destOrd="0" presId="urn:microsoft.com/office/officeart/2018/2/layout/IconVerticalSolidList"/>
    <dgm:cxn modelId="{B7BE6FD7-EC1D-492C-8284-866252E1D8B6}" type="presParOf" srcId="{2120F238-7DE7-4834-A55C-AF8854A73EB3}" destId="{4120FE2F-3F6F-4220-A814-54C79CC9FC32}" srcOrd="3" destOrd="0" presId="urn:microsoft.com/office/officeart/2018/2/layout/IconVerticalSolidList"/>
    <dgm:cxn modelId="{B69D9FBF-C940-4D60-82D5-041A71EF6EBE}" type="presParOf" srcId="{720178E1-2D04-40AC-A7AE-D11E49063B34}" destId="{2B174B45-597F-4BA2-83FD-B6BB3B2B1ACF}" srcOrd="1" destOrd="0" presId="urn:microsoft.com/office/officeart/2018/2/layout/IconVerticalSolidList"/>
    <dgm:cxn modelId="{16ACD74D-121A-455D-B454-835D6A7CFF7F}" type="presParOf" srcId="{720178E1-2D04-40AC-A7AE-D11E49063B34}" destId="{BE1BC8D5-9D25-4CB2-AD5F-367B10996AFC}" srcOrd="2" destOrd="0" presId="urn:microsoft.com/office/officeart/2018/2/layout/IconVerticalSolidList"/>
    <dgm:cxn modelId="{E33B8A17-C7A8-440F-95E4-13248CF8C292}" type="presParOf" srcId="{BE1BC8D5-9D25-4CB2-AD5F-367B10996AFC}" destId="{B30359C9-64FB-4570-9398-A3D62AFA752D}" srcOrd="0" destOrd="0" presId="urn:microsoft.com/office/officeart/2018/2/layout/IconVerticalSolidList"/>
    <dgm:cxn modelId="{6303A42F-0491-493F-A327-954C3C4F0187}" type="presParOf" srcId="{BE1BC8D5-9D25-4CB2-AD5F-367B10996AFC}" destId="{CFD2AA89-DE76-4754-90AB-2EB1482F59EB}" srcOrd="1" destOrd="0" presId="urn:microsoft.com/office/officeart/2018/2/layout/IconVerticalSolidList"/>
    <dgm:cxn modelId="{B29E2F0B-B075-45A7-8755-32557D93296B}" type="presParOf" srcId="{BE1BC8D5-9D25-4CB2-AD5F-367B10996AFC}" destId="{481BBCB8-7227-4CB4-8D33-1AE0145AFDC5}" srcOrd="2" destOrd="0" presId="urn:microsoft.com/office/officeart/2018/2/layout/IconVerticalSolidList"/>
    <dgm:cxn modelId="{4545A0C6-116F-4817-9D12-307CE1FEFEF4}" type="presParOf" srcId="{BE1BC8D5-9D25-4CB2-AD5F-367B10996AFC}" destId="{086CEE0A-F83F-4874-8350-511FAB5F1ECF}" srcOrd="3" destOrd="0" presId="urn:microsoft.com/office/officeart/2018/2/layout/IconVerticalSolidList"/>
    <dgm:cxn modelId="{5BFDCADD-A024-4D91-ABDB-49DA67EE3F38}" type="presParOf" srcId="{720178E1-2D04-40AC-A7AE-D11E49063B34}" destId="{25D21F73-AAD0-4F37-ACEC-747DEEB75290}" srcOrd="3" destOrd="0" presId="urn:microsoft.com/office/officeart/2018/2/layout/IconVerticalSolidList"/>
    <dgm:cxn modelId="{2C57D99A-E1AD-43E0-BC17-D2F6D477A16E}" type="presParOf" srcId="{720178E1-2D04-40AC-A7AE-D11E49063B34}" destId="{374DF58C-24EC-44BE-B33F-266DF73CF2DF}" srcOrd="4" destOrd="0" presId="urn:microsoft.com/office/officeart/2018/2/layout/IconVerticalSolidList"/>
    <dgm:cxn modelId="{891E9B8F-18D1-4F6C-BBAE-8EBE78223EDB}" type="presParOf" srcId="{374DF58C-24EC-44BE-B33F-266DF73CF2DF}" destId="{741B96BB-F782-4927-A906-C4198E5DF521}" srcOrd="0" destOrd="0" presId="urn:microsoft.com/office/officeart/2018/2/layout/IconVerticalSolidList"/>
    <dgm:cxn modelId="{54A20134-4711-45E1-9411-9BDFB96E11C4}" type="presParOf" srcId="{374DF58C-24EC-44BE-B33F-266DF73CF2DF}" destId="{5B0A7C59-66DF-48C7-9B15-530A81FB9D0C}" srcOrd="1" destOrd="0" presId="urn:microsoft.com/office/officeart/2018/2/layout/IconVerticalSolidList"/>
    <dgm:cxn modelId="{267FE67F-34B5-4C0F-A2A0-51AF3333B90B}" type="presParOf" srcId="{374DF58C-24EC-44BE-B33F-266DF73CF2DF}" destId="{7F6BBAFD-2EE1-4161-8FFA-1797673ECC1B}" srcOrd="2" destOrd="0" presId="urn:microsoft.com/office/officeart/2018/2/layout/IconVerticalSolidList"/>
    <dgm:cxn modelId="{062CD470-0C4B-4DC3-A4D2-839212F12FC4}" type="presParOf" srcId="{374DF58C-24EC-44BE-B33F-266DF73CF2DF}" destId="{BAAE090F-E6A4-4C28-BDA2-9E551F61E8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1625B-70A7-4403-84D4-842213924450}">
      <dsp:nvSpPr>
        <dsp:cNvPr id="0" name=""/>
        <dsp:cNvSpPr/>
      </dsp:nvSpPr>
      <dsp:spPr>
        <a:xfrm>
          <a:off x="0" y="999"/>
          <a:ext cx="11178540" cy="23393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C28F57-4CB6-4508-BC1B-A1BBC6717A18}">
      <dsp:nvSpPr>
        <dsp:cNvPr id="0" name=""/>
        <dsp:cNvSpPr/>
      </dsp:nvSpPr>
      <dsp:spPr>
        <a:xfrm>
          <a:off x="707639" y="527342"/>
          <a:ext cx="1286616" cy="12866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20FE2F-3F6F-4220-A814-54C79CC9FC32}">
      <dsp:nvSpPr>
        <dsp:cNvPr id="0" name=""/>
        <dsp:cNvSpPr/>
      </dsp:nvSpPr>
      <dsp:spPr>
        <a:xfrm>
          <a:off x="2701894" y="999"/>
          <a:ext cx="8476645" cy="233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576" tIns="247576" rIns="247576" bIns="247576" numCol="1" spcCol="1270" anchor="ctr" anchorCtr="0">
          <a:noAutofit/>
        </a:bodyPr>
        <a:lstStyle/>
        <a:p>
          <a:pPr marL="0" lvl="0" indent="0" algn="l" defTabSz="1111250">
            <a:lnSpc>
              <a:spcPct val="90000"/>
            </a:lnSpc>
            <a:spcBef>
              <a:spcPct val="0"/>
            </a:spcBef>
            <a:spcAft>
              <a:spcPct val="35000"/>
            </a:spcAft>
            <a:buNone/>
          </a:pPr>
          <a:r>
            <a:rPr lang="en-GB" sz="2500" kern="1200"/>
            <a:t>The World Wide Web has undergone a remarkable transformation since its inception in 1990. </a:t>
          </a:r>
          <a:endParaRPr lang="en-US" sz="2500" kern="1200"/>
        </a:p>
      </dsp:txBody>
      <dsp:txXfrm>
        <a:off x="2701894" y="999"/>
        <a:ext cx="8476645" cy="2339302"/>
      </dsp:txXfrm>
    </dsp:sp>
    <dsp:sp modelId="{B30359C9-64FB-4570-9398-A3D62AFA752D}">
      <dsp:nvSpPr>
        <dsp:cNvPr id="0" name=""/>
        <dsp:cNvSpPr/>
      </dsp:nvSpPr>
      <dsp:spPr>
        <a:xfrm>
          <a:off x="0" y="2925128"/>
          <a:ext cx="11178540" cy="23393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D2AA89-DE76-4754-90AB-2EB1482F59EB}">
      <dsp:nvSpPr>
        <dsp:cNvPr id="0" name=""/>
        <dsp:cNvSpPr/>
      </dsp:nvSpPr>
      <dsp:spPr>
        <a:xfrm>
          <a:off x="707639" y="3451471"/>
          <a:ext cx="1286616" cy="12866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6CEE0A-F83F-4874-8350-511FAB5F1ECF}">
      <dsp:nvSpPr>
        <dsp:cNvPr id="0" name=""/>
        <dsp:cNvSpPr/>
      </dsp:nvSpPr>
      <dsp:spPr>
        <a:xfrm>
          <a:off x="2701894" y="2925128"/>
          <a:ext cx="8476645" cy="233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576" tIns="247576" rIns="247576" bIns="247576" numCol="1" spcCol="1270" anchor="ctr" anchorCtr="0">
          <a:noAutofit/>
        </a:bodyPr>
        <a:lstStyle/>
        <a:p>
          <a:pPr marL="0" lvl="0" indent="0" algn="l" defTabSz="1111250">
            <a:lnSpc>
              <a:spcPct val="90000"/>
            </a:lnSpc>
            <a:spcBef>
              <a:spcPct val="0"/>
            </a:spcBef>
            <a:spcAft>
              <a:spcPct val="35000"/>
            </a:spcAft>
            <a:buNone/>
          </a:pPr>
          <a:r>
            <a:rPr lang="en-GB" sz="2500" kern="1200"/>
            <a:t>Today, the web has exploded with websites and users and has become more complex and dynamic, with advanced web development technologies like HTML5, CSS3, JavaScript, and AJAX.</a:t>
          </a:r>
          <a:endParaRPr lang="en-US" sz="2500" kern="1200"/>
        </a:p>
      </dsp:txBody>
      <dsp:txXfrm>
        <a:off x="2701894" y="2925128"/>
        <a:ext cx="8476645" cy="2339302"/>
      </dsp:txXfrm>
    </dsp:sp>
    <dsp:sp modelId="{741B96BB-F782-4927-A906-C4198E5DF521}">
      <dsp:nvSpPr>
        <dsp:cNvPr id="0" name=""/>
        <dsp:cNvSpPr/>
      </dsp:nvSpPr>
      <dsp:spPr>
        <a:xfrm>
          <a:off x="0" y="5849256"/>
          <a:ext cx="11178540" cy="23393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A7C59-66DF-48C7-9B15-530A81FB9D0C}">
      <dsp:nvSpPr>
        <dsp:cNvPr id="0" name=""/>
        <dsp:cNvSpPr/>
      </dsp:nvSpPr>
      <dsp:spPr>
        <a:xfrm>
          <a:off x="707639" y="6375599"/>
          <a:ext cx="1286616" cy="12866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AE090F-E6A4-4C28-BDA2-9E551F61E84B}">
      <dsp:nvSpPr>
        <dsp:cNvPr id="0" name=""/>
        <dsp:cNvSpPr/>
      </dsp:nvSpPr>
      <dsp:spPr>
        <a:xfrm>
          <a:off x="2701894" y="5849256"/>
          <a:ext cx="8476645" cy="233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576" tIns="247576" rIns="247576" bIns="247576" numCol="1" spcCol="1270" anchor="ctr" anchorCtr="0">
          <a:noAutofit/>
        </a:bodyPr>
        <a:lstStyle/>
        <a:p>
          <a:pPr marL="0" lvl="0" indent="0" algn="l" defTabSz="1111250">
            <a:lnSpc>
              <a:spcPct val="90000"/>
            </a:lnSpc>
            <a:spcBef>
              <a:spcPct val="0"/>
            </a:spcBef>
            <a:spcAft>
              <a:spcPct val="35000"/>
            </a:spcAft>
            <a:buNone/>
          </a:pPr>
          <a:r>
            <a:rPr lang="en-GB" sz="2500" kern="1200" dirty="0"/>
            <a:t>The web today offers advanced functionality like e-commerce, social networking and online streaming among others. The web has had a profound impact on society and the economy and continues to evolve and innovate at a rapid pace.</a:t>
          </a:r>
          <a:endParaRPr lang="en-US" sz="2500" kern="1200" dirty="0"/>
        </a:p>
      </dsp:txBody>
      <dsp:txXfrm>
        <a:off x="2701894" y="5849256"/>
        <a:ext cx="8476645" cy="23393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hyperlink" Target="https://www.w3schools.com/tags/tag_hn.asp" TargetMode="External"/><Relationship Id="rId13" Type="http://schemas.openxmlformats.org/officeDocument/2006/relationships/hyperlink" Target="https://developer.mozilla.org/en-US/docs/Web/HTML/Element/a" TargetMode="External"/><Relationship Id="rId3" Type="http://schemas.openxmlformats.org/officeDocument/2006/relationships/hyperlink" Target="https://developer.mozilla.org/en-US/docs/Web/HTML" TargetMode="External"/><Relationship Id="rId7" Type="http://schemas.openxmlformats.org/officeDocument/2006/relationships/hyperlink" Target="https://developer.mozilla.org/en-US/docs/Web/HTML/Element/body" TargetMode="External"/><Relationship Id="rId12" Type="http://schemas.openxmlformats.org/officeDocument/2006/relationships/hyperlink" Target="https://www.w3schools.com/tags/tag_a.asp"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4.xml"/><Relationship Id="rId6" Type="http://schemas.openxmlformats.org/officeDocument/2006/relationships/hyperlink" Target="https://www.w3schools.com/tags/tag_body.asp" TargetMode="External"/><Relationship Id="rId11" Type="http://schemas.openxmlformats.org/officeDocument/2006/relationships/hyperlink" Target="https://developer.mozilla.org/en-US/docs/Web/HTML/Element/p" TargetMode="External"/><Relationship Id="rId5" Type="http://schemas.openxmlformats.org/officeDocument/2006/relationships/hyperlink" Target="https://developer.mozilla.org/en-US/docs/Web/HTML/Element/head" TargetMode="External"/><Relationship Id="rId15" Type="http://schemas.openxmlformats.org/officeDocument/2006/relationships/hyperlink" Target="https://developer.mozilla.org/en-US/docs/Web/HTML/Element/img" TargetMode="External"/><Relationship Id="rId10" Type="http://schemas.openxmlformats.org/officeDocument/2006/relationships/hyperlink" Target="https://www.w3schools.com/tags/tag_p.asp" TargetMode="External"/><Relationship Id="rId4" Type="http://schemas.openxmlformats.org/officeDocument/2006/relationships/hyperlink" Target="https://www.w3schools.com/html/html_head.asp" TargetMode="External"/><Relationship Id="rId9" Type="http://schemas.openxmlformats.org/officeDocument/2006/relationships/hyperlink" Target="https://developer.mozilla.org/en-US/docs/Web/HTML/Element/Heading_Elements" TargetMode="External"/><Relationship Id="rId14" Type="http://schemas.openxmlformats.org/officeDocument/2006/relationships/hyperlink" Target="https://www.w3schools.com/tags/tag_img.as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6686"/>
            <a:ext cx="18288000" cy="3445686"/>
            <a:chOff x="0" y="0"/>
            <a:chExt cx="4816593" cy="907506"/>
          </a:xfrm>
        </p:grpSpPr>
        <p:sp>
          <p:nvSpPr>
            <p:cNvPr id="3" name="Freeform 3"/>
            <p:cNvSpPr/>
            <p:nvPr/>
          </p:nvSpPr>
          <p:spPr>
            <a:xfrm>
              <a:off x="0" y="0"/>
              <a:ext cx="4816592" cy="907506"/>
            </a:xfrm>
            <a:custGeom>
              <a:avLst/>
              <a:gdLst/>
              <a:ahLst/>
              <a:cxnLst/>
              <a:rect l="l" t="t" r="r" b="b"/>
              <a:pathLst>
                <a:path w="4816592" h="907506">
                  <a:moveTo>
                    <a:pt x="0" y="0"/>
                  </a:moveTo>
                  <a:lnTo>
                    <a:pt x="4816592" y="0"/>
                  </a:lnTo>
                  <a:lnTo>
                    <a:pt x="4816592" y="907506"/>
                  </a:lnTo>
                  <a:lnTo>
                    <a:pt x="0" y="907506"/>
                  </a:lnTo>
                  <a:close/>
                </a:path>
              </a:pathLst>
            </a:custGeom>
            <a:solidFill>
              <a:srgbClr val="7000AD"/>
            </a:solidFill>
          </p:spPr>
          <p:txBody>
            <a:bodyPr/>
            <a:lstStyle/>
            <a:p>
              <a:endParaRPr lang="en-GB"/>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705190" y="1409077"/>
            <a:ext cx="13301422" cy="9459745"/>
            <a:chOff x="0" y="0"/>
            <a:chExt cx="3503255" cy="2491456"/>
          </a:xfrm>
        </p:grpSpPr>
        <p:sp>
          <p:nvSpPr>
            <p:cNvPr id="6" name="Freeform 6"/>
            <p:cNvSpPr/>
            <p:nvPr/>
          </p:nvSpPr>
          <p:spPr>
            <a:xfrm>
              <a:off x="0" y="0"/>
              <a:ext cx="3503255" cy="2491456"/>
            </a:xfrm>
            <a:custGeom>
              <a:avLst/>
              <a:gdLst/>
              <a:ahLst/>
              <a:cxnLst/>
              <a:rect l="l" t="t" r="r" b="b"/>
              <a:pathLst>
                <a:path w="3503255" h="2491456">
                  <a:moveTo>
                    <a:pt x="29102" y="0"/>
                  </a:moveTo>
                  <a:lnTo>
                    <a:pt x="3474153" y="0"/>
                  </a:lnTo>
                  <a:cubicBezTo>
                    <a:pt x="3490226" y="0"/>
                    <a:pt x="3503255" y="13029"/>
                    <a:pt x="3503255" y="29102"/>
                  </a:cubicBezTo>
                  <a:lnTo>
                    <a:pt x="3503255" y="2462354"/>
                  </a:lnTo>
                  <a:cubicBezTo>
                    <a:pt x="3503255" y="2478426"/>
                    <a:pt x="3490226" y="2491456"/>
                    <a:pt x="3474153" y="2491456"/>
                  </a:cubicBezTo>
                  <a:lnTo>
                    <a:pt x="29102" y="2491456"/>
                  </a:lnTo>
                  <a:cubicBezTo>
                    <a:pt x="13029" y="2491456"/>
                    <a:pt x="0" y="2478426"/>
                    <a:pt x="0" y="2462354"/>
                  </a:cubicBezTo>
                  <a:lnTo>
                    <a:pt x="0" y="29102"/>
                  </a:lnTo>
                  <a:cubicBezTo>
                    <a:pt x="0" y="13029"/>
                    <a:pt x="13029" y="0"/>
                    <a:pt x="29102" y="0"/>
                  </a:cubicBezTo>
                  <a:close/>
                </a:path>
              </a:pathLst>
            </a:custGeom>
            <a:solidFill>
              <a:srgbClr val="FFFFFF"/>
            </a:solidFill>
          </p:spPr>
          <p:txBody>
            <a:bodyPr/>
            <a:lstStyle/>
            <a:p>
              <a:endParaRPr lang="en-GB"/>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grpSp>
        <p:nvGrpSpPr>
          <p:cNvPr id="8" name="Group 8"/>
          <p:cNvGrpSpPr>
            <a:grpSpLocks noChangeAspect="1"/>
          </p:cNvGrpSpPr>
          <p:nvPr/>
        </p:nvGrpSpPr>
        <p:grpSpPr>
          <a:xfrm>
            <a:off x="11434151" y="2336417"/>
            <a:ext cx="5385637" cy="10944960"/>
            <a:chOff x="0" y="0"/>
            <a:chExt cx="5001260" cy="10163810"/>
          </a:xfrm>
        </p:grpSpPr>
        <p:sp>
          <p:nvSpPr>
            <p:cNvPr id="9" name="Freeform 9"/>
            <p:cNvSpPr/>
            <p:nvPr/>
          </p:nvSpPr>
          <p:spPr>
            <a:xfrm>
              <a:off x="0" y="0"/>
              <a:ext cx="5000993" cy="10163632"/>
            </a:xfrm>
            <a:custGeom>
              <a:avLst/>
              <a:gdLst/>
              <a:ahLst/>
              <a:cxnLst/>
              <a:rect l="l" t="t" r="r" b="b"/>
              <a:pathLst>
                <a:path w="5000993" h="10163632">
                  <a:moveTo>
                    <a:pt x="0" y="0"/>
                  </a:moveTo>
                  <a:lnTo>
                    <a:pt x="5000993" y="0"/>
                  </a:lnTo>
                  <a:lnTo>
                    <a:pt x="5000993" y="10163632"/>
                  </a:lnTo>
                  <a:lnTo>
                    <a:pt x="0" y="10163632"/>
                  </a:lnTo>
                  <a:close/>
                </a:path>
              </a:pathLst>
            </a:custGeom>
            <a:blipFill>
              <a:blip r:embed="rId2"/>
              <a:stretch>
                <a:fillRect l="-45" r="-45"/>
              </a:stretch>
            </a:blipFill>
          </p:spPr>
          <p:txBody>
            <a:bodyPr/>
            <a:lstStyle/>
            <a:p>
              <a:endParaRPr lang="en-GB"/>
            </a:p>
          </p:txBody>
        </p:sp>
        <p:sp>
          <p:nvSpPr>
            <p:cNvPr id="10" name="Freeform 10"/>
            <p:cNvSpPr/>
            <p:nvPr/>
          </p:nvSpPr>
          <p:spPr>
            <a:xfrm>
              <a:off x="338760" y="288798"/>
              <a:ext cx="4330776" cy="9398000"/>
            </a:xfrm>
            <a:custGeom>
              <a:avLst/>
              <a:gdLst/>
              <a:ahLst/>
              <a:cxnLst/>
              <a:rect l="l" t="t" r="r" b="b"/>
              <a:pathLst>
                <a:path w="4330776" h="9398000">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3"/>
              <a:stretch>
                <a:fillRect l="-112672" r="-112672"/>
              </a:stretch>
            </a:blipFill>
          </p:spPr>
          <p:txBody>
            <a:bodyPr/>
            <a:lstStyle/>
            <a:p>
              <a:endParaRPr lang="en-GB"/>
            </a:p>
          </p:txBody>
        </p:sp>
      </p:grpSp>
      <p:sp>
        <p:nvSpPr>
          <p:cNvPr id="11" name="Freeform 11"/>
          <p:cNvSpPr/>
          <p:nvPr/>
        </p:nvSpPr>
        <p:spPr>
          <a:xfrm>
            <a:off x="830574" y="3574508"/>
            <a:ext cx="3538978" cy="884745"/>
          </a:xfrm>
          <a:custGeom>
            <a:avLst/>
            <a:gdLst/>
            <a:ahLst/>
            <a:cxnLst/>
            <a:rect l="l" t="t" r="r" b="b"/>
            <a:pathLst>
              <a:path w="3538978" h="884745">
                <a:moveTo>
                  <a:pt x="0" y="0"/>
                </a:moveTo>
                <a:lnTo>
                  <a:pt x="3538978" y="0"/>
                </a:lnTo>
                <a:lnTo>
                  <a:pt x="3538978" y="884745"/>
                </a:lnTo>
                <a:lnTo>
                  <a:pt x="0" y="884745"/>
                </a:lnTo>
                <a:lnTo>
                  <a:pt x="0" y="0"/>
                </a:lnTo>
                <a:close/>
              </a:path>
            </a:pathLst>
          </a:custGeom>
          <a:blipFill>
            <a:blip r:embed="rId4"/>
            <a:stretch>
              <a:fillRect/>
            </a:stretch>
          </a:blipFill>
        </p:spPr>
        <p:txBody>
          <a:bodyPr/>
          <a:lstStyle/>
          <a:p>
            <a:endParaRPr lang="en-GB"/>
          </a:p>
        </p:txBody>
      </p:sp>
      <p:grpSp>
        <p:nvGrpSpPr>
          <p:cNvPr id="12" name="Group 12"/>
          <p:cNvGrpSpPr/>
          <p:nvPr/>
        </p:nvGrpSpPr>
        <p:grpSpPr>
          <a:xfrm>
            <a:off x="996169" y="4905562"/>
            <a:ext cx="9142583" cy="1883762"/>
            <a:chOff x="0" y="-9525"/>
            <a:chExt cx="12190111" cy="2511683"/>
          </a:xfrm>
        </p:grpSpPr>
        <p:sp>
          <p:nvSpPr>
            <p:cNvPr id="13" name="TextBox 13"/>
            <p:cNvSpPr txBox="1"/>
            <p:nvPr/>
          </p:nvSpPr>
          <p:spPr>
            <a:xfrm>
              <a:off x="0" y="1271051"/>
              <a:ext cx="12190111" cy="1231107"/>
            </a:xfrm>
            <a:prstGeom prst="rect">
              <a:avLst/>
            </a:prstGeom>
          </p:spPr>
          <p:txBody>
            <a:bodyPr lIns="0" tIns="0" rIns="0" bIns="0" rtlCol="0" anchor="t">
              <a:spAutoFit/>
            </a:bodyPr>
            <a:lstStyle/>
            <a:p>
              <a:pPr marL="0" lvl="0" indent="0" algn="l">
                <a:lnSpc>
                  <a:spcPts val="7200"/>
                </a:lnSpc>
              </a:pPr>
              <a:r>
                <a:rPr lang="en-US" sz="7200" dirty="0">
                  <a:solidFill>
                    <a:srgbClr val="191919"/>
                  </a:solidFill>
                  <a:latin typeface="Crimson Pro"/>
                </a:rPr>
                <a:t>1 Hour of HTML</a:t>
              </a:r>
            </a:p>
          </p:txBody>
        </p:sp>
        <p:sp>
          <p:nvSpPr>
            <p:cNvPr id="14" name="TextBox 14"/>
            <p:cNvSpPr txBox="1"/>
            <p:nvPr/>
          </p:nvSpPr>
          <p:spPr>
            <a:xfrm>
              <a:off x="0" y="-9525"/>
              <a:ext cx="9912596" cy="606425"/>
            </a:xfrm>
            <a:prstGeom prst="rect">
              <a:avLst/>
            </a:prstGeom>
          </p:spPr>
          <p:txBody>
            <a:bodyPr lIns="0" tIns="0" rIns="0" bIns="0" rtlCol="0" anchor="t">
              <a:spAutoFit/>
            </a:bodyPr>
            <a:lstStyle/>
            <a:p>
              <a:pPr>
                <a:lnSpc>
                  <a:spcPts val="3599"/>
                </a:lnSpc>
              </a:pPr>
              <a:r>
                <a:rPr lang="en-US" sz="2999" spc="29">
                  <a:solidFill>
                    <a:srgbClr val="191919"/>
                  </a:solidFill>
                  <a:latin typeface="Crimson Pro"/>
                </a:rPr>
                <a:t>LUNCH AND LEARN</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1">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8575" cy="10287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C08716F6-22C7-56DA-25A8-2FA5B4BAD343}"/>
              </a:ext>
            </a:extLst>
          </p:cNvPr>
          <p:cNvSpPr>
            <a:spLocks noGrp="1"/>
          </p:cNvSpPr>
          <p:nvPr>
            <p:ph type="title"/>
          </p:nvPr>
        </p:nvSpPr>
        <p:spPr>
          <a:xfrm>
            <a:off x="1257300" y="2118732"/>
            <a:ext cx="4348783" cy="6545766"/>
          </a:xfrm>
        </p:spPr>
        <p:txBody>
          <a:bodyPr anchor="t">
            <a:normAutofit/>
          </a:bodyPr>
          <a:lstStyle/>
          <a:p>
            <a:r>
              <a:rPr kumimoji="0" lang="en-US" altLang="en-US" sz="6000" b="1" i="0" strike="noStrike" cap="none" normalizeH="0" baseline="0">
                <a:ln>
                  <a:noFill/>
                </a:ln>
                <a:solidFill>
                  <a:srgbClr val="FFFFFF"/>
                </a:solidFill>
                <a:effectLst/>
                <a:latin typeface="+mj-lt"/>
                <a:ea typeface="+mj-ea"/>
                <a:cs typeface="+mj-cs"/>
              </a:rPr>
              <a:t>Resources for Students</a:t>
            </a:r>
            <a:endParaRPr lang="en-GB" sz="6000">
              <a:solidFill>
                <a:srgbClr val="FFFFFF"/>
              </a:solidFill>
            </a:endParaRPr>
          </a:p>
        </p:txBody>
      </p:sp>
      <p:sp>
        <p:nvSpPr>
          <p:cNvPr id="15" name="Content Placeholder 14">
            <a:extLst>
              <a:ext uri="{FF2B5EF4-FFF2-40B4-BE49-F238E27FC236}">
                <a16:creationId xmlns:a16="http://schemas.microsoft.com/office/drawing/2014/main" id="{405CE058-500A-F8FA-DA09-F1036504A089}"/>
              </a:ext>
            </a:extLst>
          </p:cNvPr>
          <p:cNvSpPr>
            <a:spLocks noGrp="1" noChangeArrowheads="1"/>
          </p:cNvSpPr>
          <p:nvPr>
            <p:ph sz="half" idx="1"/>
          </p:nvPr>
        </p:nvSpPr>
        <p:spPr bwMode="auto">
          <a:xfrm>
            <a:off x="6571282" y="2118733"/>
            <a:ext cx="5140925" cy="654576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114300" marR="0" lvl="0" indent="0" fontAlgn="base">
              <a:spcBef>
                <a:spcPct val="0"/>
              </a:spcBef>
              <a:spcAft>
                <a:spcPts val="600"/>
              </a:spcAft>
              <a:buClrTx/>
              <a:buSzTx/>
              <a:buNone/>
              <a:tabLst/>
            </a:pPr>
            <a:r>
              <a:rPr kumimoji="0" lang="en-US" altLang="en-US" sz="3000" b="1" i="0" u="none" strike="noStrike" cap="none" normalizeH="0" baseline="0" dirty="0">
                <a:ln>
                  <a:noFill/>
                </a:ln>
                <a:effectLst/>
              </a:rPr>
              <a:t>HTML</a:t>
            </a:r>
          </a:p>
          <a:p>
            <a:pPr marL="0" marR="0" lvl="0" indent="-228600" fontAlgn="base">
              <a:spcBef>
                <a:spcPct val="0"/>
              </a:spcBef>
              <a:spcAft>
                <a:spcPts val="600"/>
              </a:spcAft>
              <a:buClrTx/>
              <a:buSzTx/>
              <a:buFont typeface="Arial" panose="020B0604020202020204" pitchFamily="34" charset="0"/>
              <a:buChar char="•"/>
              <a:tabLst/>
            </a:pPr>
            <a:r>
              <a:rPr kumimoji="0" lang="en-US" altLang="en-US" sz="3000" b="0" i="0" u="none" strike="noStrike" cap="none" normalizeH="0" baseline="0" dirty="0">
                <a:ln>
                  <a:noFill/>
                </a:ln>
                <a:effectLst/>
                <a:hlinkClick r:id="rId2"/>
              </a:rPr>
              <a:t>W3 Schools</a:t>
            </a:r>
            <a:endParaRPr kumimoji="0" lang="en-US" altLang="en-US" sz="3000" b="0" i="0" u="none" strike="noStrike" cap="none" normalizeH="0" baseline="0" dirty="0">
              <a:ln>
                <a:noFill/>
              </a:ln>
              <a:effectLst/>
            </a:endParaRPr>
          </a:p>
          <a:p>
            <a:pPr marL="0" marR="0" lvl="0" indent="-228600" fontAlgn="base">
              <a:spcBef>
                <a:spcPct val="0"/>
              </a:spcBef>
              <a:spcAft>
                <a:spcPts val="600"/>
              </a:spcAft>
              <a:buClrTx/>
              <a:buSzTx/>
              <a:buFont typeface="Arial" panose="020B0604020202020204" pitchFamily="34" charset="0"/>
              <a:buChar char="•"/>
              <a:tabLst/>
            </a:pPr>
            <a:r>
              <a:rPr kumimoji="0" lang="en-US" altLang="en-US" sz="3000" b="0" i="0" u="none" strike="noStrike" cap="none" normalizeH="0" baseline="0" dirty="0">
                <a:ln>
                  <a:noFill/>
                </a:ln>
                <a:effectLst/>
                <a:hlinkClick r:id="rId3"/>
              </a:rPr>
              <a:t>MDN Docs</a:t>
            </a:r>
            <a:endParaRPr kumimoji="0" lang="en-US" altLang="en-US" sz="3000" b="0" i="0" u="none" strike="noStrike" cap="none" normalizeH="0" baseline="0" dirty="0">
              <a:ln>
                <a:noFill/>
              </a:ln>
              <a:effectLst/>
            </a:endParaRPr>
          </a:p>
          <a:p>
            <a:pPr marL="114300" marR="0" lvl="0" indent="0" fontAlgn="base">
              <a:spcBef>
                <a:spcPct val="0"/>
              </a:spcBef>
              <a:spcAft>
                <a:spcPts val="600"/>
              </a:spcAft>
              <a:buClrTx/>
              <a:buSzTx/>
              <a:buNone/>
              <a:tabLst/>
            </a:pPr>
            <a:r>
              <a:rPr kumimoji="0" lang="en-US" altLang="en-US" sz="3000" b="1" i="0" u="none" strike="noStrike" cap="none" normalizeH="0" baseline="0" dirty="0">
                <a:ln>
                  <a:noFill/>
                </a:ln>
                <a:effectLst/>
              </a:rPr>
              <a:t>Head Tag </a:t>
            </a:r>
          </a:p>
          <a:p>
            <a:pPr marL="0" marR="0" lvl="0" indent="-228600" fontAlgn="base">
              <a:spcBef>
                <a:spcPct val="0"/>
              </a:spcBef>
              <a:spcAft>
                <a:spcPts val="600"/>
              </a:spcAft>
              <a:buClrTx/>
              <a:buSzTx/>
              <a:buFont typeface="Arial" panose="020B0604020202020204" pitchFamily="34" charset="0"/>
              <a:buChar char="•"/>
              <a:tabLst/>
            </a:pPr>
            <a:r>
              <a:rPr kumimoji="0" lang="en-US" altLang="en-US" sz="3000" b="0" i="0" u="none" strike="noStrike" cap="none" normalizeH="0" baseline="0" dirty="0">
                <a:ln>
                  <a:noFill/>
                </a:ln>
                <a:effectLst/>
                <a:hlinkClick r:id="rId4"/>
              </a:rPr>
              <a:t>W3 Schools</a:t>
            </a:r>
            <a:endParaRPr kumimoji="0" lang="en-US" altLang="en-US" sz="3000" b="0" i="0" u="none" strike="noStrike" cap="none" normalizeH="0" baseline="0" dirty="0">
              <a:ln>
                <a:noFill/>
              </a:ln>
              <a:effectLst/>
            </a:endParaRPr>
          </a:p>
          <a:p>
            <a:pPr marL="0" marR="0" lvl="0" indent="-228600" fontAlgn="base">
              <a:spcBef>
                <a:spcPct val="0"/>
              </a:spcBef>
              <a:spcAft>
                <a:spcPts val="600"/>
              </a:spcAft>
              <a:buClrTx/>
              <a:buSzTx/>
              <a:buFont typeface="Arial" panose="020B0604020202020204" pitchFamily="34" charset="0"/>
              <a:buChar char="•"/>
              <a:tabLst/>
            </a:pPr>
            <a:r>
              <a:rPr kumimoji="0" lang="en-US" altLang="en-US" sz="3000" b="0" i="0" u="none" strike="noStrike" cap="none" normalizeH="0" baseline="0" dirty="0">
                <a:ln>
                  <a:noFill/>
                </a:ln>
                <a:effectLst/>
                <a:hlinkClick r:id="rId5"/>
              </a:rPr>
              <a:t>MDN Docs</a:t>
            </a:r>
            <a:endParaRPr kumimoji="0" lang="en-US" altLang="en-US" sz="3000" b="0" i="0" u="none" strike="noStrike" cap="none" normalizeH="0" baseline="0" dirty="0">
              <a:ln>
                <a:noFill/>
              </a:ln>
              <a:effectLst/>
            </a:endParaRPr>
          </a:p>
          <a:p>
            <a:pPr marL="114300" marR="0" lvl="0" indent="0" fontAlgn="base">
              <a:spcBef>
                <a:spcPct val="0"/>
              </a:spcBef>
              <a:spcAft>
                <a:spcPts val="600"/>
              </a:spcAft>
              <a:buClrTx/>
              <a:buSzTx/>
              <a:buNone/>
              <a:tabLst/>
            </a:pPr>
            <a:r>
              <a:rPr kumimoji="0" lang="en-US" altLang="en-US" sz="3000" b="1" i="0" u="none" strike="noStrike" cap="none" normalizeH="0" baseline="0" dirty="0">
                <a:ln>
                  <a:noFill/>
                </a:ln>
                <a:effectLst/>
              </a:rPr>
              <a:t>Body Tag </a:t>
            </a:r>
          </a:p>
          <a:p>
            <a:pPr marL="0" marR="0" lvl="0" indent="-228600" fontAlgn="base">
              <a:spcBef>
                <a:spcPct val="0"/>
              </a:spcBef>
              <a:spcAft>
                <a:spcPts val="600"/>
              </a:spcAft>
              <a:buClrTx/>
              <a:buSzTx/>
              <a:buFont typeface="Arial" panose="020B0604020202020204" pitchFamily="34" charset="0"/>
              <a:buChar char="•"/>
              <a:tabLst/>
            </a:pPr>
            <a:r>
              <a:rPr kumimoji="0" lang="en-US" altLang="en-US" sz="3000" b="0" i="0" u="none" strike="noStrike" cap="none" normalizeH="0" baseline="0" dirty="0">
                <a:ln>
                  <a:noFill/>
                </a:ln>
                <a:effectLst/>
                <a:hlinkClick r:id="rId6"/>
              </a:rPr>
              <a:t>W3 Schools</a:t>
            </a:r>
            <a:endParaRPr kumimoji="0" lang="en-US" altLang="en-US" sz="3000" b="0" i="0" u="none" strike="noStrike" cap="none" normalizeH="0" baseline="0" dirty="0">
              <a:ln>
                <a:noFill/>
              </a:ln>
              <a:effectLst/>
            </a:endParaRPr>
          </a:p>
          <a:p>
            <a:pPr marL="0" marR="0" lvl="0" indent="-228600" fontAlgn="base">
              <a:spcBef>
                <a:spcPct val="0"/>
              </a:spcBef>
              <a:spcAft>
                <a:spcPts val="600"/>
              </a:spcAft>
              <a:buClrTx/>
              <a:buSzTx/>
              <a:buFont typeface="Arial" panose="020B0604020202020204" pitchFamily="34" charset="0"/>
              <a:buChar char="•"/>
              <a:tabLst/>
            </a:pPr>
            <a:r>
              <a:rPr kumimoji="0" lang="en-US" altLang="en-US" sz="3000" b="0" i="0" u="none" strike="noStrike" cap="none" normalizeH="0" baseline="0" dirty="0">
                <a:ln>
                  <a:noFill/>
                </a:ln>
                <a:effectLst/>
                <a:hlinkClick r:id="rId7"/>
              </a:rPr>
              <a:t>MDN Docs</a:t>
            </a:r>
            <a:endParaRPr kumimoji="0" lang="en-US" altLang="en-US" sz="3000" b="0" i="0" u="none" strike="noStrike" cap="none" normalizeH="0" baseline="0" dirty="0">
              <a:ln>
                <a:noFill/>
              </a:ln>
              <a:effectLst/>
            </a:endParaRPr>
          </a:p>
          <a:p>
            <a:pPr marL="114300" marR="0" lvl="0" indent="0" fontAlgn="base">
              <a:spcBef>
                <a:spcPct val="0"/>
              </a:spcBef>
              <a:spcAft>
                <a:spcPts val="600"/>
              </a:spcAft>
              <a:buClrTx/>
              <a:buSzTx/>
              <a:buNone/>
              <a:tabLst/>
            </a:pPr>
            <a:r>
              <a:rPr kumimoji="0" lang="en-US" altLang="en-US" sz="3000" b="1" i="0" u="none" strike="noStrike" cap="none" normalizeH="0" baseline="0" dirty="0">
                <a:ln>
                  <a:noFill/>
                </a:ln>
                <a:effectLst/>
              </a:rPr>
              <a:t>Heading </a:t>
            </a:r>
          </a:p>
          <a:p>
            <a:pPr marL="0" marR="0" lvl="0" indent="-228600" fontAlgn="base">
              <a:spcBef>
                <a:spcPct val="0"/>
              </a:spcBef>
              <a:spcAft>
                <a:spcPts val="600"/>
              </a:spcAft>
              <a:buClrTx/>
              <a:buSzTx/>
              <a:buFont typeface="Arial" panose="020B0604020202020204" pitchFamily="34" charset="0"/>
              <a:buChar char="•"/>
              <a:tabLst/>
            </a:pPr>
            <a:r>
              <a:rPr kumimoji="0" lang="en-US" altLang="en-US" sz="3000" b="0" i="0" u="none" strike="noStrike" cap="none" normalizeH="0" baseline="0" dirty="0">
                <a:ln>
                  <a:noFill/>
                </a:ln>
                <a:effectLst/>
                <a:hlinkClick r:id="rId8"/>
              </a:rPr>
              <a:t>W3 Schools</a:t>
            </a:r>
            <a:endParaRPr kumimoji="0" lang="en-US" altLang="en-US" sz="3000" b="0" i="0" u="none" strike="noStrike" cap="none" normalizeH="0" baseline="0" dirty="0">
              <a:ln>
                <a:noFill/>
              </a:ln>
              <a:effectLst/>
            </a:endParaRPr>
          </a:p>
          <a:p>
            <a:pPr marL="0" marR="0" lvl="0" indent="-228600" fontAlgn="base">
              <a:spcBef>
                <a:spcPct val="0"/>
              </a:spcBef>
              <a:spcAft>
                <a:spcPts val="600"/>
              </a:spcAft>
              <a:buClrTx/>
              <a:buSzTx/>
              <a:buFont typeface="Arial" panose="020B0604020202020204" pitchFamily="34" charset="0"/>
              <a:buChar char="•"/>
              <a:tabLst/>
            </a:pPr>
            <a:r>
              <a:rPr kumimoji="0" lang="en-US" altLang="en-US" sz="3000" b="0" i="0" u="none" strike="noStrike" cap="none" normalizeH="0" baseline="0" dirty="0">
                <a:ln>
                  <a:noFill/>
                </a:ln>
                <a:effectLst/>
                <a:hlinkClick r:id="rId9"/>
              </a:rPr>
              <a:t>MDN Docs</a:t>
            </a:r>
            <a:endParaRPr kumimoji="0" lang="en-US" altLang="en-US" sz="3000" b="0" i="0" u="none" strike="noStrike" cap="none" normalizeH="0" baseline="0" dirty="0">
              <a:ln>
                <a:noFill/>
              </a:ln>
              <a:effectLst/>
            </a:endParaRPr>
          </a:p>
          <a:p>
            <a:pPr marL="0" marR="0" lvl="0" indent="-228600" fontAlgn="base">
              <a:spcBef>
                <a:spcPct val="0"/>
              </a:spcBef>
              <a:spcAft>
                <a:spcPts val="600"/>
              </a:spcAft>
              <a:buClrTx/>
              <a:buSzTx/>
              <a:buFont typeface="Arial" panose="020B0604020202020204" pitchFamily="34" charset="0"/>
              <a:buChar char="•"/>
              <a:tabLst/>
            </a:pPr>
            <a:endParaRPr kumimoji="0" lang="en-US" altLang="en-US" sz="3000" b="0" i="0" u="none" strike="noStrike" cap="none" normalizeH="0" baseline="0" dirty="0">
              <a:ln>
                <a:noFill/>
              </a:ln>
              <a:effectLst/>
            </a:endParaRPr>
          </a:p>
        </p:txBody>
      </p:sp>
      <p:cxnSp>
        <p:nvCxnSpPr>
          <p:cNvPr id="38" name="Straight Connector 33">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94806" y="2118732"/>
            <a:ext cx="0" cy="54864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85EBCAB2-E5BA-CE86-30DB-A2C34418C80D}"/>
              </a:ext>
            </a:extLst>
          </p:cNvPr>
          <p:cNvSpPr>
            <a:spLocks noGrp="1"/>
          </p:cNvSpPr>
          <p:nvPr>
            <p:ph sz="half" idx="2"/>
          </p:nvPr>
        </p:nvSpPr>
        <p:spPr>
          <a:xfrm>
            <a:off x="12677406" y="2118733"/>
            <a:ext cx="4796551" cy="6545766"/>
          </a:xfrm>
        </p:spPr>
        <p:txBody>
          <a:bodyPr>
            <a:normAutofit/>
          </a:bodyPr>
          <a:lstStyle/>
          <a:p>
            <a:pPr marL="114300" marR="0" lvl="0" indent="0" fontAlgn="base">
              <a:spcBef>
                <a:spcPct val="0"/>
              </a:spcBef>
              <a:spcAft>
                <a:spcPts val="600"/>
              </a:spcAft>
              <a:buClrTx/>
              <a:buSzTx/>
              <a:buNone/>
              <a:tabLst/>
            </a:pPr>
            <a:r>
              <a:rPr kumimoji="0" lang="en-US" altLang="en-US" sz="3000" b="1" i="0" u="none" strike="noStrike" cap="none" normalizeH="0" baseline="0">
                <a:ln>
                  <a:noFill/>
                </a:ln>
                <a:effectLst/>
              </a:rPr>
              <a:t>Paragraph</a:t>
            </a:r>
          </a:p>
          <a:p>
            <a:pPr marL="0" marR="0" lvl="0" indent="-228600" fontAlgn="base">
              <a:spcBef>
                <a:spcPct val="0"/>
              </a:spcBef>
              <a:spcAft>
                <a:spcPts val="600"/>
              </a:spcAft>
              <a:buClrTx/>
              <a:buSzTx/>
              <a:buFont typeface="Arial" panose="020B0604020202020204" pitchFamily="34" charset="0"/>
              <a:buChar char="•"/>
              <a:tabLst/>
            </a:pPr>
            <a:r>
              <a:rPr kumimoji="0" lang="en-US" altLang="en-US" sz="3000" b="0" i="0" u="none" strike="noStrike" cap="none" normalizeH="0" baseline="0">
                <a:ln>
                  <a:noFill/>
                </a:ln>
                <a:effectLst/>
                <a:hlinkClick r:id="rId10"/>
              </a:rPr>
              <a:t>W3 Schools</a:t>
            </a:r>
            <a:endParaRPr kumimoji="0" lang="en-US" altLang="en-US" sz="3000" b="0" i="0" u="none" strike="noStrike" cap="none" normalizeH="0" baseline="0">
              <a:ln>
                <a:noFill/>
              </a:ln>
              <a:effectLst/>
            </a:endParaRPr>
          </a:p>
          <a:p>
            <a:pPr marL="0" marR="0" lvl="0" indent="-228600" fontAlgn="base">
              <a:spcBef>
                <a:spcPct val="0"/>
              </a:spcBef>
              <a:spcAft>
                <a:spcPts val="600"/>
              </a:spcAft>
              <a:buClrTx/>
              <a:buSzTx/>
              <a:buFont typeface="Arial" panose="020B0604020202020204" pitchFamily="34" charset="0"/>
              <a:buChar char="•"/>
              <a:tabLst/>
            </a:pPr>
            <a:r>
              <a:rPr kumimoji="0" lang="en-US" altLang="en-US" sz="3000" b="0" i="0" u="none" strike="noStrike" cap="none" normalizeH="0" baseline="0">
                <a:ln>
                  <a:noFill/>
                </a:ln>
                <a:effectLst/>
                <a:hlinkClick r:id="rId11"/>
              </a:rPr>
              <a:t>MDN Docs</a:t>
            </a:r>
            <a:endParaRPr kumimoji="0" lang="en-US" altLang="en-US" sz="3000" b="0" i="0" u="none" strike="noStrike" cap="none" normalizeH="0" baseline="0">
              <a:ln>
                <a:noFill/>
              </a:ln>
              <a:effectLst/>
            </a:endParaRPr>
          </a:p>
          <a:p>
            <a:pPr marL="114300" marR="0" lvl="0" indent="0" fontAlgn="base">
              <a:spcBef>
                <a:spcPct val="0"/>
              </a:spcBef>
              <a:spcAft>
                <a:spcPts val="600"/>
              </a:spcAft>
              <a:buClrTx/>
              <a:buSzTx/>
              <a:buNone/>
              <a:tabLst/>
            </a:pPr>
            <a:r>
              <a:rPr kumimoji="0" lang="en-US" altLang="en-US" sz="3000" b="1" i="0" u="none" strike="noStrike" cap="none" normalizeH="0" baseline="0">
                <a:ln>
                  <a:noFill/>
                </a:ln>
                <a:effectLst/>
              </a:rPr>
              <a:t>Anchor </a:t>
            </a:r>
          </a:p>
          <a:p>
            <a:pPr marL="0" marR="0" lvl="0" indent="-228600" fontAlgn="base">
              <a:spcBef>
                <a:spcPct val="0"/>
              </a:spcBef>
              <a:spcAft>
                <a:spcPts val="600"/>
              </a:spcAft>
              <a:buClrTx/>
              <a:buSzTx/>
              <a:buFont typeface="Arial" panose="020B0604020202020204" pitchFamily="34" charset="0"/>
              <a:buChar char="•"/>
              <a:tabLst/>
            </a:pPr>
            <a:r>
              <a:rPr kumimoji="0" lang="en-US" altLang="en-US" sz="3000" b="0" i="0" u="none" strike="noStrike" cap="none" normalizeH="0" baseline="0">
                <a:ln>
                  <a:noFill/>
                </a:ln>
                <a:effectLst/>
                <a:hlinkClick r:id="rId12"/>
              </a:rPr>
              <a:t>W3 Schools</a:t>
            </a:r>
            <a:endParaRPr kumimoji="0" lang="en-US" altLang="en-US" sz="3000" b="0" i="0" u="none" strike="noStrike" cap="none" normalizeH="0" baseline="0">
              <a:ln>
                <a:noFill/>
              </a:ln>
              <a:effectLst/>
            </a:endParaRPr>
          </a:p>
          <a:p>
            <a:pPr marL="0" marR="0" lvl="0" indent="-228600" fontAlgn="base">
              <a:spcBef>
                <a:spcPct val="0"/>
              </a:spcBef>
              <a:spcAft>
                <a:spcPts val="600"/>
              </a:spcAft>
              <a:buClrTx/>
              <a:buSzTx/>
              <a:buFont typeface="Arial" panose="020B0604020202020204" pitchFamily="34" charset="0"/>
              <a:buChar char="•"/>
              <a:tabLst/>
            </a:pPr>
            <a:r>
              <a:rPr kumimoji="0" lang="en-US" altLang="en-US" sz="3000" b="0" i="0" u="none" strike="noStrike" cap="none" normalizeH="0" baseline="0">
                <a:ln>
                  <a:noFill/>
                </a:ln>
                <a:effectLst/>
                <a:hlinkClick r:id="rId13"/>
              </a:rPr>
              <a:t>MDN Docs</a:t>
            </a:r>
            <a:endParaRPr kumimoji="0" lang="en-US" altLang="en-US" sz="3000" b="0" i="0" u="none" strike="noStrike" cap="none" normalizeH="0" baseline="0">
              <a:ln>
                <a:noFill/>
              </a:ln>
              <a:effectLst/>
            </a:endParaRPr>
          </a:p>
          <a:p>
            <a:pPr marL="114300" marR="0" lvl="0" indent="0" fontAlgn="base">
              <a:spcBef>
                <a:spcPct val="0"/>
              </a:spcBef>
              <a:spcAft>
                <a:spcPts val="600"/>
              </a:spcAft>
              <a:buClrTx/>
              <a:buSzTx/>
              <a:buNone/>
              <a:tabLst/>
            </a:pPr>
            <a:r>
              <a:rPr kumimoji="0" lang="en-US" altLang="en-US" sz="3000" b="1" i="0" u="none" strike="noStrike" cap="none" normalizeH="0" baseline="0">
                <a:ln>
                  <a:noFill/>
                </a:ln>
                <a:effectLst/>
              </a:rPr>
              <a:t>Images </a:t>
            </a:r>
            <a:endParaRPr lang="en-US" altLang="en-US" sz="3000" b="1"/>
          </a:p>
          <a:p>
            <a:pPr marL="0" marR="0" lvl="0" indent="-228600" fontAlgn="base">
              <a:spcBef>
                <a:spcPct val="0"/>
              </a:spcBef>
              <a:spcAft>
                <a:spcPts val="600"/>
              </a:spcAft>
              <a:buClrTx/>
              <a:buSzTx/>
              <a:buFont typeface="Arial" panose="020B0604020202020204" pitchFamily="34" charset="0"/>
              <a:buChar char="•"/>
              <a:tabLst/>
            </a:pPr>
            <a:r>
              <a:rPr kumimoji="0" lang="en-US" altLang="en-US" sz="3000" b="0" i="0" u="none" strike="noStrike" cap="none" normalizeH="0" baseline="0">
                <a:ln>
                  <a:noFill/>
                </a:ln>
                <a:effectLst/>
                <a:hlinkClick r:id="rId14"/>
              </a:rPr>
              <a:t>W3 Schools</a:t>
            </a:r>
            <a:endParaRPr kumimoji="0" lang="en-US" altLang="en-US" sz="3000" b="0" i="0" u="none" strike="noStrike" cap="none" normalizeH="0" baseline="0">
              <a:ln>
                <a:noFill/>
              </a:ln>
              <a:effectLst/>
            </a:endParaRPr>
          </a:p>
          <a:p>
            <a:pPr marL="0" marR="0" lvl="0" indent="-228600" fontAlgn="base">
              <a:spcBef>
                <a:spcPct val="0"/>
              </a:spcBef>
              <a:spcAft>
                <a:spcPts val="600"/>
              </a:spcAft>
              <a:buClrTx/>
              <a:buSzTx/>
              <a:buFont typeface="Arial" panose="020B0604020202020204" pitchFamily="34" charset="0"/>
              <a:buChar char="•"/>
              <a:tabLst/>
            </a:pPr>
            <a:r>
              <a:rPr kumimoji="0" lang="en-US" altLang="en-US" sz="3000" b="0" i="0" u="none" strike="noStrike" cap="none" normalizeH="0" baseline="0">
                <a:ln>
                  <a:noFill/>
                </a:ln>
                <a:effectLst/>
                <a:hlinkClick r:id="rId15"/>
              </a:rPr>
              <a:t>MDN Docs</a:t>
            </a:r>
            <a:endParaRPr kumimoji="0" lang="en-US" altLang="en-US" sz="3000" b="0" i="0" u="none" strike="noStrike" cap="none" normalizeH="0" baseline="0">
              <a:ln>
                <a:noFill/>
              </a:ln>
              <a:effectLst/>
            </a:endParaRPr>
          </a:p>
        </p:txBody>
      </p:sp>
    </p:spTree>
    <p:extLst>
      <p:ext uri="{BB962C8B-B14F-4D97-AF65-F5344CB8AC3E}">
        <p14:creationId xmlns:p14="http://schemas.microsoft.com/office/powerpoint/2010/main" val="319017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95" name="Straight Connector 2094">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7710" y="1306719"/>
            <a:ext cx="1105408"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50FAA61-3E2D-5BEE-DCD9-2304D3703C86}"/>
              </a:ext>
            </a:extLst>
          </p:cNvPr>
          <p:cNvSpPr txBox="1"/>
          <p:nvPr/>
        </p:nvSpPr>
        <p:spPr>
          <a:xfrm>
            <a:off x="1143000" y="3826764"/>
            <a:ext cx="6128497" cy="53868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3000" b="1" i="0" u="sng">
                <a:effectLst/>
              </a:rPr>
              <a:t>Lesson Objectives</a:t>
            </a:r>
            <a:endParaRPr lang="en-US" sz="3000" b="1" i="0">
              <a:effectLst/>
            </a:endParaRPr>
          </a:p>
          <a:p>
            <a:pPr marL="285750" indent="-228600">
              <a:lnSpc>
                <a:spcPct val="90000"/>
              </a:lnSpc>
              <a:spcAft>
                <a:spcPts val="600"/>
              </a:spcAft>
              <a:buFont typeface="Arial" panose="020B0604020202020204" pitchFamily="34" charset="0"/>
              <a:buChar char="•"/>
            </a:pPr>
            <a:r>
              <a:rPr lang="en-US" sz="3000" b="0" i="0">
                <a:effectLst/>
              </a:rPr>
              <a:t>Learn the origin of the web HTML</a:t>
            </a:r>
          </a:p>
          <a:p>
            <a:pPr marL="285750" indent="-228600">
              <a:lnSpc>
                <a:spcPct val="90000"/>
              </a:lnSpc>
              <a:spcAft>
                <a:spcPts val="600"/>
              </a:spcAft>
              <a:buFont typeface="Arial" panose="020B0604020202020204" pitchFamily="34" charset="0"/>
              <a:buChar char="•"/>
            </a:pPr>
            <a:r>
              <a:rPr lang="en-US" sz="3000" b="0" i="0">
                <a:effectLst/>
              </a:rPr>
              <a:t>Understand the basics of HTML</a:t>
            </a:r>
          </a:p>
          <a:p>
            <a:pPr marL="285750" indent="-228600">
              <a:lnSpc>
                <a:spcPct val="90000"/>
              </a:lnSpc>
              <a:spcAft>
                <a:spcPts val="600"/>
              </a:spcAft>
              <a:buFont typeface="Arial" panose="020B0604020202020204" pitchFamily="34" charset="0"/>
              <a:buChar char="•"/>
            </a:pPr>
            <a:r>
              <a:rPr lang="en-US" sz="3000" b="0" i="0">
                <a:effectLst/>
              </a:rPr>
              <a:t>Learn how to Create the following in HTML</a:t>
            </a:r>
          </a:p>
          <a:p>
            <a:pPr marL="742950" lvl="1" indent="-228600">
              <a:lnSpc>
                <a:spcPct val="90000"/>
              </a:lnSpc>
              <a:spcAft>
                <a:spcPts val="600"/>
              </a:spcAft>
              <a:buFont typeface="Arial" panose="020B0604020202020204" pitchFamily="34" charset="0"/>
              <a:buChar char="•"/>
            </a:pPr>
            <a:r>
              <a:rPr lang="en-US" sz="3000" b="0" i="0">
                <a:effectLst/>
              </a:rPr>
              <a:t>Headings</a:t>
            </a:r>
          </a:p>
          <a:p>
            <a:pPr marL="742950" lvl="1" indent="-228600">
              <a:lnSpc>
                <a:spcPct val="90000"/>
              </a:lnSpc>
              <a:spcAft>
                <a:spcPts val="600"/>
              </a:spcAft>
              <a:buFont typeface="Arial" panose="020B0604020202020204" pitchFamily="34" charset="0"/>
              <a:buChar char="•"/>
            </a:pPr>
            <a:r>
              <a:rPr lang="en-US" sz="3000" b="0" i="0">
                <a:effectLst/>
              </a:rPr>
              <a:t>Paragraphs</a:t>
            </a:r>
          </a:p>
          <a:p>
            <a:pPr marL="742950" lvl="1" indent="-228600">
              <a:lnSpc>
                <a:spcPct val="90000"/>
              </a:lnSpc>
              <a:spcAft>
                <a:spcPts val="600"/>
              </a:spcAft>
              <a:buFont typeface="Arial" panose="020B0604020202020204" pitchFamily="34" charset="0"/>
              <a:buChar char="•"/>
            </a:pPr>
            <a:r>
              <a:rPr lang="en-US" sz="3000" b="0" i="0">
                <a:effectLst/>
              </a:rPr>
              <a:t>Links to other pages</a:t>
            </a:r>
          </a:p>
          <a:p>
            <a:pPr marL="742950" lvl="1" indent="-228600">
              <a:lnSpc>
                <a:spcPct val="90000"/>
              </a:lnSpc>
              <a:spcAft>
                <a:spcPts val="600"/>
              </a:spcAft>
              <a:buFont typeface="Arial" panose="020B0604020202020204" pitchFamily="34" charset="0"/>
              <a:buChar char="•"/>
            </a:pPr>
            <a:r>
              <a:rPr lang="en-US" sz="3000" b="0" i="0">
                <a:effectLst/>
              </a:rPr>
              <a:t>Embedded Images</a:t>
            </a:r>
          </a:p>
        </p:txBody>
      </p:sp>
      <p:pic>
        <p:nvPicPr>
          <p:cNvPr id="2054" name="Picture 6" descr="Personal goals of business people, achievement of goals, success business or personal assessment. 3D render illustration">
            <a:extLst>
              <a:ext uri="{FF2B5EF4-FFF2-40B4-BE49-F238E27FC236}">
                <a16:creationId xmlns:a16="http://schemas.microsoft.com/office/drawing/2014/main" id="{19471F4B-0226-CEEB-9C7C-81C16E72A4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382" r="9053"/>
          <a:stretch/>
        </p:blipFill>
        <p:spPr bwMode="auto">
          <a:xfrm>
            <a:off x="8476488" y="10"/>
            <a:ext cx="9811512" cy="1028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10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8"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700"/>
            <a:ext cx="18287998" cy="10299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Tim Berners-Lee, the World Wide Web's inventor sold its original code for  $5.4 million | CNN">
            <a:extLst>
              <a:ext uri="{FF2B5EF4-FFF2-40B4-BE49-F238E27FC236}">
                <a16:creationId xmlns:a16="http://schemas.microsoft.com/office/drawing/2014/main" id="{DBA54FB8-35A2-9509-68C9-5ED7160C6EEC}"/>
              </a:ext>
            </a:extLst>
          </p:cNvPr>
          <p:cNvPicPr>
            <a:picLocks noChangeAspect="1" noChangeArrowheads="1"/>
          </p:cNvPicPr>
          <p:nvPr/>
        </p:nvPicPr>
        <p:blipFill rotWithShape="1">
          <a:blip r:embed="rId2">
            <a:alphaModFix amt="55000"/>
            <a:extLst>
              <a:ext uri="{28A0092B-C50C-407E-A947-70E740481C1C}">
                <a14:useLocalDpi xmlns:a14="http://schemas.microsoft.com/office/drawing/2010/main" val="0"/>
              </a:ext>
            </a:extLst>
          </a:blip>
          <a:srcRect t="8178" b="8179"/>
          <a:stretch/>
        </p:blipFill>
        <p:spPr bwMode="auto">
          <a:xfrm>
            <a:off x="20" y="-13660"/>
            <a:ext cx="18287980" cy="102869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7B2639-FF58-EF76-F0B4-053E12652BCD}"/>
              </a:ext>
            </a:extLst>
          </p:cNvPr>
          <p:cNvSpPr txBox="1"/>
          <p:nvPr/>
        </p:nvSpPr>
        <p:spPr>
          <a:xfrm>
            <a:off x="1030251" y="887016"/>
            <a:ext cx="4800600" cy="83784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0">
                <a:solidFill>
                  <a:srgbClr val="FFFFFF"/>
                </a:solidFill>
                <a:effectLst/>
                <a:latin typeface="+mj-lt"/>
                <a:ea typeface="+mj-ea"/>
                <a:cs typeface="+mj-cs"/>
              </a:rPr>
              <a:t>HTML History</a:t>
            </a:r>
          </a:p>
        </p:txBody>
      </p:sp>
      <p:sp>
        <p:nvSpPr>
          <p:cNvPr id="3089" name="Arc 308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325603" y="3683218"/>
            <a:ext cx="6125149" cy="612515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8440AE5-71B0-5A4D-29FE-3496787847FF}"/>
              </a:ext>
            </a:extLst>
          </p:cNvPr>
          <p:cNvSpPr txBox="1"/>
          <p:nvPr/>
        </p:nvSpPr>
        <p:spPr>
          <a:xfrm>
            <a:off x="6670962" y="887016"/>
            <a:ext cx="10359736" cy="8378428"/>
          </a:xfrm>
          <a:prstGeom prst="rect">
            <a:avLst/>
          </a:prstGeom>
        </p:spPr>
        <p:txBody>
          <a:bodyPr vert="horz" lIns="91440" tIns="45720" rIns="91440" bIns="45720" rtlCol="0" anchor="ctr">
            <a:normAutofit/>
          </a:bodyPr>
          <a:lstStyle/>
          <a:p>
            <a:pPr>
              <a:lnSpc>
                <a:spcPct val="90000"/>
              </a:lnSpc>
              <a:spcAft>
                <a:spcPts val="600"/>
              </a:spcAft>
            </a:pPr>
            <a:r>
              <a:rPr lang="en-US" sz="2800" b="0" i="0" dirty="0">
                <a:solidFill>
                  <a:srgbClr val="FFFFFF"/>
                </a:solidFill>
                <a:effectLst/>
              </a:rPr>
              <a:t>Tim was working in a computing services section of CERN when he came up with the concept; at the time he had no idea that it would be implemented on such an enormous scale. ... </a:t>
            </a:r>
          </a:p>
        </p:txBody>
      </p:sp>
    </p:spTree>
    <p:extLst>
      <p:ext uri="{BB962C8B-B14F-4D97-AF65-F5344CB8AC3E}">
        <p14:creationId xmlns:p14="http://schemas.microsoft.com/office/powerpoint/2010/main" val="233795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8"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700"/>
            <a:ext cx="18287998" cy="10299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Tim Berners-Lee, the World Wide Web's inventor sold its original code for  $5.4 million | CNN">
            <a:extLst>
              <a:ext uri="{FF2B5EF4-FFF2-40B4-BE49-F238E27FC236}">
                <a16:creationId xmlns:a16="http://schemas.microsoft.com/office/drawing/2014/main" id="{DBA54FB8-35A2-9509-68C9-5ED7160C6EEC}"/>
              </a:ext>
            </a:extLst>
          </p:cNvPr>
          <p:cNvPicPr>
            <a:picLocks noChangeAspect="1" noChangeArrowheads="1"/>
          </p:cNvPicPr>
          <p:nvPr/>
        </p:nvPicPr>
        <p:blipFill rotWithShape="1">
          <a:blip r:embed="rId2">
            <a:alphaModFix amt="55000"/>
            <a:extLst>
              <a:ext uri="{28A0092B-C50C-407E-A947-70E740481C1C}">
                <a14:useLocalDpi xmlns:a14="http://schemas.microsoft.com/office/drawing/2010/main" val="0"/>
              </a:ext>
            </a:extLst>
          </a:blip>
          <a:srcRect t="8178" b="8179"/>
          <a:stretch/>
        </p:blipFill>
        <p:spPr bwMode="auto">
          <a:xfrm>
            <a:off x="20" y="-13660"/>
            <a:ext cx="18287980" cy="102869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7B2639-FF58-EF76-F0B4-053E12652BCD}"/>
              </a:ext>
            </a:extLst>
          </p:cNvPr>
          <p:cNvSpPr txBox="1"/>
          <p:nvPr/>
        </p:nvSpPr>
        <p:spPr>
          <a:xfrm>
            <a:off x="1030251" y="887016"/>
            <a:ext cx="4800600" cy="83784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0">
                <a:solidFill>
                  <a:srgbClr val="FFFFFF"/>
                </a:solidFill>
                <a:effectLst/>
                <a:latin typeface="+mj-lt"/>
                <a:ea typeface="+mj-ea"/>
                <a:cs typeface="+mj-cs"/>
              </a:rPr>
              <a:t>HTML History</a:t>
            </a:r>
          </a:p>
        </p:txBody>
      </p:sp>
      <p:sp>
        <p:nvSpPr>
          <p:cNvPr id="3089" name="Arc 308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325603" y="3683218"/>
            <a:ext cx="6125149" cy="612515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8440AE5-71B0-5A4D-29FE-3496787847FF}"/>
              </a:ext>
            </a:extLst>
          </p:cNvPr>
          <p:cNvSpPr txBox="1"/>
          <p:nvPr/>
        </p:nvSpPr>
        <p:spPr>
          <a:xfrm>
            <a:off x="6670962" y="887016"/>
            <a:ext cx="10359736" cy="8378428"/>
          </a:xfrm>
          <a:prstGeom prst="rect">
            <a:avLst/>
          </a:prstGeom>
        </p:spPr>
        <p:txBody>
          <a:bodyPr vert="horz" lIns="91440" tIns="45720" rIns="91440" bIns="45720" rtlCol="0" anchor="ctr">
            <a:normAutofit/>
          </a:bodyPr>
          <a:lstStyle/>
          <a:p>
            <a:pPr>
              <a:lnSpc>
                <a:spcPct val="90000"/>
              </a:lnSpc>
              <a:spcAft>
                <a:spcPts val="600"/>
              </a:spcAft>
            </a:pPr>
            <a:r>
              <a:rPr lang="en-US" sz="2800" b="0" i="0" dirty="0">
                <a:solidFill>
                  <a:srgbClr val="FFFFFF"/>
                </a:solidFill>
                <a:effectLst/>
              </a:rPr>
              <a:t>Tim had the idea of enabling researchers from remote sites in the world to organize and pool together information. But far from simply making available a large number of research documents as files that could be downloaded to individual computers, he suggested that you could actually link the text in the files themselves.</a:t>
            </a:r>
            <a:endParaRPr lang="en-US" sz="2800" dirty="0">
              <a:solidFill>
                <a:srgbClr val="FFFFFF"/>
              </a:solidFill>
            </a:endParaRPr>
          </a:p>
        </p:txBody>
      </p:sp>
    </p:spTree>
    <p:extLst>
      <p:ext uri="{BB962C8B-B14F-4D97-AF65-F5344CB8AC3E}">
        <p14:creationId xmlns:p14="http://schemas.microsoft.com/office/powerpoint/2010/main" val="392941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8"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700"/>
            <a:ext cx="18287998" cy="10299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Tim Berners-Lee, the World Wide Web's inventor sold its original code for  $5.4 million | CNN">
            <a:extLst>
              <a:ext uri="{FF2B5EF4-FFF2-40B4-BE49-F238E27FC236}">
                <a16:creationId xmlns:a16="http://schemas.microsoft.com/office/drawing/2014/main" id="{DBA54FB8-35A2-9509-68C9-5ED7160C6EEC}"/>
              </a:ext>
            </a:extLst>
          </p:cNvPr>
          <p:cNvPicPr>
            <a:picLocks noChangeAspect="1" noChangeArrowheads="1"/>
          </p:cNvPicPr>
          <p:nvPr/>
        </p:nvPicPr>
        <p:blipFill rotWithShape="1">
          <a:blip r:embed="rId2">
            <a:alphaModFix amt="55000"/>
            <a:extLst>
              <a:ext uri="{28A0092B-C50C-407E-A947-70E740481C1C}">
                <a14:useLocalDpi xmlns:a14="http://schemas.microsoft.com/office/drawing/2010/main" val="0"/>
              </a:ext>
            </a:extLst>
          </a:blip>
          <a:srcRect t="8178" b="8179"/>
          <a:stretch/>
        </p:blipFill>
        <p:spPr bwMode="auto">
          <a:xfrm>
            <a:off x="20" y="-13660"/>
            <a:ext cx="18287980" cy="102869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7B2639-FF58-EF76-F0B4-053E12652BCD}"/>
              </a:ext>
            </a:extLst>
          </p:cNvPr>
          <p:cNvSpPr txBox="1"/>
          <p:nvPr/>
        </p:nvSpPr>
        <p:spPr>
          <a:xfrm>
            <a:off x="1030251" y="887016"/>
            <a:ext cx="4800600" cy="83784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0">
                <a:solidFill>
                  <a:srgbClr val="FFFFFF"/>
                </a:solidFill>
                <a:effectLst/>
                <a:latin typeface="+mj-lt"/>
                <a:ea typeface="+mj-ea"/>
                <a:cs typeface="+mj-cs"/>
              </a:rPr>
              <a:t>HTML History</a:t>
            </a:r>
          </a:p>
        </p:txBody>
      </p:sp>
      <p:sp>
        <p:nvSpPr>
          <p:cNvPr id="3089" name="Arc 308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325603" y="3683218"/>
            <a:ext cx="6125149" cy="612515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8440AE5-71B0-5A4D-29FE-3496787847FF}"/>
              </a:ext>
            </a:extLst>
          </p:cNvPr>
          <p:cNvSpPr txBox="1"/>
          <p:nvPr/>
        </p:nvSpPr>
        <p:spPr>
          <a:xfrm>
            <a:off x="6670962" y="887016"/>
            <a:ext cx="10359736" cy="8378428"/>
          </a:xfrm>
          <a:prstGeom prst="rect">
            <a:avLst/>
          </a:prstGeom>
        </p:spPr>
        <p:txBody>
          <a:bodyPr vert="horz" lIns="91440" tIns="45720" rIns="91440" bIns="45720" rtlCol="0" anchor="ctr">
            <a:normAutofit/>
          </a:bodyPr>
          <a:lstStyle/>
          <a:p>
            <a:pPr>
              <a:lnSpc>
                <a:spcPct val="90000"/>
              </a:lnSpc>
              <a:spcAft>
                <a:spcPts val="600"/>
              </a:spcAft>
            </a:pPr>
            <a:r>
              <a:rPr lang="en-GB" sz="2800" dirty="0">
                <a:solidFill>
                  <a:srgbClr val="FFFFFF"/>
                </a:solidFill>
              </a:rPr>
              <a:t>In other words, there could be cross-references from one research paper to another. This would mean that while reading one research paper, you could quickly display part of another paper that holds directly relevant text or diagrams. Documentation of a scientific and mathematical nature would thus be represented as a `web' of information held in electronic form on computers across the world.</a:t>
            </a:r>
            <a:endParaRPr lang="en-US" sz="2800" dirty="0">
              <a:solidFill>
                <a:srgbClr val="FFFFFF"/>
              </a:solidFill>
            </a:endParaRPr>
          </a:p>
        </p:txBody>
      </p:sp>
    </p:spTree>
    <p:extLst>
      <p:ext uri="{BB962C8B-B14F-4D97-AF65-F5344CB8AC3E}">
        <p14:creationId xmlns:p14="http://schemas.microsoft.com/office/powerpoint/2010/main" val="231571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8"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700"/>
            <a:ext cx="18287998" cy="10299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Tim Berners-Lee, the World Wide Web's inventor sold its original code for  $5.4 million | CNN">
            <a:extLst>
              <a:ext uri="{FF2B5EF4-FFF2-40B4-BE49-F238E27FC236}">
                <a16:creationId xmlns:a16="http://schemas.microsoft.com/office/drawing/2014/main" id="{DBA54FB8-35A2-9509-68C9-5ED7160C6EEC}"/>
              </a:ext>
            </a:extLst>
          </p:cNvPr>
          <p:cNvPicPr>
            <a:picLocks noChangeAspect="1" noChangeArrowheads="1"/>
          </p:cNvPicPr>
          <p:nvPr/>
        </p:nvPicPr>
        <p:blipFill rotWithShape="1">
          <a:blip r:embed="rId2">
            <a:alphaModFix amt="55000"/>
            <a:extLst>
              <a:ext uri="{28A0092B-C50C-407E-A947-70E740481C1C}">
                <a14:useLocalDpi xmlns:a14="http://schemas.microsoft.com/office/drawing/2010/main" val="0"/>
              </a:ext>
            </a:extLst>
          </a:blip>
          <a:srcRect t="8178" b="8179"/>
          <a:stretch/>
        </p:blipFill>
        <p:spPr bwMode="auto">
          <a:xfrm>
            <a:off x="20" y="-13660"/>
            <a:ext cx="18287980" cy="102869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7B2639-FF58-EF76-F0B4-053E12652BCD}"/>
              </a:ext>
            </a:extLst>
          </p:cNvPr>
          <p:cNvSpPr txBox="1"/>
          <p:nvPr/>
        </p:nvSpPr>
        <p:spPr>
          <a:xfrm>
            <a:off x="1030251" y="887016"/>
            <a:ext cx="4800600" cy="83784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0">
                <a:solidFill>
                  <a:srgbClr val="FFFFFF"/>
                </a:solidFill>
                <a:effectLst/>
                <a:latin typeface="+mj-lt"/>
                <a:ea typeface="+mj-ea"/>
                <a:cs typeface="+mj-cs"/>
              </a:rPr>
              <a:t>HTML History</a:t>
            </a:r>
          </a:p>
        </p:txBody>
      </p:sp>
      <p:sp>
        <p:nvSpPr>
          <p:cNvPr id="3089" name="Arc 308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325603" y="3683218"/>
            <a:ext cx="6125149" cy="612515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8440AE5-71B0-5A4D-29FE-3496787847FF}"/>
              </a:ext>
            </a:extLst>
          </p:cNvPr>
          <p:cNvSpPr txBox="1"/>
          <p:nvPr/>
        </p:nvSpPr>
        <p:spPr>
          <a:xfrm>
            <a:off x="6670962" y="887016"/>
            <a:ext cx="10359736" cy="8378428"/>
          </a:xfrm>
          <a:prstGeom prst="rect">
            <a:avLst/>
          </a:prstGeom>
        </p:spPr>
        <p:txBody>
          <a:bodyPr vert="horz" lIns="91440" tIns="45720" rIns="91440" bIns="45720" rtlCol="0" anchor="ctr">
            <a:normAutofit/>
          </a:bodyPr>
          <a:lstStyle/>
          <a:p>
            <a:pPr>
              <a:lnSpc>
                <a:spcPct val="90000"/>
              </a:lnSpc>
              <a:spcAft>
                <a:spcPts val="600"/>
              </a:spcAft>
            </a:pPr>
            <a:r>
              <a:rPr lang="en-GB" sz="2800" dirty="0">
                <a:solidFill>
                  <a:srgbClr val="FFFFFF"/>
                </a:solidFill>
              </a:rPr>
              <a:t>This, Tim thought, could be done by using some form of hypertext, some way of linking documents together by using buttons on the screen, which you simply clicked on to jump from one paper to another. Before coming to CERN, Tim had already worked on document production and text processing, and had developed his first hypertext system, `Enquire', in 1980 for his own personal use.</a:t>
            </a:r>
            <a:endParaRPr lang="en-US" sz="2800" dirty="0">
              <a:solidFill>
                <a:srgbClr val="FFFFFF"/>
              </a:solidFill>
            </a:endParaRPr>
          </a:p>
        </p:txBody>
      </p:sp>
    </p:spTree>
    <p:extLst>
      <p:ext uri="{BB962C8B-B14F-4D97-AF65-F5344CB8AC3E}">
        <p14:creationId xmlns:p14="http://schemas.microsoft.com/office/powerpoint/2010/main" val="95946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8"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700"/>
            <a:ext cx="18287998" cy="10299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Tim Berners-Lee, the World Wide Web's inventor sold its original code for  $5.4 million | CNN">
            <a:extLst>
              <a:ext uri="{FF2B5EF4-FFF2-40B4-BE49-F238E27FC236}">
                <a16:creationId xmlns:a16="http://schemas.microsoft.com/office/drawing/2014/main" id="{DBA54FB8-35A2-9509-68C9-5ED7160C6EEC}"/>
              </a:ext>
            </a:extLst>
          </p:cNvPr>
          <p:cNvPicPr>
            <a:picLocks noChangeAspect="1" noChangeArrowheads="1"/>
          </p:cNvPicPr>
          <p:nvPr/>
        </p:nvPicPr>
        <p:blipFill rotWithShape="1">
          <a:blip r:embed="rId2">
            <a:alphaModFix amt="55000"/>
            <a:extLst>
              <a:ext uri="{28A0092B-C50C-407E-A947-70E740481C1C}">
                <a14:useLocalDpi xmlns:a14="http://schemas.microsoft.com/office/drawing/2010/main" val="0"/>
              </a:ext>
            </a:extLst>
          </a:blip>
          <a:srcRect t="8178" b="8179"/>
          <a:stretch/>
        </p:blipFill>
        <p:spPr bwMode="auto">
          <a:xfrm>
            <a:off x="20" y="-13660"/>
            <a:ext cx="18287980" cy="102869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7B2639-FF58-EF76-F0B4-053E12652BCD}"/>
              </a:ext>
            </a:extLst>
          </p:cNvPr>
          <p:cNvSpPr txBox="1"/>
          <p:nvPr/>
        </p:nvSpPr>
        <p:spPr>
          <a:xfrm>
            <a:off x="1030251" y="887016"/>
            <a:ext cx="4800600" cy="83784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0">
                <a:solidFill>
                  <a:srgbClr val="FFFFFF"/>
                </a:solidFill>
                <a:effectLst/>
                <a:latin typeface="+mj-lt"/>
                <a:ea typeface="+mj-ea"/>
                <a:cs typeface="+mj-cs"/>
              </a:rPr>
              <a:t>HTML History</a:t>
            </a:r>
          </a:p>
        </p:txBody>
      </p:sp>
      <p:sp>
        <p:nvSpPr>
          <p:cNvPr id="3089" name="Arc 308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325603" y="3683218"/>
            <a:ext cx="6125149" cy="612515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8440AE5-71B0-5A4D-29FE-3496787847FF}"/>
              </a:ext>
            </a:extLst>
          </p:cNvPr>
          <p:cNvSpPr txBox="1"/>
          <p:nvPr/>
        </p:nvSpPr>
        <p:spPr>
          <a:xfrm>
            <a:off x="6670962" y="887016"/>
            <a:ext cx="10359736" cy="8378428"/>
          </a:xfrm>
          <a:prstGeom prst="rect">
            <a:avLst/>
          </a:prstGeom>
        </p:spPr>
        <p:txBody>
          <a:bodyPr vert="horz" lIns="91440" tIns="45720" rIns="91440" bIns="45720" rtlCol="0" anchor="ctr">
            <a:normAutofit/>
          </a:bodyPr>
          <a:lstStyle/>
          <a:p>
            <a:pPr>
              <a:lnSpc>
                <a:spcPct val="90000"/>
              </a:lnSpc>
              <a:spcAft>
                <a:spcPts val="600"/>
              </a:spcAft>
            </a:pPr>
            <a:r>
              <a:rPr lang="en-GB" sz="2800" dirty="0">
                <a:solidFill>
                  <a:srgbClr val="FFFFFF"/>
                </a:solidFill>
              </a:rPr>
              <a:t>Tim's prototype Web browser on the NeXT computer, a company by Steve Jobs, came out in 1990.</a:t>
            </a:r>
          </a:p>
          <a:p>
            <a:pPr>
              <a:lnSpc>
                <a:spcPct val="90000"/>
              </a:lnSpc>
              <a:spcAft>
                <a:spcPts val="600"/>
              </a:spcAft>
            </a:pPr>
            <a:endParaRPr lang="en-GB" sz="2800" dirty="0">
              <a:solidFill>
                <a:srgbClr val="FFFFFF"/>
              </a:solidFill>
            </a:endParaRPr>
          </a:p>
          <a:p>
            <a:pPr>
              <a:lnSpc>
                <a:spcPct val="90000"/>
              </a:lnSpc>
              <a:spcAft>
                <a:spcPts val="600"/>
              </a:spcAft>
            </a:pPr>
            <a:r>
              <a:rPr lang="en-GB" sz="2800" dirty="0">
                <a:solidFill>
                  <a:srgbClr val="FFFFFF"/>
                </a:solidFill>
              </a:rPr>
              <a:t>This was the start of the journey to the web we see today and use ubiquitously every day.</a:t>
            </a:r>
            <a:endParaRPr lang="en-US" sz="2800" dirty="0">
              <a:solidFill>
                <a:srgbClr val="FFFFFF"/>
              </a:solidFill>
            </a:endParaRPr>
          </a:p>
        </p:txBody>
      </p:sp>
    </p:spTree>
    <p:extLst>
      <p:ext uri="{BB962C8B-B14F-4D97-AF65-F5344CB8AC3E}">
        <p14:creationId xmlns:p14="http://schemas.microsoft.com/office/powerpoint/2010/main" val="1876069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8"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700"/>
            <a:ext cx="18287998" cy="10299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Tim Berners-Lee, the World Wide Web's inventor sold its original code for  $5.4 million | CNN">
            <a:extLst>
              <a:ext uri="{FF2B5EF4-FFF2-40B4-BE49-F238E27FC236}">
                <a16:creationId xmlns:a16="http://schemas.microsoft.com/office/drawing/2014/main" id="{DBA54FB8-35A2-9509-68C9-5ED7160C6EEC}"/>
              </a:ext>
            </a:extLst>
          </p:cNvPr>
          <p:cNvPicPr>
            <a:picLocks noChangeAspect="1" noChangeArrowheads="1"/>
          </p:cNvPicPr>
          <p:nvPr/>
        </p:nvPicPr>
        <p:blipFill rotWithShape="1">
          <a:blip r:embed="rId2">
            <a:alphaModFix amt="55000"/>
            <a:extLst>
              <a:ext uri="{28A0092B-C50C-407E-A947-70E740481C1C}">
                <a14:useLocalDpi xmlns:a14="http://schemas.microsoft.com/office/drawing/2010/main" val="0"/>
              </a:ext>
            </a:extLst>
          </a:blip>
          <a:srcRect t="8178" b="8179"/>
          <a:stretch/>
        </p:blipFill>
        <p:spPr bwMode="auto">
          <a:xfrm>
            <a:off x="20" y="-13660"/>
            <a:ext cx="18287980" cy="102869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7B2639-FF58-EF76-F0B4-053E12652BCD}"/>
              </a:ext>
            </a:extLst>
          </p:cNvPr>
          <p:cNvSpPr txBox="1"/>
          <p:nvPr/>
        </p:nvSpPr>
        <p:spPr>
          <a:xfrm>
            <a:off x="1030251" y="887016"/>
            <a:ext cx="4800600" cy="83784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0" dirty="0">
                <a:solidFill>
                  <a:srgbClr val="FFFFFF"/>
                </a:solidFill>
                <a:effectLst/>
                <a:latin typeface="+mj-lt"/>
                <a:ea typeface="+mj-ea"/>
                <a:cs typeface="+mj-cs"/>
              </a:rPr>
              <a:t>HTML History Summary</a:t>
            </a:r>
          </a:p>
        </p:txBody>
      </p:sp>
      <p:sp>
        <p:nvSpPr>
          <p:cNvPr id="3089" name="Arc 308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325603" y="3683218"/>
            <a:ext cx="6125149" cy="612515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8440AE5-71B0-5A4D-29FE-3496787847FF}"/>
              </a:ext>
            </a:extLst>
          </p:cNvPr>
          <p:cNvSpPr txBox="1"/>
          <p:nvPr/>
        </p:nvSpPr>
        <p:spPr>
          <a:xfrm>
            <a:off x="6670962" y="887016"/>
            <a:ext cx="10359736" cy="8378428"/>
          </a:xfrm>
          <a:prstGeom prst="rect">
            <a:avLst/>
          </a:prstGeom>
        </p:spPr>
        <p:txBody>
          <a:bodyPr vert="horz" lIns="91440" tIns="45720" rIns="91440" bIns="45720" rtlCol="0" anchor="ctr">
            <a:normAutofit/>
          </a:bodyPr>
          <a:lstStyle/>
          <a:p>
            <a:pPr marL="457200" indent="-457200">
              <a:lnSpc>
                <a:spcPct val="90000"/>
              </a:lnSpc>
              <a:spcAft>
                <a:spcPts val="600"/>
              </a:spcAft>
              <a:buFont typeface="Arial" panose="020B0604020202020204" pitchFamily="34" charset="0"/>
              <a:buChar char="•"/>
            </a:pPr>
            <a:r>
              <a:rPr lang="en-GB" sz="2800" dirty="0">
                <a:solidFill>
                  <a:srgbClr val="FFFFFF"/>
                </a:solidFill>
              </a:rPr>
              <a:t>HTML has grown from its conception in the early 1990s</a:t>
            </a:r>
          </a:p>
          <a:p>
            <a:pPr marL="457200" indent="-457200">
              <a:lnSpc>
                <a:spcPct val="90000"/>
              </a:lnSpc>
              <a:spcAft>
                <a:spcPts val="600"/>
              </a:spcAft>
              <a:buFont typeface="Arial" panose="020B0604020202020204" pitchFamily="34" charset="0"/>
              <a:buChar char="•"/>
            </a:pPr>
            <a:r>
              <a:rPr lang="en-GB" sz="2800" dirty="0">
                <a:solidFill>
                  <a:srgbClr val="FFFFFF"/>
                </a:solidFill>
              </a:rPr>
              <a:t>HTML was invented by Tim Berners-Lee in 1989 at CERN</a:t>
            </a:r>
            <a:endParaRPr lang="en-US" sz="2800" dirty="0">
              <a:solidFill>
                <a:srgbClr val="FFFFFF"/>
              </a:solidFill>
            </a:endParaRPr>
          </a:p>
        </p:txBody>
      </p:sp>
    </p:spTree>
    <p:extLst>
      <p:ext uri="{BB962C8B-B14F-4D97-AF65-F5344CB8AC3E}">
        <p14:creationId xmlns:p14="http://schemas.microsoft.com/office/powerpoint/2010/main" val="45241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6" name="Rectangle 94">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F8C390D-CFB9-CD9B-089A-E451564BAD5F}"/>
              </a:ext>
            </a:extLst>
          </p:cNvPr>
          <p:cNvSpPr txBox="1"/>
          <p:nvPr/>
        </p:nvSpPr>
        <p:spPr>
          <a:xfrm>
            <a:off x="982980" y="643545"/>
            <a:ext cx="4251960" cy="81863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000" kern="1200">
                <a:solidFill>
                  <a:schemeClr val="tx1"/>
                </a:solidFill>
                <a:latin typeface="+mj-lt"/>
                <a:ea typeface="+mj-ea"/>
                <a:cs typeface="+mj-cs"/>
              </a:rPr>
              <a:t>Outline of the Web Today</a:t>
            </a:r>
          </a:p>
        </p:txBody>
      </p:sp>
      <p:sp>
        <p:nvSpPr>
          <p:cNvPr id="127" name="Rectangle 96">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2980" y="9168511"/>
            <a:ext cx="16253460" cy="27432"/>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8" name="Rectangle 98">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67812" y="7029126"/>
            <a:ext cx="82296" cy="4251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6" name="TextBox 10">
            <a:extLst>
              <a:ext uri="{FF2B5EF4-FFF2-40B4-BE49-F238E27FC236}">
                <a16:creationId xmlns:a16="http://schemas.microsoft.com/office/drawing/2014/main" id="{8AC69221-42A1-8C10-C001-3AE724CFCF32}"/>
              </a:ext>
            </a:extLst>
          </p:cNvPr>
          <p:cNvGraphicFramePr/>
          <p:nvPr>
            <p:extLst>
              <p:ext uri="{D42A27DB-BD31-4B8C-83A1-F6EECF244321}">
                <p14:modId xmlns:p14="http://schemas.microsoft.com/office/powerpoint/2010/main" val="2476587576"/>
              </p:ext>
            </p:extLst>
          </p:nvPr>
        </p:nvGraphicFramePr>
        <p:xfrm>
          <a:off x="6062472" y="643545"/>
          <a:ext cx="11178540" cy="8189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7340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B2C2848D08B6468C5512A991D806FD" ma:contentTypeVersion="13" ma:contentTypeDescription="Create a new document." ma:contentTypeScope="" ma:versionID="dceff096fe68d6b167cb8b12b260f037">
  <xsd:schema xmlns:xsd="http://www.w3.org/2001/XMLSchema" xmlns:xs="http://www.w3.org/2001/XMLSchema" xmlns:p="http://schemas.microsoft.com/office/2006/metadata/properties" xmlns:ns3="a88d470f-c0e8-4589-866b-64fc18bd5cf1" xmlns:ns4="39113a70-fda9-4e82-8343-3fb402870a5c" targetNamespace="http://schemas.microsoft.com/office/2006/metadata/properties" ma:root="true" ma:fieldsID="3edca3df71ee3819d8270a3db748cce1" ns3:_="" ns4:_="">
    <xsd:import namespace="a88d470f-c0e8-4589-866b-64fc18bd5cf1"/>
    <xsd:import namespace="39113a70-fda9-4e82-8343-3fb402870a5c"/>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OCR" minOccurs="0"/>
                <xsd:element ref="ns3:MediaServiceGenerationTime" minOccurs="0"/>
                <xsd:element ref="ns3:MediaServiceEventHashCode"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8d470f-c0e8-4589-866b-64fc18bd5cf1"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9113a70-fda9-4e82-8343-3fb402870a5c"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88d470f-c0e8-4589-866b-64fc18bd5cf1" xsi:nil="true"/>
  </documentManagement>
</p:properties>
</file>

<file path=customXml/itemProps1.xml><?xml version="1.0" encoding="utf-8"?>
<ds:datastoreItem xmlns:ds="http://schemas.openxmlformats.org/officeDocument/2006/customXml" ds:itemID="{352E1D00-FA4A-4816-B71E-87BA42045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8d470f-c0e8-4589-866b-64fc18bd5cf1"/>
    <ds:schemaRef ds:uri="39113a70-fda9-4e82-8343-3fb402870a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32A01C-4723-4E72-9C00-65E2FF3C4D8C}">
  <ds:schemaRefs>
    <ds:schemaRef ds:uri="http://schemas.microsoft.com/sharepoint/v3/contenttype/forms"/>
  </ds:schemaRefs>
</ds:datastoreItem>
</file>

<file path=customXml/itemProps3.xml><?xml version="1.0" encoding="utf-8"?>
<ds:datastoreItem xmlns:ds="http://schemas.openxmlformats.org/officeDocument/2006/customXml" ds:itemID="{BE303C8E-31AD-4524-9BFF-F07D7848D30F}">
  <ds:schemaRefs>
    <ds:schemaRef ds:uri="39113a70-fda9-4e82-8343-3fb402870a5c"/>
    <ds:schemaRef ds:uri="http://purl.org/dc/dcmitype/"/>
    <ds:schemaRef ds:uri="http://schemas.microsoft.com/office/infopath/2007/PartnerControls"/>
    <ds:schemaRef ds:uri="a88d470f-c0e8-4589-866b-64fc18bd5cf1"/>
    <ds:schemaRef ds:uri="http://purl.org/dc/elements/1.1/"/>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85</TotalTime>
  <Words>480</Words>
  <Application>Microsoft Office PowerPoint</Application>
  <PresentationFormat>Custom</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Crimson Pro</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 for Students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Disco</dc:title>
  <cp:lastModifiedBy>Daniel Monaghan</cp:lastModifiedBy>
  <cp:revision>3</cp:revision>
  <dcterms:created xsi:type="dcterms:W3CDTF">2006-08-16T00:00:00Z</dcterms:created>
  <dcterms:modified xsi:type="dcterms:W3CDTF">2023-09-22T11:26:35Z</dcterms:modified>
  <dc:identifier>DAFuf0HEMBc</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0x01010037B2C2848D08B6468C5512A991D806FD</vt:lpwstr>
  </property>
</Properties>
</file>