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505BB-4C9C-4A2D-8908-457AB755B869}" type="datetimeFigureOut">
              <a:rPr lang="en-US" smtClean="0"/>
              <a:t>12/1/2023</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D5F0F-8D4C-46AA-8894-DBD41A6BECFC}" type="slidenum">
              <a:rPr lang="en-US" smtClean="0"/>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C81D5F0F-8D4C-46AA-8894-DBD41A6BECFC}"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 name="Espace réservé de la date 27"/>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17" name="Espace réservé du pied de page 16"/>
          <p:cNvSpPr>
            <a:spLocks noGrp="1"/>
          </p:cNvSpPr>
          <p:nvPr>
            <p:ph type="ftr" sz="quarter" idx="11"/>
          </p:nvPr>
        </p:nvSpPr>
        <p:spPr/>
        <p:txBody>
          <a:bodyPr/>
          <a:lstStyle>
            <a:extLst/>
          </a:lstStyle>
          <a:p>
            <a:endParaRPr lang="en-US"/>
          </a:p>
        </p:txBody>
      </p:sp>
      <p:sp>
        <p:nvSpPr>
          <p:cNvPr id="29" name="Espace réservé du numéro de diapositive 28"/>
          <p:cNvSpPr>
            <a:spLocks noGrp="1"/>
          </p:cNvSpPr>
          <p:nvPr>
            <p:ph type="sldNum" sz="quarter" idx="12"/>
          </p:nvPr>
        </p:nvSpPr>
        <p:spPr/>
        <p:txBody>
          <a:bodyPr/>
          <a:lstStyle>
            <a:extLst/>
          </a:lstStyle>
          <a:p>
            <a:fld id="{59EDDDA0-52AA-4281-A6C6-E6D16E17EF4A}" type="slidenum">
              <a:rPr lang="en-US" smtClean="0"/>
              <a:t>‹N°›</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r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fr-FR" smtClean="0"/>
              <a:t>Cliquez pour modifier le style du titre</a:t>
            </a:r>
            <a:endParaRPr kumimoji="0" lang="en-US"/>
          </a:p>
        </p:txBody>
      </p:sp>
      <p:sp>
        <p:nvSpPr>
          <p:cNvPr id="9" name="Sous-titr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fld id="{59EDDDA0-52AA-4281-A6C6-E6D16E17EF4A}"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981200" cy="5851525"/>
          </a:xfrm>
        </p:spPr>
        <p:txBody>
          <a:bodyPr vert="eaVert" anchor="ct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39"/>
            <a:ext cx="58674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fld id="{59EDDDA0-52AA-4281-A6C6-E6D16E17EF4A}"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fld id="{59EDDDA0-52AA-4281-A6C6-E6D16E17EF4A}"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4" name="Forme libre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orme libre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orme libre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orme libre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orme libre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orme libre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orme libre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orme libre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orme libre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orme libre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orme libre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orme libre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orme libre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orme libre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orme libre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Espace réservé du texte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fld id="{59EDDDA0-52AA-4281-A6C6-E6D16E17EF4A}" type="slidenum">
              <a:rPr lang="en-US" smtClean="0"/>
              <a:t>‹N°›</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fr-FR" smtClean="0"/>
              <a:t>Cliquez pour modifier le style du titre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12064"/>
            <a:ext cx="8229600" cy="9144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6" name="Espace réservé du pied de page 5"/>
          <p:cNvSpPr>
            <a:spLocks noGrp="1"/>
          </p:cNvSpPr>
          <p:nvPr>
            <p:ph type="ftr" sz="quarter" idx="11"/>
          </p:nvPr>
        </p:nvSpPr>
        <p:spPr/>
        <p:txBody>
          <a:bodyPr/>
          <a:lstStyle>
            <a:extLst/>
          </a:lstStyle>
          <a:p>
            <a:endParaRPr lang="en-US"/>
          </a:p>
        </p:txBody>
      </p:sp>
      <p:sp>
        <p:nvSpPr>
          <p:cNvPr id="7" name="Espace réservé du numéro de diapositive 6"/>
          <p:cNvSpPr>
            <a:spLocks noGrp="1"/>
          </p:cNvSpPr>
          <p:nvPr>
            <p:ph type="sldNum" sz="quarter" idx="12"/>
          </p:nvPr>
        </p:nvSpPr>
        <p:spPr/>
        <p:txBody>
          <a:bodyPr/>
          <a:lstStyle>
            <a:extLst/>
          </a:lstStyle>
          <a:p>
            <a:fld id="{59EDDDA0-52AA-4281-A6C6-E6D16E17EF4A}"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504824" y="512064"/>
            <a:ext cx="7772400" cy="914400"/>
          </a:xfrm>
        </p:spPr>
        <p:txBody>
          <a:bodyPr anchor="t"/>
          <a:lstStyle>
            <a:lvl1pPr>
              <a:defRPr sz="400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8" name="Espace réservé du pied de page 7"/>
          <p:cNvSpPr>
            <a:spLocks noGrp="1"/>
          </p:cNvSpPr>
          <p:nvPr>
            <p:ph type="ftr" sz="quarter" idx="11"/>
          </p:nvPr>
        </p:nvSpPr>
        <p:spPr/>
        <p:txBody>
          <a:bodyPr/>
          <a:lstStyle>
            <a:extLst/>
          </a:lstStyle>
          <a:p>
            <a:endParaRPr lang="en-US"/>
          </a:p>
        </p:txBody>
      </p:sp>
      <p:sp>
        <p:nvSpPr>
          <p:cNvPr id="9" name="Espace réservé du numéro de diapositive 8"/>
          <p:cNvSpPr>
            <a:spLocks noGrp="1"/>
          </p:cNvSpPr>
          <p:nvPr>
            <p:ph type="sldNum" sz="quarter" idx="12"/>
          </p:nvPr>
        </p:nvSpPr>
        <p:spPr/>
        <p:txBody>
          <a:bodyPr/>
          <a:lstStyle>
            <a:extLst/>
          </a:lstStyle>
          <a:p>
            <a:fld id="{59EDDDA0-52AA-4281-A6C6-E6D16E17EF4A}" type="slidenum">
              <a:rPr lang="en-US" smtClean="0"/>
              <a:t>‹N°›</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772400" cy="914400"/>
          </a:xfrm>
        </p:spPr>
        <p:txBody>
          <a:bodyPr/>
          <a:lstStyle>
            <a:lvl1pPr>
              <a:defRPr sz="4000" cap="none" baseline="0"/>
            </a:lvl1pPr>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4" name="Espace réservé du pied de page 3"/>
          <p:cNvSpPr>
            <a:spLocks noGrp="1"/>
          </p:cNvSpPr>
          <p:nvPr>
            <p:ph type="ftr" sz="quarter" idx="11"/>
          </p:nvPr>
        </p:nvSpPr>
        <p:spPr/>
        <p:txBody>
          <a:bodyPr/>
          <a:lstStyle>
            <a:extLst/>
          </a:lstStyle>
          <a:p>
            <a:endParaRPr lang="en-US"/>
          </a:p>
        </p:txBody>
      </p:sp>
      <p:sp>
        <p:nvSpPr>
          <p:cNvPr id="5" name="Espace réservé du numéro de diapositive 4"/>
          <p:cNvSpPr>
            <a:spLocks noGrp="1"/>
          </p:cNvSpPr>
          <p:nvPr>
            <p:ph type="sldNum" sz="quarter" idx="12"/>
          </p:nvPr>
        </p:nvSpPr>
        <p:spPr/>
        <p:txBody>
          <a:bodyPr/>
          <a:lstStyle>
            <a:extLst/>
          </a:lstStyle>
          <a:p>
            <a:fld id="{59EDDDA0-52AA-4281-A6C6-E6D16E17EF4A}"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3" name="Espace réservé du pied de page 2"/>
          <p:cNvSpPr>
            <a:spLocks noGrp="1"/>
          </p:cNvSpPr>
          <p:nvPr>
            <p:ph type="ftr" sz="quarter" idx="11"/>
          </p:nvPr>
        </p:nvSpPr>
        <p:spPr/>
        <p:txBody>
          <a:bodyPr/>
          <a:lstStyle>
            <a:extLst/>
          </a:lstStyle>
          <a:p>
            <a:endParaRPr lang="en-US"/>
          </a:p>
        </p:txBody>
      </p:sp>
      <p:sp>
        <p:nvSpPr>
          <p:cNvPr id="4" name="Espace réservé du numéro de diapositive 3"/>
          <p:cNvSpPr>
            <a:spLocks noGrp="1"/>
          </p:cNvSpPr>
          <p:nvPr>
            <p:ph type="sldNum" sz="quarter" idx="12"/>
          </p:nvPr>
        </p:nvSpPr>
        <p:spPr/>
        <p:txBody>
          <a:bodyPr/>
          <a:lstStyle>
            <a:extLst/>
          </a:lstStyle>
          <a:p>
            <a:fld id="{59EDDDA0-52AA-4281-A6C6-E6D16E17EF4A}"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273050"/>
            <a:ext cx="8229600" cy="1162050"/>
          </a:xfrm>
        </p:spPr>
        <p:txBody>
          <a:bodyPr anchor="ctr"/>
          <a:lstStyle>
            <a:lvl1pPr algn="l">
              <a:buNone/>
              <a:defRPr sz="3600" b="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9BC2FE39-7A74-42DA-AD3E-F64BB2DD242C}" type="datetimeFigureOut">
              <a:rPr lang="en-US" smtClean="0"/>
              <a:t>12/1/2023</a:t>
            </a:fld>
            <a:endParaRPr lang="en-US"/>
          </a:p>
        </p:txBody>
      </p:sp>
      <p:sp>
        <p:nvSpPr>
          <p:cNvPr id="6" name="Espace réservé du pied de page 5"/>
          <p:cNvSpPr>
            <a:spLocks noGrp="1"/>
          </p:cNvSpPr>
          <p:nvPr>
            <p:ph type="ftr" sz="quarter" idx="11"/>
          </p:nvPr>
        </p:nvSpPr>
        <p:spPr/>
        <p:txBody>
          <a:bodyPr/>
          <a:lstStyle>
            <a:extLst/>
          </a:lstStyle>
          <a:p>
            <a:endParaRPr lang="en-US"/>
          </a:p>
        </p:txBody>
      </p:sp>
      <p:sp>
        <p:nvSpPr>
          <p:cNvPr id="7" name="Espace réservé du numéro de diapositive 6"/>
          <p:cNvSpPr>
            <a:spLocks noGrp="1"/>
          </p:cNvSpPr>
          <p:nvPr>
            <p:ph type="sldNum" sz="quarter" idx="12"/>
          </p:nvPr>
        </p:nvSpPr>
        <p:spPr/>
        <p:txBody>
          <a:bodyPr/>
          <a:lstStyle>
            <a:extLst/>
          </a:lstStyle>
          <a:p>
            <a:fld id="{59EDDDA0-52AA-4281-A6C6-E6D16E17EF4A}"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Connecteur droit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e 9"/>
          <p:cNvGrpSpPr/>
          <p:nvPr/>
        </p:nvGrpSpPr>
        <p:grpSpPr>
          <a:xfrm rot="5400000">
            <a:off x="8514581" y="1219200"/>
            <a:ext cx="132763" cy="128466"/>
            <a:chOff x="6668087" y="1297746"/>
            <a:chExt cx="161840" cy="156602"/>
          </a:xfrm>
        </p:grpSpPr>
        <p:cxnSp>
          <p:nvCxnSpPr>
            <p:cNvPr id="15" name="Connecteur droit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r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grpSp>
        <p:nvGrpSpPr>
          <p:cNvPr id="14" name="Groupe 13"/>
          <p:cNvGrpSpPr/>
          <p:nvPr/>
        </p:nvGrpSpPr>
        <p:grpSpPr>
          <a:xfrm rot="5400000">
            <a:off x="8666981" y="1371600"/>
            <a:ext cx="132763" cy="128466"/>
            <a:chOff x="6668087" y="1297746"/>
            <a:chExt cx="161840" cy="156602"/>
          </a:xfrm>
        </p:grpSpPr>
        <p:cxnSp>
          <p:nvCxnSpPr>
            <p:cNvPr id="11" name="Connecteur droit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e 17"/>
          <p:cNvGrpSpPr/>
          <p:nvPr/>
        </p:nvGrpSpPr>
        <p:grpSpPr>
          <a:xfrm rot="5400000">
            <a:off x="8320088" y="1474763"/>
            <a:ext cx="132763" cy="128466"/>
            <a:chOff x="6668087" y="1297746"/>
            <a:chExt cx="161840" cy="156602"/>
          </a:xfrm>
        </p:grpSpPr>
        <p:cxnSp>
          <p:nvCxnSpPr>
            <p:cNvPr id="19" name="Connecteur droit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Espace réservé de la date 4"/>
          <p:cNvSpPr>
            <a:spLocks noGrp="1"/>
          </p:cNvSpPr>
          <p:nvPr>
            <p:ph type="dt" sz="half" idx="10"/>
          </p:nvPr>
        </p:nvSpPr>
        <p:spPr>
          <a:xfrm>
            <a:off x="6477000" y="55499"/>
            <a:ext cx="2133600" cy="365125"/>
          </a:xfrm>
        </p:spPr>
        <p:txBody>
          <a:bodyPr/>
          <a:lstStyle>
            <a:extLst/>
          </a:lstStyle>
          <a:p>
            <a:fld id="{9BC2FE39-7A74-42DA-AD3E-F64BB2DD242C}" type="datetimeFigureOut">
              <a:rPr lang="en-US" smtClean="0"/>
              <a:t>12/1/2023</a:t>
            </a:fld>
            <a:endParaRPr lang="en-US"/>
          </a:p>
        </p:txBody>
      </p:sp>
      <p:sp>
        <p:nvSpPr>
          <p:cNvPr id="6" name="Espace réservé du pied de page 5"/>
          <p:cNvSpPr>
            <a:spLocks noGrp="1"/>
          </p:cNvSpPr>
          <p:nvPr>
            <p:ph type="ftr" sz="quarter" idx="11"/>
          </p:nvPr>
        </p:nvSpPr>
        <p:spPr>
          <a:xfrm>
            <a:off x="914400" y="55499"/>
            <a:ext cx="5562600" cy="365125"/>
          </a:xfrm>
        </p:spPr>
        <p:txBody>
          <a:bodyPr/>
          <a:lstStyle>
            <a:extLst/>
          </a:lstStyle>
          <a:p>
            <a:endParaRPr lang="en-US"/>
          </a:p>
        </p:txBody>
      </p:sp>
      <p:sp>
        <p:nvSpPr>
          <p:cNvPr id="7" name="Espace réservé du numéro de diapositive 6"/>
          <p:cNvSpPr>
            <a:spLocks noGrp="1"/>
          </p:cNvSpPr>
          <p:nvPr>
            <p:ph type="sldNum" sz="quarter" idx="12"/>
          </p:nvPr>
        </p:nvSpPr>
        <p:spPr>
          <a:xfrm>
            <a:off x="8610600" y="55499"/>
            <a:ext cx="457200" cy="365125"/>
          </a:xfrm>
        </p:spPr>
        <p:txBody>
          <a:bodyPr/>
          <a:lstStyle>
            <a:extLst/>
          </a:lstStyle>
          <a:p>
            <a:fld id="{59EDDDA0-52AA-4281-A6C6-E6D16E17EF4A}"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Espace réservé du titre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BC2FE39-7A74-42DA-AD3E-F64BB2DD242C}" type="datetimeFigureOut">
              <a:rPr lang="en-US" smtClean="0"/>
              <a:t>12/1/2023</a:t>
            </a:fld>
            <a:endParaRPr lang="en-US"/>
          </a:p>
        </p:txBody>
      </p:sp>
      <p:sp>
        <p:nvSpPr>
          <p:cNvPr id="3" name="Espace réservé du pied de page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Espace réservé du numéro de diapositiv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9EDDDA0-52AA-4281-A6C6-E6D16E17EF4A}" type="slidenum">
              <a:rPr lang="en-US" smtClean="0"/>
              <a:t>‹N°›</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arketplace.visualstudio.com/items?itemName=ms-vscode.cpptool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tisticshowto.com/iid-statistic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statisticshowto.com/random-variable/" TargetMode="External"/><Relationship Id="rId4" Type="http://schemas.openxmlformats.org/officeDocument/2006/relationships/hyperlink" Target="https://www.statisticshowto.com/what-is-a-populatio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ifference-between-schema-and-database/" TargetMode="External"/><Relationship Id="rId2" Type="http://schemas.openxmlformats.org/officeDocument/2006/relationships/hyperlink" Target="https://www.geeksforgeeks.org/algorithms-gq/pattern-search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kmp-algorithm-for-pattern-searching/" TargetMode="External"/><Relationship Id="rId2" Type="http://schemas.openxmlformats.org/officeDocument/2006/relationships/hyperlink" Target="https://www.geeksforgeeks.org/naive-algorithm-for-pattern-searching/" TargetMode="External"/><Relationship Id="rId1" Type="http://schemas.openxmlformats.org/officeDocument/2006/relationships/slideLayout" Target="../slideLayouts/slideLayout2.xml"/><Relationship Id="rId5" Type="http://schemas.openxmlformats.org/officeDocument/2006/relationships/hyperlink" Target="https://www.geeksforgeeks.org/trie-insert-and-search/" TargetMode="External"/><Relationship Id="rId4" Type="http://schemas.openxmlformats.org/officeDocument/2006/relationships/hyperlink" Target="https://www.geeksforgeeks.org/boyer-moore-algorithm-for-pattern-search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aho-corasick-algorithm-pattern-searching/" TargetMode="External"/><Relationship Id="rId2" Type="http://schemas.openxmlformats.org/officeDocument/2006/relationships/hyperlink" Target="https://www.geeksforgeeks.org/finite-automata-algorithm-for-pattern-searching/" TargetMode="External"/><Relationship Id="rId1" Type="http://schemas.openxmlformats.org/officeDocument/2006/relationships/slideLayout" Target="../slideLayouts/slideLayout2.xml"/><Relationship Id="rId4" Type="http://schemas.openxmlformats.org/officeDocument/2006/relationships/hyperlink" Target="https://www.geeksforgeeks.org/rabin-karp-algorithm-for-pattern-search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hyperlink" Target="https://en.wikipedia.org/wiki/Edit_distance" TargetMode="External"/><Relationship Id="rId1" Type="http://schemas.openxmlformats.org/officeDocument/2006/relationships/slideLayout" Target="../slideLayouts/slideLayout2.xml"/><Relationship Id="rId4" Type="http://schemas.openxmlformats.org/officeDocument/2006/relationships/hyperlink" Target="https://en.wikipedia.org/wiki/Hamming_dista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FUNDERMENTALS OF ALGORITHM</a:t>
            </a:r>
            <a:endParaRPr lang="en-US" dirty="0"/>
          </a:p>
        </p:txBody>
      </p:sp>
      <p:sp>
        <p:nvSpPr>
          <p:cNvPr id="3" name="Sous-titre 2"/>
          <p:cNvSpPr>
            <a:spLocks noGrp="1"/>
          </p:cNvSpPr>
          <p:nvPr>
            <p:ph type="subTitle" idx="1"/>
          </p:nvPr>
        </p:nvSpPr>
        <p:spPr>
          <a:solidFill>
            <a:schemeClr val="bg1"/>
          </a:solidFill>
          <a:ln>
            <a:solidFill>
              <a:schemeClr val="tx1"/>
            </a:solidFill>
          </a:ln>
        </p:spPr>
        <p:txBody>
          <a:bodyPr>
            <a:normAutofit/>
          </a:bodyPr>
          <a:lstStyle/>
          <a:p>
            <a:r>
              <a:rPr lang="en-US" sz="2400" dirty="0" smtClean="0">
                <a:solidFill>
                  <a:schemeClr val="tx1"/>
                </a:solidFill>
              </a:rPr>
              <a:t>LECTURER TEKOR PALMER</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dirty="0"/>
          </a:p>
        </p:txBody>
      </p:sp>
      <p:pic>
        <p:nvPicPr>
          <p:cNvPr id="4" name="Espace réservé du contenu 3" descr="PlagDetection2.jpg.png"/>
          <p:cNvPicPr>
            <a:picLocks noGrp="1" noChangeAspect="1"/>
          </p:cNvPicPr>
          <p:nvPr>
            <p:ph idx="1"/>
          </p:nvPr>
        </p:nvPicPr>
        <p:blipFill>
          <a:blip r:embed="rId2"/>
          <a:stretch>
            <a:fillRect/>
          </a:stretch>
        </p:blipFill>
        <p:spPr>
          <a:xfrm>
            <a:off x="2057400" y="1447800"/>
            <a:ext cx="6034617"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idx="1"/>
          </p:nvPr>
        </p:nvSpPr>
        <p:spPr>
          <a:xfrm>
            <a:off x="152400" y="0"/>
            <a:ext cx="8534400" cy="6629400"/>
          </a:xfrm>
        </p:spPr>
        <p:txBody>
          <a:bodyPr/>
          <a:lstStyle/>
          <a:p>
            <a:r>
              <a:rPr lang="en-US" b="1" dirty="0" smtClean="0"/>
              <a:t>Bioinformatics and DNA Sequencing:</a:t>
            </a:r>
            <a:r>
              <a:rPr lang="en-US" dirty="0" smtClean="0"/>
              <a:t> Bioinformatics involves applying information technology and computer science to problems involving genetic sequences to find DNA patterns. String matching algorithms and DNA analysis are both collectively used for finding the occurrence of the pattern set.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pic>
        <p:nvPicPr>
          <p:cNvPr id="4" name="Espace réservé du contenu 3" descr="DNASequencing.jpg.png"/>
          <p:cNvPicPr>
            <a:picLocks noGrp="1" noChangeAspect="1"/>
          </p:cNvPicPr>
          <p:nvPr>
            <p:ph idx="1"/>
          </p:nvPr>
        </p:nvPicPr>
        <p:blipFill>
          <a:blip r:embed="rId2"/>
          <a:stretch>
            <a:fillRect/>
          </a:stretch>
        </p:blipFill>
        <p:spPr>
          <a:xfrm>
            <a:off x="1171575" y="2065337"/>
            <a:ext cx="7258050" cy="40100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idx="1"/>
          </p:nvPr>
        </p:nvSpPr>
        <p:spPr>
          <a:xfrm>
            <a:off x="0" y="0"/>
            <a:ext cx="9144000" cy="6858000"/>
          </a:xfrm>
        </p:spPr>
        <p:txBody>
          <a:bodyPr/>
          <a:lstStyle/>
          <a:p>
            <a:r>
              <a:rPr lang="en-US" b="1" dirty="0" smtClean="0"/>
              <a:t>Search engines or content search in large databases:</a:t>
            </a:r>
            <a:r>
              <a:rPr lang="en-US" dirty="0" smtClean="0"/>
              <a:t> To categorize and organize data efficiently, string matching algorithms are used. Categorization is done based on the search keywords. Thus, string matching algorithms make it easier for one to find the information they are searching for.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pic>
        <p:nvPicPr>
          <p:cNvPr id="4" name="Espace réservé du contenu 3" descr="Searchenginemodule.jpg.png"/>
          <p:cNvPicPr>
            <a:picLocks noGrp="1" noChangeAspect="1"/>
          </p:cNvPicPr>
          <p:nvPr>
            <p:ph idx="1"/>
          </p:nvPr>
        </p:nvPicPr>
        <p:blipFill>
          <a:blip r:embed="rId2"/>
          <a:stretch>
            <a:fillRect/>
          </a:stretch>
        </p:blipFill>
        <p:spPr>
          <a:xfrm>
            <a:off x="2705100" y="2693987"/>
            <a:ext cx="4191000" cy="27527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14400"/>
          </a:xfrm>
        </p:spPr>
        <p:txBody>
          <a:bodyPr/>
          <a:lstStyle/>
          <a:p>
            <a:r>
              <a:rPr lang="en-US" b="1" dirty="0" smtClean="0"/>
              <a:t>Implementation of C programming </a:t>
            </a:r>
            <a:endParaRPr lang="en-US" b="1" dirty="0"/>
          </a:p>
        </p:txBody>
      </p:sp>
      <p:sp>
        <p:nvSpPr>
          <p:cNvPr id="3" name="Espace réservé du contenu 2"/>
          <p:cNvSpPr>
            <a:spLocks noGrp="1"/>
          </p:cNvSpPr>
          <p:nvPr>
            <p:ph idx="1"/>
          </p:nvPr>
        </p:nvSpPr>
        <p:spPr>
          <a:xfrm>
            <a:off x="228600" y="838200"/>
            <a:ext cx="8915400" cy="6019800"/>
          </a:xfrm>
        </p:spPr>
        <p:txBody>
          <a:bodyPr/>
          <a:lstStyle/>
          <a:p>
            <a:r>
              <a:rPr lang="en-US" dirty="0"/>
              <a:t>C programming language is</a:t>
            </a:r>
            <a:r>
              <a:rPr lang="en-US" b="1" dirty="0"/>
              <a:t> one of the most popular programming language.</a:t>
            </a:r>
            <a:r>
              <a:rPr lang="en-US" dirty="0"/>
              <a:t> It is a must learn for software engineering students. C is called the mother of all modern programming languages so learning C will help you to learn other languages easily like Java, C++, C#, Python, etc. C language is faster than other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04800"/>
            <a:ext cx="8229600" cy="990600"/>
          </a:xfrm>
        </p:spPr>
        <p:txBody>
          <a:bodyPr/>
          <a:lstStyle/>
          <a:p>
            <a:r>
              <a:rPr lang="en-US" b="1" dirty="0" smtClean="0"/>
              <a:t>What is C?</a:t>
            </a:r>
            <a:endParaRPr lang="en-US" dirty="0"/>
          </a:p>
        </p:txBody>
      </p:sp>
      <p:sp>
        <p:nvSpPr>
          <p:cNvPr id="3" name="Espace réservé du contenu 2"/>
          <p:cNvSpPr>
            <a:spLocks noGrp="1"/>
          </p:cNvSpPr>
          <p:nvPr>
            <p:ph idx="1"/>
          </p:nvPr>
        </p:nvSpPr>
        <p:spPr>
          <a:xfrm>
            <a:off x="0" y="633046"/>
            <a:ext cx="9144000" cy="6453554"/>
          </a:xfrm>
        </p:spPr>
        <p:txBody>
          <a:bodyPr/>
          <a:lstStyle/>
          <a:p>
            <a:r>
              <a:rPr lang="en-US" dirty="0" smtClean="0"/>
              <a:t>C is a general-purpose, procedural, high-level programming language used in the development of computer software and applications, system</a:t>
            </a:r>
          </a:p>
          <a:p>
            <a:r>
              <a:rPr lang="en-US" dirty="0" smtClean="0"/>
              <a:t> </a:t>
            </a:r>
            <a:r>
              <a:rPr lang="en-US" b="1" dirty="0" smtClean="0"/>
              <a:t>C programming language</a:t>
            </a:r>
            <a:r>
              <a:rPr lang="en-US" dirty="0" smtClean="0"/>
              <a:t> is known for its simplicity and efficiency. It is the best choice to start with programming as it gives you a foundational understanding of </a:t>
            </a:r>
            <a:r>
              <a:rPr lang="en-US" dirty="0" err="1" smtClean="0"/>
              <a:t>programmingprogramming</a:t>
            </a:r>
            <a:r>
              <a:rPr lang="en-US" dirty="0" smtClean="0"/>
              <a:t>, games, web development, and more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idx="1"/>
          </p:nvPr>
        </p:nvSpPr>
        <p:spPr>
          <a:xfrm>
            <a:off x="0" y="0"/>
            <a:ext cx="9144000" cy="6858000"/>
          </a:xfrm>
        </p:spPr>
        <p:txBody>
          <a:bodyPr>
            <a:normAutofit fontScale="85000" lnSpcReduction="20000"/>
          </a:bodyPr>
          <a:lstStyle/>
          <a:p>
            <a:pPr>
              <a:buNone/>
            </a:pPr>
            <a:r>
              <a:rPr lang="en-US" b="1" dirty="0" smtClean="0"/>
              <a:t>Applications of C Language</a:t>
            </a:r>
          </a:p>
          <a:p>
            <a:r>
              <a:rPr lang="en-US" dirty="0" smtClean="0"/>
              <a:t>C was used in programs that were used in making operating systems. C was known as a system development language because the code written in C runs as fast as the code written in assembly language.</a:t>
            </a:r>
          </a:p>
          <a:p>
            <a:r>
              <a:rPr lang="en-US" dirty="0" smtClean="0"/>
              <a:t>The use of C is given below:</a:t>
            </a:r>
          </a:p>
          <a:p>
            <a:r>
              <a:rPr lang="en-US" i="1" dirty="0" smtClean="0"/>
              <a:t>Operating Systems</a:t>
            </a:r>
            <a:endParaRPr lang="en-US" dirty="0" smtClean="0"/>
          </a:p>
          <a:p>
            <a:r>
              <a:rPr lang="en-US" i="1" dirty="0" smtClean="0"/>
              <a:t>Language Compilers</a:t>
            </a:r>
            <a:endParaRPr lang="en-US" dirty="0" smtClean="0"/>
          </a:p>
          <a:p>
            <a:r>
              <a:rPr lang="en-US" i="1" dirty="0" smtClean="0"/>
              <a:t>Assemblers</a:t>
            </a:r>
            <a:endParaRPr lang="en-US" dirty="0" smtClean="0"/>
          </a:p>
          <a:p>
            <a:r>
              <a:rPr lang="en-US" i="1" dirty="0" smtClean="0"/>
              <a:t>Text Editors</a:t>
            </a:r>
            <a:endParaRPr lang="en-US" dirty="0" smtClean="0"/>
          </a:p>
          <a:p>
            <a:r>
              <a:rPr lang="en-US" i="1" dirty="0" smtClean="0"/>
              <a:t>Print Spoolers</a:t>
            </a:r>
            <a:endParaRPr lang="en-US" dirty="0" smtClean="0"/>
          </a:p>
          <a:p>
            <a:r>
              <a:rPr lang="en-US" i="1" dirty="0" smtClean="0"/>
              <a:t>Network Drivers</a:t>
            </a:r>
            <a:endParaRPr lang="en-US" dirty="0" smtClean="0"/>
          </a:p>
          <a:p>
            <a:r>
              <a:rPr lang="en-US" i="1" dirty="0" smtClean="0"/>
              <a:t>Modern Programs</a:t>
            </a:r>
            <a:endParaRPr lang="en-US" dirty="0" smtClean="0"/>
          </a:p>
          <a:p>
            <a:r>
              <a:rPr lang="en-US" i="1" dirty="0" smtClean="0"/>
              <a:t>Databases</a:t>
            </a:r>
            <a:endParaRPr lang="en-US" dirty="0" smtClean="0"/>
          </a:p>
          <a:p>
            <a:r>
              <a:rPr lang="en-US" i="1" dirty="0" smtClean="0"/>
              <a:t>Language Interpreters</a:t>
            </a:r>
            <a:endParaRPr lang="en-US" dirty="0" smtClean="0"/>
          </a:p>
          <a:p>
            <a:r>
              <a:rPr lang="en-US" i="1" dirty="0" smtClean="0"/>
              <a:t>Utilities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066800"/>
          </a:xfrm>
        </p:spPr>
        <p:txBody>
          <a:bodyPr/>
          <a:lstStyle/>
          <a:p>
            <a:r>
              <a:rPr lang="en-US" b="1" dirty="0" smtClean="0"/>
              <a:t>Characteristics of C</a:t>
            </a:r>
            <a:endParaRPr lang="en-US" b="1" dirty="0"/>
          </a:p>
        </p:txBody>
      </p:sp>
      <p:sp>
        <p:nvSpPr>
          <p:cNvPr id="3" name="Espace réservé du contenu 2"/>
          <p:cNvSpPr>
            <a:spLocks noGrp="1"/>
          </p:cNvSpPr>
          <p:nvPr>
            <p:ph idx="1"/>
          </p:nvPr>
        </p:nvSpPr>
        <p:spPr>
          <a:xfrm>
            <a:off x="228600" y="990600"/>
            <a:ext cx="8458200" cy="5867400"/>
          </a:xfrm>
        </p:spPr>
        <p:txBody>
          <a:bodyPr>
            <a:normAutofit lnSpcReduction="10000"/>
          </a:bodyPr>
          <a:lstStyle/>
          <a:p>
            <a:r>
              <a:rPr lang="en-US" sz="2800" dirty="0" smtClean="0"/>
              <a:t>C is an old language, but it still remains popular to this day, even after all these years.</a:t>
            </a:r>
          </a:p>
          <a:p>
            <a:r>
              <a:rPr lang="en-US" sz="2800" dirty="0" smtClean="0"/>
              <a:t>It owes its popularity to the rise and success of Unix, but nowadays it has gone far beyond just being the 'native' language of Unix. It now powers most, if not all, of the world's servers and systems.</a:t>
            </a:r>
          </a:p>
          <a:p>
            <a:r>
              <a:rPr lang="en-US" sz="2800" b="1" dirty="0" smtClean="0"/>
              <a:t>C is fast and efficient</a:t>
            </a:r>
          </a:p>
          <a:p>
            <a:r>
              <a:rPr lang="en-US" sz="2800" b="1" dirty="0" smtClean="0"/>
              <a:t>C is powerful and flexible</a:t>
            </a:r>
          </a:p>
          <a:p>
            <a:r>
              <a:rPr lang="en-US" sz="2800" b="1" dirty="0" smtClean="0"/>
              <a:t>C is portable, </a:t>
            </a:r>
            <a:r>
              <a:rPr lang="en-US" sz="2800" b="1" dirty="0" err="1" smtClean="0"/>
              <a:t>performant</a:t>
            </a:r>
            <a:r>
              <a:rPr lang="en-US" sz="2800" b="1" dirty="0" smtClean="0"/>
              <a:t>, and machine-independent</a:t>
            </a:r>
          </a:p>
          <a:p>
            <a:r>
              <a:rPr lang="en-US" sz="2800" b="1" dirty="0" smtClean="0"/>
              <a:t>C inspired the creation of many other programming languages </a:t>
            </a:r>
            <a:r>
              <a:rPr lang="en-US" sz="2800" b="1" dirty="0" err="1" smtClean="0"/>
              <a:t>E.g</a:t>
            </a:r>
            <a:r>
              <a:rPr lang="en-US" sz="2800" b="1" dirty="0" smtClean="0"/>
              <a:t> </a:t>
            </a:r>
            <a:r>
              <a:rPr lang="en-US" sz="2800" dirty="0" smtClean="0"/>
              <a:t>Python, Ruby, PHP and Java, were inspired by 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0"/>
            <a:ext cx="8229600" cy="1066800"/>
          </a:xfrm>
        </p:spPr>
        <p:txBody>
          <a:bodyPr>
            <a:normAutofit fontScale="90000"/>
          </a:bodyPr>
          <a:lstStyle/>
          <a:p>
            <a:r>
              <a:rPr lang="en-US" b="1" dirty="0" smtClean="0"/>
              <a:t>C Compilation Process: Write-Compile-Run</a:t>
            </a:r>
            <a:br>
              <a:rPr lang="en-US" b="1" dirty="0" smtClean="0"/>
            </a:br>
            <a:endParaRPr lang="en-US" dirty="0"/>
          </a:p>
        </p:txBody>
      </p:sp>
      <p:sp>
        <p:nvSpPr>
          <p:cNvPr id="3" name="Espace réservé du contenu 2"/>
          <p:cNvSpPr>
            <a:spLocks noGrp="1"/>
          </p:cNvSpPr>
          <p:nvPr>
            <p:ph idx="1"/>
          </p:nvPr>
        </p:nvSpPr>
        <p:spPr>
          <a:xfrm>
            <a:off x="228600" y="838200"/>
            <a:ext cx="8915400" cy="5638800"/>
          </a:xfrm>
        </p:spPr>
        <p:txBody>
          <a:bodyPr>
            <a:normAutofit lnSpcReduction="10000"/>
          </a:bodyPr>
          <a:lstStyle/>
          <a:p>
            <a:pPr>
              <a:buNone/>
            </a:pPr>
            <a:r>
              <a:rPr lang="en-US" b="1" dirty="0" smtClean="0"/>
              <a:t>What is a program in C?</a:t>
            </a:r>
          </a:p>
          <a:p>
            <a:r>
              <a:rPr lang="en-US" sz="2800" dirty="0" smtClean="0"/>
              <a:t>A computer program written in C is a human readable and ordered set of instructions that a computer executes. It aims to provide a solution to a specific computing problem and tell the computer to perform a certain task with a sequence of instructions that it needs to follow</a:t>
            </a:r>
          </a:p>
          <a:p>
            <a:r>
              <a:rPr lang="en-US" dirty="0" smtClean="0"/>
              <a:t>A program has keywords, which are specific words that are reserved and are part of the language. It also has literal pieces of data like strings and numbers. And it has words that follow the language’s rules, which we define and introduce to the language that don’t already exist (like variables or methods).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90600"/>
          </a:xfrm>
        </p:spPr>
        <p:txBody>
          <a:bodyPr/>
          <a:lstStyle/>
          <a:p>
            <a:r>
              <a:rPr lang="en-US" b="1" dirty="0" smtClean="0"/>
              <a:t>ORDER STATISTICS</a:t>
            </a:r>
            <a:endParaRPr lang="en-US" b="1" dirty="0"/>
          </a:p>
        </p:txBody>
      </p:sp>
      <p:sp>
        <p:nvSpPr>
          <p:cNvPr id="3" name="Espace réservé du contenu 2"/>
          <p:cNvSpPr>
            <a:spLocks noGrp="1"/>
          </p:cNvSpPr>
          <p:nvPr>
            <p:ph idx="1"/>
          </p:nvPr>
        </p:nvSpPr>
        <p:spPr>
          <a:xfrm>
            <a:off x="457200" y="990601"/>
            <a:ext cx="8229600" cy="4419600"/>
          </a:xfrm>
        </p:spPr>
        <p:txBody>
          <a:bodyPr/>
          <a:lstStyle/>
          <a:p>
            <a:r>
              <a:rPr lang="en-US" dirty="0"/>
              <a:t>In computer science, a </a:t>
            </a:r>
            <a:r>
              <a:rPr lang="en-US" b="1" dirty="0"/>
              <a:t>selection algorithm</a:t>
            </a:r>
            <a:r>
              <a:rPr lang="en-US" dirty="0"/>
              <a:t> is an algorithm for finding the </a:t>
            </a:r>
            <a:r>
              <a:rPr lang="en-US" dirty="0" err="1"/>
              <a:t>th</a:t>
            </a:r>
            <a:r>
              <a:rPr lang="en-US" dirty="0"/>
              <a:t> smallest value in a collection of ordered values, such as numbers. The value that it finds is called the </a:t>
            </a:r>
            <a:r>
              <a:rPr lang="en-US" dirty="0" err="1"/>
              <a:t>th</a:t>
            </a:r>
            <a:r>
              <a:rPr lang="en-US" dirty="0"/>
              <a:t> order statistic. Selection includes as special cases the problems of finding the minimum, median, and maximum element in the collection.</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0"/>
            <a:ext cx="8229600" cy="1265238"/>
          </a:xfrm>
        </p:spPr>
        <p:txBody>
          <a:bodyPr/>
          <a:lstStyle/>
          <a:p>
            <a:r>
              <a:rPr lang="en-US" b="1" dirty="0" smtClean="0"/>
              <a:t>What is a compiler?</a:t>
            </a:r>
            <a:endParaRPr lang="en-US" dirty="0"/>
          </a:p>
        </p:txBody>
      </p:sp>
      <p:sp>
        <p:nvSpPr>
          <p:cNvPr id="3" name="Espace réservé du contenu 2"/>
          <p:cNvSpPr>
            <a:spLocks noGrp="1"/>
          </p:cNvSpPr>
          <p:nvPr>
            <p:ph idx="1"/>
          </p:nvPr>
        </p:nvSpPr>
        <p:spPr>
          <a:xfrm>
            <a:off x="0" y="990600"/>
            <a:ext cx="9448800" cy="5638800"/>
          </a:xfrm>
        </p:spPr>
        <p:txBody>
          <a:bodyPr/>
          <a:lstStyle/>
          <a:p>
            <a:r>
              <a:rPr lang="en-US" dirty="0" smtClean="0"/>
              <a:t>When we write programs in human readable form, we can understand them – but the computer may not be able to. Computers don’t directly understand programming languages, they only understand binary. So programs need to be translated into this other form so the computer can actually understand our program's instructions.</a:t>
            </a:r>
          </a:p>
          <a:p>
            <a:r>
              <a:rPr lang="en-US" dirty="0" smtClean="0"/>
              <a:t>Programs in high level languages can be either compiled or interpreted. They use special pieces of software called compilers and interpreters, respectively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14400"/>
          </a:xfrm>
        </p:spPr>
        <p:txBody>
          <a:bodyPr/>
          <a:lstStyle/>
          <a:p>
            <a:r>
              <a:rPr lang="en-US" b="1" dirty="0" smtClean="0"/>
              <a:t>How to write C source code</a:t>
            </a:r>
            <a:endParaRPr lang="en-US" dirty="0"/>
          </a:p>
        </p:txBody>
      </p:sp>
      <p:sp>
        <p:nvSpPr>
          <p:cNvPr id="3" name="Espace réservé du contenu 2"/>
          <p:cNvSpPr>
            <a:spLocks noGrp="1"/>
          </p:cNvSpPr>
          <p:nvPr>
            <p:ph idx="1"/>
          </p:nvPr>
        </p:nvSpPr>
        <p:spPr>
          <a:xfrm>
            <a:off x="0" y="1066800"/>
            <a:ext cx="9144000" cy="5486400"/>
          </a:xfrm>
        </p:spPr>
        <p:txBody>
          <a:bodyPr>
            <a:normAutofit lnSpcReduction="10000"/>
          </a:bodyPr>
          <a:lstStyle/>
          <a:p>
            <a:r>
              <a:rPr lang="en-US" dirty="0" smtClean="0"/>
              <a:t>In order to develop C programs, we first need to have some type of text editor. A text editor is a program we can use to write our code (called our source code) in a text file.</a:t>
            </a:r>
          </a:p>
          <a:p>
            <a:r>
              <a:rPr lang="en-US" dirty="0" smtClean="0"/>
              <a:t>You can also use an IDE (Integrated Development Environment), or text editor with IDE-like features (an integrated terminal, the ability to write, debug, run and execute our programs all in one place without leaving the editor, and much more).</a:t>
            </a:r>
          </a:p>
          <a:p>
            <a:r>
              <a:rPr lang="en-US" dirty="0" smtClean="0"/>
              <a:t>One editor with these capabilities is Visual Studio Code, using the </a:t>
            </a:r>
            <a:r>
              <a:rPr lang="en-US" dirty="0" smtClean="0">
                <a:hlinkClick r:id="rId2"/>
              </a:rPr>
              <a:t>C/C++ extension</a:t>
            </a:r>
            <a:r>
              <a:rPr lang="en-US" dirty="0" smtClean="0"/>
              <a:t>. Throughout the rest of this tutorial we'll use </a:t>
            </a:r>
            <a:r>
              <a:rPr lang="en-US" dirty="0" err="1" smtClean="0"/>
              <a:t>VSCode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t>An Example of a C code</a:t>
            </a:r>
            <a:endParaRPr lang="en-US" b="1" dirty="0"/>
          </a:p>
        </p:txBody>
      </p:sp>
      <p:pic>
        <p:nvPicPr>
          <p:cNvPr id="4" name="Espace réservé du contenu 3" descr="hello_world.png"/>
          <p:cNvPicPr>
            <a:picLocks noGrp="1" noChangeAspect="1"/>
          </p:cNvPicPr>
          <p:nvPr>
            <p:ph idx="1"/>
          </p:nvPr>
        </p:nvPicPr>
        <p:blipFill>
          <a:blip r:embed="rId2"/>
          <a:stretch>
            <a:fillRect/>
          </a:stretch>
        </p:blipFill>
        <p:spPr>
          <a:xfrm>
            <a:off x="914400" y="1982656"/>
            <a:ext cx="7772400" cy="4175387"/>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14400"/>
          </a:xfrm>
        </p:spPr>
        <p:txBody>
          <a:bodyPr/>
          <a:lstStyle/>
          <a:p>
            <a:r>
              <a:rPr lang="en-US" b="1" dirty="0" smtClean="0"/>
              <a:t>Real-World Applications of C </a:t>
            </a:r>
            <a:endParaRPr lang="en-US" dirty="0"/>
          </a:p>
        </p:txBody>
      </p:sp>
      <p:sp>
        <p:nvSpPr>
          <p:cNvPr id="3" name="Espace réservé du contenu 2"/>
          <p:cNvSpPr>
            <a:spLocks noGrp="1"/>
          </p:cNvSpPr>
          <p:nvPr>
            <p:ph idx="1"/>
          </p:nvPr>
        </p:nvSpPr>
        <p:spPr>
          <a:xfrm>
            <a:off x="0" y="838200"/>
            <a:ext cx="9144000" cy="6019800"/>
          </a:xfrm>
        </p:spPr>
        <p:txBody>
          <a:bodyPr/>
          <a:lstStyle/>
          <a:p>
            <a:pPr>
              <a:buNone/>
            </a:pPr>
            <a:r>
              <a:rPr lang="en-US" b="1" dirty="0" smtClean="0"/>
              <a:t>Operating Systems:</a:t>
            </a:r>
          </a:p>
          <a:p>
            <a:r>
              <a:rPr lang="en-US" dirty="0" smtClean="0"/>
              <a:t>Scripting of UNIX operating system was the primary purpose behind creation of C. Additionally, as programs scripted in C get executed with speeds equivalent to assembly language, C language has been an integral part of the development of multiple operating systems. Unix-Kernel, Microsoft Windows utilities and operating system applications, and a large segment of the Android operating system have all been scripted in C.</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2400" y="0"/>
            <a:ext cx="8991600" cy="6629400"/>
          </a:xfrm>
        </p:spPr>
        <p:txBody>
          <a:bodyPr/>
          <a:lstStyle/>
          <a:p>
            <a:pPr>
              <a:buNone/>
            </a:pPr>
            <a:r>
              <a:rPr lang="en-US" b="1" dirty="0" smtClean="0"/>
              <a:t>Development of New Languages:</a:t>
            </a:r>
          </a:p>
          <a:p>
            <a:r>
              <a:rPr lang="en-US" dirty="0" smtClean="0"/>
              <a:t>Efficiency of code execution and simplicity have resulted in C directly or indirectly influencing development of many languages including C++ which is C with classes, C#, D, Java, Limbo, JavaScript, Perl, UNIX’s C Shell, PHP and Python, and </a:t>
            </a:r>
            <a:r>
              <a:rPr lang="en-US" dirty="0" err="1" smtClean="0"/>
              <a:t>Verilog</a:t>
            </a:r>
            <a:r>
              <a:rPr lang="en-US" dirty="0" smtClean="0"/>
              <a:t>. These languages use C in variable capacity: for instance, in Python, C is used for building standard libraries, while others like C++, Perl and PHP have syntax and control structures based upon C.</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28600" y="152400"/>
            <a:ext cx="8763000" cy="6400800"/>
          </a:xfrm>
        </p:spPr>
        <p:txBody>
          <a:bodyPr>
            <a:normAutofit/>
          </a:bodyPr>
          <a:lstStyle/>
          <a:p>
            <a:pPr>
              <a:buNone/>
            </a:pPr>
            <a:r>
              <a:rPr lang="en-US" b="1" dirty="0" smtClean="0"/>
              <a:t>Computation Platforms:</a:t>
            </a:r>
          </a:p>
          <a:p>
            <a:r>
              <a:rPr lang="en-US" dirty="0" smtClean="0"/>
              <a:t>C implements algorithms and data structures swiftly, facilitating faster computations in programs. This has enabled the use of C in applications requiring higher degrees of calculations like MATLAB and </a:t>
            </a:r>
            <a:r>
              <a:rPr lang="en-US" dirty="0" err="1" smtClean="0"/>
              <a:t>Mathematica</a:t>
            </a:r>
            <a:endParaRPr lang="en-US" dirty="0" smtClean="0"/>
          </a:p>
          <a:p>
            <a:pPr>
              <a:buNone/>
            </a:pPr>
            <a:r>
              <a:rPr lang="en-US" b="1" dirty="0" smtClean="0"/>
              <a:t>Embedded Systems:</a:t>
            </a:r>
          </a:p>
          <a:p>
            <a:r>
              <a:rPr lang="en-US" dirty="0" smtClean="0"/>
              <a:t>Various features of C including direct access to machine level hardware APIs, presence of C compilers, deterministic resource use and dynamic memory allocation make C language an optimum choice for scripting applications and drivers of embedded systems.</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b="1" dirty="0" smtClean="0"/>
              <a:t>Graphics and Games:</a:t>
            </a:r>
          </a:p>
          <a:p>
            <a:r>
              <a:rPr lang="en-US" dirty="0" smtClean="0"/>
              <a:t>C language has been used in the development of a variety of graphics and gaming applications, such as chess, bouncing ball, archery etc.</a:t>
            </a:r>
            <a:r>
              <a:rPr lang="en-US" b="1" dirty="0" smtClean="0"/>
              <a:t> </a:t>
            </a:r>
            <a:br>
              <a:rPr lang="en-US" b="1"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219200"/>
          </a:xfrm>
        </p:spPr>
        <p:txBody>
          <a:bodyPr>
            <a:normAutofit fontScale="90000"/>
          </a:bodyPr>
          <a:lstStyle/>
          <a:p>
            <a:r>
              <a:rPr lang="en-US" b="1" dirty="0" smtClean="0"/>
              <a:t>Practical application of order statistics include</a:t>
            </a:r>
            <a:endParaRPr lang="en-US" b="1" dirty="0"/>
          </a:p>
        </p:txBody>
      </p:sp>
      <p:sp>
        <p:nvSpPr>
          <p:cNvPr id="3" name="Espace réservé du contenu 2"/>
          <p:cNvSpPr>
            <a:spLocks noGrp="1"/>
          </p:cNvSpPr>
          <p:nvPr>
            <p:ph idx="1"/>
          </p:nvPr>
        </p:nvSpPr>
        <p:spPr>
          <a:xfrm>
            <a:off x="0" y="1143000"/>
            <a:ext cx="9144000" cy="5715000"/>
          </a:xfrm>
        </p:spPr>
        <p:txBody>
          <a:bodyPr>
            <a:normAutofit fontScale="85000" lnSpcReduction="20000"/>
          </a:bodyPr>
          <a:lstStyle/>
          <a:p>
            <a:r>
              <a:rPr lang="en-US" dirty="0" smtClean="0"/>
              <a:t>Let’s say you had three weights:</a:t>
            </a:r>
            <a:br>
              <a:rPr lang="en-US" dirty="0" smtClean="0"/>
            </a:br>
            <a:r>
              <a:rPr lang="en-US" dirty="0" smtClean="0"/>
              <a:t>X</a:t>
            </a:r>
            <a:r>
              <a:rPr lang="en-US" baseline="-25000" dirty="0" smtClean="0"/>
              <a:t>1</a:t>
            </a:r>
            <a:r>
              <a:rPr lang="en-US" dirty="0" smtClean="0"/>
              <a:t> = 22 kg, X</a:t>
            </a:r>
            <a:r>
              <a:rPr lang="en-US" baseline="-25000" dirty="0" smtClean="0"/>
              <a:t>2</a:t>
            </a:r>
            <a:r>
              <a:rPr lang="en-US" dirty="0" smtClean="0"/>
              <a:t> = 44 kg, and X</a:t>
            </a:r>
            <a:r>
              <a:rPr lang="en-US" baseline="-25000" dirty="0" smtClean="0"/>
              <a:t>3</a:t>
            </a:r>
            <a:r>
              <a:rPr lang="en-US" dirty="0" smtClean="0"/>
              <a:t> = 12 kg.</a:t>
            </a:r>
            <a:br>
              <a:rPr lang="en-US" dirty="0" smtClean="0"/>
            </a:br>
            <a:r>
              <a:rPr lang="en-US" dirty="0" smtClean="0"/>
              <a:t>To get the </a:t>
            </a:r>
            <a:r>
              <a:rPr lang="en-US" b="1" dirty="0" smtClean="0"/>
              <a:t>order statistics (</a:t>
            </a:r>
            <a:r>
              <a:rPr lang="en-US" b="1" dirty="0" err="1" smtClean="0"/>
              <a:t>Y</a:t>
            </a:r>
            <a:r>
              <a:rPr lang="en-US" b="1" baseline="-25000" dirty="0" err="1" smtClean="0"/>
              <a:t>n</a:t>
            </a:r>
            <a:r>
              <a:rPr lang="en-US" b="1" dirty="0" smtClean="0"/>
              <a:t>)</a:t>
            </a:r>
            <a:r>
              <a:rPr lang="en-US" dirty="0" smtClean="0"/>
              <a:t>, put the items in </a:t>
            </a:r>
            <a:r>
              <a:rPr lang="en-US" b="1" dirty="0" smtClean="0"/>
              <a:t>numerical increasing order</a:t>
            </a:r>
            <a:r>
              <a:rPr lang="en-US" dirty="0" smtClean="0"/>
              <a:t>: </a:t>
            </a:r>
          </a:p>
          <a:p>
            <a:r>
              <a:rPr lang="en-US" dirty="0" smtClean="0"/>
              <a:t>Y</a:t>
            </a:r>
            <a:r>
              <a:rPr lang="en-US" baseline="-25000" dirty="0" smtClean="0"/>
              <a:t>1</a:t>
            </a:r>
            <a:r>
              <a:rPr lang="en-US" dirty="0" smtClean="0"/>
              <a:t> = 12 kg</a:t>
            </a:r>
          </a:p>
          <a:p>
            <a:r>
              <a:rPr lang="en-US" dirty="0" smtClean="0"/>
              <a:t>Y</a:t>
            </a:r>
            <a:r>
              <a:rPr lang="en-US" baseline="-25000" dirty="0" smtClean="0"/>
              <a:t>2</a:t>
            </a:r>
            <a:r>
              <a:rPr lang="en-US" dirty="0" smtClean="0"/>
              <a:t> = 22 kg</a:t>
            </a:r>
          </a:p>
          <a:p>
            <a:r>
              <a:rPr lang="en-US" dirty="0" smtClean="0"/>
              <a:t>Y</a:t>
            </a:r>
            <a:r>
              <a:rPr lang="en-US" baseline="-25000" dirty="0" smtClean="0"/>
              <a:t>3</a:t>
            </a:r>
            <a:r>
              <a:rPr lang="en-US" dirty="0" smtClean="0"/>
              <a:t> = 44 kg</a:t>
            </a:r>
          </a:p>
          <a:p>
            <a:r>
              <a:rPr lang="en-US" dirty="0" smtClean="0"/>
              <a:t>The </a:t>
            </a:r>
            <a:r>
              <a:rPr lang="en-US" dirty="0" err="1" smtClean="0"/>
              <a:t>kth</a:t>
            </a:r>
            <a:r>
              <a:rPr lang="en-US" dirty="0" smtClean="0"/>
              <a:t> smallest X value is normally called the </a:t>
            </a:r>
            <a:r>
              <a:rPr lang="en-US" i="1" dirty="0" err="1" smtClean="0"/>
              <a:t>k</a:t>
            </a:r>
            <a:r>
              <a:rPr lang="en-US" dirty="0" err="1" smtClean="0"/>
              <a:t>th</a:t>
            </a:r>
            <a:r>
              <a:rPr lang="en-US" dirty="0" smtClean="0"/>
              <a:t> order statistic.</a:t>
            </a:r>
          </a:p>
          <a:p>
            <a:r>
              <a:rPr lang="en-US" dirty="0" smtClean="0"/>
              <a:t>More formally, </a:t>
            </a:r>
          </a:p>
          <a:p>
            <a:r>
              <a:rPr lang="en-US" dirty="0" smtClean="0"/>
              <a:t>If X</a:t>
            </a:r>
            <a:r>
              <a:rPr lang="en-US" baseline="-25000" dirty="0" smtClean="0"/>
              <a:t>1</a:t>
            </a:r>
            <a:r>
              <a:rPr lang="en-US" dirty="0" smtClean="0"/>
              <a:t>, X</a:t>
            </a:r>
            <a:r>
              <a:rPr lang="en-US" baseline="-25000" dirty="0" smtClean="0"/>
              <a:t>2</a:t>
            </a:r>
            <a:r>
              <a:rPr lang="en-US" dirty="0" smtClean="0"/>
              <a:t>,…, </a:t>
            </a:r>
            <a:r>
              <a:rPr lang="en-US" dirty="0" err="1" smtClean="0"/>
              <a:t>X</a:t>
            </a:r>
            <a:r>
              <a:rPr lang="en-US" baseline="-25000" dirty="0" err="1" smtClean="0"/>
              <a:t>n</a:t>
            </a:r>
            <a:r>
              <a:rPr lang="en-US" dirty="0" smtClean="0"/>
              <a:t> are random </a:t>
            </a:r>
            <a:r>
              <a:rPr lang="en-US" dirty="0" err="1" smtClean="0">
                <a:hlinkClick r:id="rId3"/>
              </a:rPr>
              <a:t>iid</a:t>
            </a:r>
            <a:r>
              <a:rPr lang="en-US" dirty="0" smtClean="0"/>
              <a:t> observations taken from a </a:t>
            </a:r>
            <a:r>
              <a:rPr lang="en-US" dirty="0" smtClean="0">
                <a:hlinkClick r:id="rId4"/>
              </a:rPr>
              <a:t>population</a:t>
            </a:r>
            <a:r>
              <a:rPr lang="en-US" dirty="0" smtClean="0"/>
              <a:t> with n continuous observations, the </a:t>
            </a:r>
            <a:r>
              <a:rPr lang="en-US" dirty="0" smtClean="0">
                <a:hlinkClick r:id="rId5"/>
              </a:rPr>
              <a:t>random variables</a:t>
            </a:r>
            <a:r>
              <a:rPr lang="en-US" dirty="0" smtClean="0"/>
              <a:t/>
            </a:r>
            <a:br>
              <a:rPr lang="en-US" dirty="0" smtClean="0"/>
            </a:br>
            <a:r>
              <a:rPr lang="en-US" dirty="0" smtClean="0"/>
              <a:t>Y</a:t>
            </a:r>
            <a:r>
              <a:rPr lang="en-US" baseline="-25000" dirty="0" smtClean="0"/>
              <a:t>1</a:t>
            </a:r>
            <a:r>
              <a:rPr lang="en-US" dirty="0" smtClean="0"/>
              <a:t> &lt; Y</a:t>
            </a:r>
            <a:r>
              <a:rPr lang="en-US" baseline="-25000" dirty="0" smtClean="0"/>
              <a:t>2</a:t>
            </a:r>
            <a:r>
              <a:rPr lang="en-US" dirty="0" smtClean="0"/>
              <a:t> &lt; …, &lt; </a:t>
            </a:r>
            <a:r>
              <a:rPr lang="en-US" dirty="0" err="1" smtClean="0"/>
              <a:t>Yn</a:t>
            </a:r>
            <a:r>
              <a:rPr lang="en-US" dirty="0" smtClean="0"/>
              <a:t/>
            </a:r>
            <a:br>
              <a:rPr lang="en-US" dirty="0" smtClean="0"/>
            </a:br>
            <a:r>
              <a:rPr lang="en-US" dirty="0" smtClean="0"/>
              <a:t>denote the sample’s order statistics.</a:t>
            </a:r>
          </a:p>
          <a:p>
            <a:pPr>
              <a:buNone/>
            </a:pPr>
            <a:endParaRPr lang="en-US" dirty="0" smtClean="0"/>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14400"/>
          </a:xfrm>
        </p:spPr>
        <p:txBody>
          <a:bodyPr/>
          <a:lstStyle/>
          <a:p>
            <a:r>
              <a:rPr lang="en-US" b="1" dirty="0" smtClean="0"/>
              <a:t>String Matching Algorithm</a:t>
            </a:r>
            <a:endParaRPr lang="en-US" b="1" dirty="0"/>
          </a:p>
        </p:txBody>
      </p:sp>
      <p:sp>
        <p:nvSpPr>
          <p:cNvPr id="3" name="Espace réservé du contenu 2"/>
          <p:cNvSpPr>
            <a:spLocks noGrp="1"/>
          </p:cNvSpPr>
          <p:nvPr>
            <p:ph idx="1"/>
          </p:nvPr>
        </p:nvSpPr>
        <p:spPr>
          <a:xfrm>
            <a:off x="0" y="838200"/>
            <a:ext cx="9144000" cy="6019800"/>
          </a:xfrm>
        </p:spPr>
        <p:txBody>
          <a:bodyPr/>
          <a:lstStyle/>
          <a:p>
            <a:r>
              <a:rPr lang="en-US" dirty="0" smtClean="0">
                <a:hlinkClick r:id="rId2"/>
              </a:rPr>
              <a:t>String matching algorithms</a:t>
            </a:r>
            <a:r>
              <a:rPr lang="en-US" dirty="0" smtClean="0"/>
              <a:t> have greatly influenced computer science and play an essential role in various real-world problems. It helps in performing time-efficient tasks in multiple domains. These algorithms are useful in the case of searching a string within another string. String matching is also used in the </a:t>
            </a:r>
            <a:r>
              <a:rPr lang="en-US" dirty="0" smtClean="0">
                <a:hlinkClick r:id="rId3"/>
              </a:rPr>
              <a:t>Database schema</a:t>
            </a:r>
            <a:r>
              <a:rPr lang="en-US" dirty="0" smtClean="0"/>
              <a:t>, Network systems.</a:t>
            </a:r>
            <a:br>
              <a:rPr lang="en-US" dirty="0" smtClean="0"/>
            </a:br>
            <a:r>
              <a:rPr lang="en-US" dirty="0" smtClean="0"/>
              <a:t>Let us look at a few string matching algorithms before proceeding to their applications in real world. String Matching Algorithms can broadly be classified into two types of algorithms –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90600"/>
          </a:xfrm>
        </p:spPr>
        <p:txBody>
          <a:bodyPr>
            <a:normAutofit fontScale="90000"/>
          </a:bodyPr>
          <a:lstStyle/>
          <a:p>
            <a:r>
              <a:rPr lang="en-US" b="1" dirty="0" smtClean="0"/>
              <a:t>Types of String Matching Algorithm</a:t>
            </a:r>
            <a:endParaRPr lang="en-US" b="1" dirty="0"/>
          </a:p>
        </p:txBody>
      </p:sp>
      <p:sp>
        <p:nvSpPr>
          <p:cNvPr id="3" name="Espace réservé du contenu 2"/>
          <p:cNvSpPr>
            <a:spLocks noGrp="1"/>
          </p:cNvSpPr>
          <p:nvPr>
            <p:ph idx="1"/>
          </p:nvPr>
        </p:nvSpPr>
        <p:spPr>
          <a:xfrm>
            <a:off x="0" y="914400"/>
            <a:ext cx="9144000" cy="5943600"/>
          </a:xfrm>
        </p:spPr>
        <p:txBody>
          <a:bodyPr>
            <a:normAutofit/>
          </a:bodyPr>
          <a:lstStyle/>
          <a:p>
            <a:pPr>
              <a:buNone/>
            </a:pPr>
            <a:r>
              <a:rPr lang="en-US" b="1" dirty="0" smtClean="0"/>
              <a:t>Exact String Matching Algorithms:</a:t>
            </a:r>
            <a:endParaRPr lang="en-US" dirty="0" smtClean="0"/>
          </a:p>
          <a:p>
            <a:pPr>
              <a:buNone/>
            </a:pPr>
            <a:r>
              <a:rPr lang="en-US" dirty="0"/>
              <a:t> </a:t>
            </a:r>
            <a:r>
              <a:rPr lang="en-US" dirty="0" smtClean="0"/>
              <a:t>          Exact string matching algorithms is to find one, several, or all occurrences of a defined string (pattern) in a large string (text or sequences) such that each matching is perfect. All alphabets of patterns must be matched to corresponding matched subsequence. These are further classified into four categories</a:t>
            </a:r>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Algorithms based on character comparison</a:t>
            </a:r>
            <a:endParaRPr lang="en-US" b="1" dirty="0"/>
          </a:p>
        </p:txBody>
      </p:sp>
      <p:sp>
        <p:nvSpPr>
          <p:cNvPr id="3" name="Espace réservé du contenu 2"/>
          <p:cNvSpPr>
            <a:spLocks noGrp="1"/>
          </p:cNvSpPr>
          <p:nvPr>
            <p:ph idx="1"/>
          </p:nvPr>
        </p:nvSpPr>
        <p:spPr/>
        <p:txBody>
          <a:bodyPr>
            <a:normAutofit fontScale="85000" lnSpcReduction="10000"/>
          </a:bodyPr>
          <a:lstStyle/>
          <a:p>
            <a:pPr lvl="1"/>
            <a:r>
              <a:rPr lang="en-US" dirty="0" smtClean="0">
                <a:hlinkClick r:id="rId2"/>
              </a:rPr>
              <a:t>Naive Algorithm:</a:t>
            </a:r>
            <a:r>
              <a:rPr lang="en-US" dirty="0" smtClean="0"/>
              <a:t> It slides the pattern over text one by one and check for a match. If a match is found, then slides by 1 again to check for subsequent matches.</a:t>
            </a:r>
          </a:p>
          <a:p>
            <a:pPr lvl="1"/>
            <a:r>
              <a:rPr lang="en-US" dirty="0" smtClean="0">
                <a:hlinkClick r:id="rId3"/>
              </a:rPr>
              <a:t>KMP (Knuth Morris Pratt) Algorithm:</a:t>
            </a:r>
            <a:r>
              <a:rPr lang="en-US" dirty="0" smtClean="0"/>
              <a:t> The idea is whenever a mismatch is detected, we already know some of the characters in the text of the next window. So, we take advantage of this information to avoid matching the characters that we know will anyway match.</a:t>
            </a:r>
          </a:p>
          <a:p>
            <a:pPr lvl="1"/>
            <a:r>
              <a:rPr lang="en-US" dirty="0" smtClean="0">
                <a:hlinkClick r:id="rId4"/>
              </a:rPr>
              <a:t>Boyer Moore Algorithm:</a:t>
            </a:r>
            <a:r>
              <a:rPr lang="en-US" dirty="0" smtClean="0"/>
              <a:t> This algorithm uses best heuristics of Naive and KMP algorithm and starts matching from the last character of the pattern.</a:t>
            </a:r>
          </a:p>
          <a:p>
            <a:pPr lvl="1"/>
            <a:r>
              <a:rPr lang="en-US" dirty="0" smtClean="0">
                <a:hlinkClick r:id="rId5"/>
              </a:rPr>
              <a:t>Using the </a:t>
            </a:r>
            <a:r>
              <a:rPr lang="en-US" dirty="0" err="1" smtClean="0">
                <a:hlinkClick r:id="rId5"/>
              </a:rPr>
              <a:t>Trie</a:t>
            </a:r>
            <a:r>
              <a:rPr lang="en-US" dirty="0" smtClean="0">
                <a:hlinkClick r:id="rId5"/>
              </a:rPr>
              <a:t> data structure:</a:t>
            </a:r>
            <a:r>
              <a:rPr lang="en-US" dirty="0" smtClean="0"/>
              <a:t> It is used as an efficient information retrieval data structure. It stores the keys in form of a balanced BST.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endParaRPr lang="en-US" dirty="0" smtClean="0"/>
          </a:p>
          <a:p>
            <a:pPr lvl="1"/>
            <a:r>
              <a:rPr lang="en-US" dirty="0" smtClean="0">
                <a:hlinkClick r:id="rId2"/>
              </a:rPr>
              <a:t>Automaton Matcher Algorithm:</a:t>
            </a:r>
            <a:r>
              <a:rPr lang="en-US" dirty="0" smtClean="0"/>
              <a:t> It starts from the first state of the automata and the first character of the text. At every step, it considers next character of text, and look for the next state in the built finite automata and move to a new state.</a:t>
            </a:r>
          </a:p>
          <a:p>
            <a:r>
              <a:rPr lang="en-US" dirty="0" smtClean="0"/>
              <a:t>Algorithms based on Bit (parallelism method): </a:t>
            </a:r>
          </a:p>
          <a:p>
            <a:pPr lvl="1"/>
            <a:r>
              <a:rPr lang="en-US" dirty="0" err="1" smtClean="0">
                <a:hlinkClick r:id="rId3"/>
              </a:rPr>
              <a:t>Aho-Corasick</a:t>
            </a:r>
            <a:r>
              <a:rPr lang="en-US" dirty="0" smtClean="0">
                <a:hlinkClick r:id="rId3"/>
              </a:rPr>
              <a:t> Algorithm:</a:t>
            </a:r>
            <a:r>
              <a:rPr lang="en-US" dirty="0" smtClean="0"/>
              <a:t> It finds all words in O(n + m + z) time where n is the length of text and m be the total number characters in all words and z is total number of occurrences of words in text. This algorithm forms the basis of the original Unix command </a:t>
            </a:r>
            <a:r>
              <a:rPr lang="en-US" dirty="0" err="1" smtClean="0"/>
              <a:t>fgrep</a:t>
            </a:r>
            <a:r>
              <a:rPr lang="en-US" dirty="0" smtClean="0"/>
              <a:t>.</a:t>
            </a:r>
          </a:p>
          <a:p>
            <a:r>
              <a:rPr lang="en-US" dirty="0" smtClean="0"/>
              <a:t>Hashing-string matching algorithms: </a:t>
            </a:r>
          </a:p>
          <a:p>
            <a:pPr lvl="1"/>
            <a:r>
              <a:rPr lang="en-US" dirty="0" smtClean="0">
                <a:hlinkClick r:id="rId4"/>
              </a:rPr>
              <a:t>Rabin Karp Algorithm:</a:t>
            </a:r>
            <a:r>
              <a:rPr lang="en-US" dirty="0" smtClean="0"/>
              <a:t> It matches the hash value of the pattern with the hash value of current substring of text, and if the hash values match then only it starts matching individual characters.</a:t>
            </a:r>
          </a:p>
          <a:p>
            <a:endParaRPr lang="en-US" dirty="0"/>
          </a:p>
        </p:txBody>
      </p:sp>
      <p:sp>
        <p:nvSpPr>
          <p:cNvPr id="5" name="Rectangle 4"/>
          <p:cNvSpPr/>
          <p:nvPr/>
        </p:nvSpPr>
        <p:spPr>
          <a:xfrm>
            <a:off x="914400" y="609600"/>
            <a:ext cx="4572000" cy="646331"/>
          </a:xfrm>
          <a:prstGeom prst="rect">
            <a:avLst/>
          </a:prstGeom>
        </p:spPr>
        <p:txBody>
          <a:bodyPr>
            <a:spAutoFit/>
          </a:bodyPr>
          <a:lstStyle/>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Approximate String Matching Algorithms:</a:t>
            </a:r>
            <a:endParaRPr lang="en-US" dirty="0"/>
          </a:p>
        </p:txBody>
      </p:sp>
      <p:sp>
        <p:nvSpPr>
          <p:cNvPr id="3" name="Espace réservé du contenu 2"/>
          <p:cNvSpPr>
            <a:spLocks noGrp="1"/>
          </p:cNvSpPr>
          <p:nvPr>
            <p:ph idx="1"/>
          </p:nvPr>
        </p:nvSpPr>
        <p:spPr>
          <a:xfrm>
            <a:off x="228600" y="1447800"/>
            <a:ext cx="8915400" cy="5410200"/>
          </a:xfrm>
        </p:spPr>
        <p:txBody>
          <a:bodyPr>
            <a:normAutofit fontScale="77500" lnSpcReduction="20000"/>
          </a:bodyPr>
          <a:lstStyle/>
          <a:p>
            <a:r>
              <a:rPr lang="en-US" dirty="0" smtClean="0"/>
              <a:t>Approximate String Matching Algorithms (also known as Fuzzy String Searching) searches for substrings of the input string. More specifically, the approximate string matching approach is stated as follows: Suppose that we are given two strings, text T[1…n] and pattern P[1…m]. The task is to find all the occurrences of patterns in the text whose </a:t>
            </a:r>
            <a:r>
              <a:rPr lang="en-US" dirty="0" smtClean="0">
                <a:hlinkClick r:id="rId2"/>
              </a:rPr>
              <a:t>edit distance</a:t>
            </a:r>
            <a:r>
              <a:rPr lang="en-US" dirty="0" smtClean="0"/>
              <a:t> to the pattern is at most k. Some well known edit distances are – </a:t>
            </a:r>
            <a:r>
              <a:rPr lang="en-US" dirty="0" err="1" smtClean="0">
                <a:hlinkClick r:id="rId3"/>
              </a:rPr>
              <a:t>Levenshtein</a:t>
            </a:r>
            <a:r>
              <a:rPr lang="en-US" dirty="0" smtClean="0">
                <a:hlinkClick r:id="rId3"/>
              </a:rPr>
              <a:t> edit distance</a:t>
            </a:r>
            <a:r>
              <a:rPr lang="en-US" dirty="0" smtClean="0"/>
              <a:t> and </a:t>
            </a:r>
            <a:r>
              <a:rPr lang="en-US" dirty="0" smtClean="0">
                <a:hlinkClick r:id="rId4"/>
              </a:rPr>
              <a:t>Hamming edit distance</a:t>
            </a:r>
            <a:r>
              <a:rPr lang="en-US" dirty="0" smtClean="0"/>
              <a:t>.</a:t>
            </a:r>
          </a:p>
          <a:p>
            <a:r>
              <a:rPr lang="en-US" dirty="0" smtClean="0"/>
              <a:t>These techniques are used when the quality of the text is low, there are spelling errors in the pattern or text, finding DNA subsequences after mutation, heterogeneous databases, etc. Some approximate string matching algorithms are:</a:t>
            </a:r>
          </a:p>
          <a:p>
            <a:r>
              <a:rPr lang="en-US" b="1" dirty="0" smtClean="0"/>
              <a:t>Naive Approach:</a:t>
            </a:r>
            <a:r>
              <a:rPr lang="en-US" dirty="0" smtClean="0"/>
              <a:t> It slides the pattern over text one by one and check for approximate matches. If they are found, then slides by 1 again to check for subsequent approximate matches.</a:t>
            </a:r>
          </a:p>
          <a:p>
            <a:r>
              <a:rPr lang="en-US" dirty="0" smtClean="0"/>
              <a:t>Sellers Algorithm (Dynamic Programming)</a:t>
            </a:r>
          </a:p>
          <a:p>
            <a:r>
              <a:rPr lang="en-US" dirty="0" smtClean="0"/>
              <a:t>Shift or Algorithm (Bitmap Algorithm)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838200"/>
          </a:xfrm>
        </p:spPr>
        <p:txBody>
          <a:bodyPr>
            <a:normAutofit fontScale="90000"/>
          </a:bodyPr>
          <a:lstStyle/>
          <a:p>
            <a:r>
              <a:rPr lang="en-US" b="1" dirty="0" smtClean="0"/>
              <a:t>Applications of String Matching Algorithms:</a:t>
            </a:r>
            <a:endParaRPr lang="en-US" dirty="0"/>
          </a:p>
        </p:txBody>
      </p:sp>
      <p:sp>
        <p:nvSpPr>
          <p:cNvPr id="3" name="Espace réservé du contenu 2"/>
          <p:cNvSpPr>
            <a:spLocks noGrp="1"/>
          </p:cNvSpPr>
          <p:nvPr>
            <p:ph idx="1"/>
          </p:nvPr>
        </p:nvSpPr>
        <p:spPr>
          <a:xfrm>
            <a:off x="228600" y="990600"/>
            <a:ext cx="8763000" cy="5562600"/>
          </a:xfrm>
        </p:spPr>
        <p:txBody>
          <a:bodyPr/>
          <a:lstStyle/>
          <a:p>
            <a:r>
              <a:rPr lang="en-US" b="1" dirty="0" smtClean="0"/>
              <a:t>Plagiarism Detection:</a:t>
            </a:r>
            <a:r>
              <a:rPr lang="en-US" dirty="0" smtClean="0"/>
              <a:t> The documents to be compared are decomposed into string tokens and compared using string matching algorithms. Thus, these algorithms are used to detect similarities between them and declare if the work is plagiarized or original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étro">
  <a:themeElements>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é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120</TotalTime>
  <Words>1740</Words>
  <Application>Microsoft Office PowerPoint</Application>
  <PresentationFormat>Affichage à l'écran (4:3)</PresentationFormat>
  <Paragraphs>88</Paragraphs>
  <Slides>26</Slides>
  <Notes>1</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Métro</vt:lpstr>
      <vt:lpstr>FUNDERMENTALS OF ALGORITHM</vt:lpstr>
      <vt:lpstr>ORDER STATISTICS</vt:lpstr>
      <vt:lpstr>Practical application of order statistics include</vt:lpstr>
      <vt:lpstr>String Matching Algorithm</vt:lpstr>
      <vt:lpstr>Types of String Matching Algorithm</vt:lpstr>
      <vt:lpstr>Algorithms based on character comparison</vt:lpstr>
      <vt:lpstr>Diapositive 7</vt:lpstr>
      <vt:lpstr>Approximate String Matching Algorithms:</vt:lpstr>
      <vt:lpstr>Applications of String Matching Algorithms:</vt:lpstr>
      <vt:lpstr>Diapositive 10</vt:lpstr>
      <vt:lpstr>Diapositive 11</vt:lpstr>
      <vt:lpstr>Diapositive 12</vt:lpstr>
      <vt:lpstr>Diapositive 13</vt:lpstr>
      <vt:lpstr>Diapositive 14</vt:lpstr>
      <vt:lpstr>Implementation of C programming </vt:lpstr>
      <vt:lpstr>What is C?</vt:lpstr>
      <vt:lpstr>Diapositive 17</vt:lpstr>
      <vt:lpstr>Characteristics of C</vt:lpstr>
      <vt:lpstr>C Compilation Process: Write-Compile-Run </vt:lpstr>
      <vt:lpstr>What is a compiler?</vt:lpstr>
      <vt:lpstr>How to write C source code</vt:lpstr>
      <vt:lpstr>An Example of a C code</vt:lpstr>
      <vt:lpstr>Real-World Applications of C </vt:lpstr>
      <vt:lpstr>Diapositive 24</vt:lpstr>
      <vt:lpstr>Diapositive 25</vt:lpstr>
      <vt:lpstr>Diapositive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FUNDERMENTALS OF ALGORITHM</dc:title>
  <dc:creator>Ayuni Rita</dc:creator>
  <cp:lastModifiedBy>Ayuni Rita</cp:lastModifiedBy>
  <cp:revision>13</cp:revision>
  <dcterms:created xsi:type="dcterms:W3CDTF">2023-12-01T23:50:13Z</dcterms:created>
  <dcterms:modified xsi:type="dcterms:W3CDTF">2023-12-02T01:51:09Z</dcterms:modified>
</cp:coreProperties>
</file>