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04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8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9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7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8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68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4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2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30D53-FDA8-465A-A0D5-CB8F2AB08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Files, Methods, Arrays,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A969-CF61-4F9F-9366-A765ECCC3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 Modules</a:t>
            </a:r>
          </a:p>
          <a:p>
            <a:pPr algn="l"/>
            <a:r>
              <a:rPr lang="en-US" i="1" dirty="0"/>
              <a:t>John P. Baugh, Ph.D.</a:t>
            </a:r>
          </a:p>
        </p:txBody>
      </p:sp>
      <p:pic>
        <p:nvPicPr>
          <p:cNvPr id="12" name="Picture 11" descr="A picture containing table, computer, desk&#10;&#10;Description automatically generated">
            <a:extLst>
              <a:ext uri="{FF2B5EF4-FFF2-40B4-BE49-F238E27FC236}">
                <a16:creationId xmlns:a16="http://schemas.microsoft.com/office/drawing/2014/main" id="{0D2B5834-799E-4E64-B580-CDE35E97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966"/>
          <a:stretch/>
        </p:blipFill>
        <p:spPr>
          <a:xfrm>
            <a:off x="5648310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98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B33-0398-45CA-B9D8-94F3F858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 parameters vs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798-993F-4695-A35C-54758BAE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parameter </a:t>
            </a:r>
            <a:r>
              <a:rPr lang="en-US" dirty="0"/>
              <a:t>is a place holder in a method </a:t>
            </a:r>
            <a:r>
              <a:rPr lang="en-US" b="1" i="1" dirty="0"/>
              <a:t>definition</a:t>
            </a:r>
            <a:endParaRPr lang="en-US" dirty="0"/>
          </a:p>
          <a:p>
            <a:pPr lvl="1"/>
            <a:r>
              <a:rPr lang="en-US" dirty="0"/>
              <a:t>It will take on the value that is passed in</a:t>
            </a:r>
          </a:p>
          <a:p>
            <a:r>
              <a:rPr lang="en-US" dirty="0"/>
              <a:t>Argument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argument </a:t>
            </a:r>
            <a:r>
              <a:rPr lang="en-US" dirty="0"/>
              <a:t>is the actual value, variable, constant, etc. that is passed in when the method is </a:t>
            </a:r>
            <a:r>
              <a:rPr lang="en-US" b="1" i="1" dirty="0"/>
              <a:t>called </a:t>
            </a:r>
            <a:r>
              <a:rPr lang="en-US" dirty="0"/>
              <a:t>(</a:t>
            </a:r>
            <a:r>
              <a:rPr lang="en-US" b="1" i="1" dirty="0"/>
              <a:t>invoked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3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9F11-C5C4-4FDE-B674-FB3C2D57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A24B-D9EB-4E4D-BF86-94FB21F6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</a:t>
            </a:r>
            <a:r>
              <a:rPr lang="en-US" b="1" dirty="0"/>
              <a:t>all </a:t>
            </a:r>
            <a:r>
              <a:rPr lang="en-US" dirty="0"/>
              <a:t>parameters are </a:t>
            </a:r>
            <a:r>
              <a:rPr lang="en-US" b="1" dirty="0"/>
              <a:t>pass-by-value</a:t>
            </a:r>
            <a:endParaRPr lang="en-US" dirty="0"/>
          </a:p>
          <a:p>
            <a:pPr lvl="1"/>
            <a:r>
              <a:rPr lang="en-US" dirty="0"/>
              <a:t>There is no </a:t>
            </a:r>
            <a:r>
              <a:rPr lang="en-US" b="1" dirty="0"/>
              <a:t>pass-by-reference </a:t>
            </a:r>
            <a:r>
              <a:rPr lang="en-US" dirty="0"/>
              <a:t>like there is in C++ or C#</a:t>
            </a:r>
          </a:p>
          <a:p>
            <a:r>
              <a:rPr lang="en-US" dirty="0"/>
              <a:t>However, remember there are two categories of data types…</a:t>
            </a:r>
          </a:p>
          <a:p>
            <a:pPr lvl="1"/>
            <a:r>
              <a:rPr lang="en-US" dirty="0"/>
              <a:t>When EITHER a </a:t>
            </a:r>
            <a:r>
              <a:rPr lang="en-US" b="1" dirty="0"/>
              <a:t>primitive </a:t>
            </a:r>
            <a:r>
              <a:rPr lang="en-US" dirty="0"/>
              <a:t>or </a:t>
            </a:r>
            <a:r>
              <a:rPr lang="en-US" b="1" dirty="0"/>
              <a:t>reference </a:t>
            </a:r>
            <a:r>
              <a:rPr lang="en-US" dirty="0"/>
              <a:t>is passed to a method, its value is copied from the argument into the parameter</a:t>
            </a:r>
          </a:p>
          <a:p>
            <a:pPr lvl="1"/>
            <a:r>
              <a:rPr lang="en-US" dirty="0"/>
              <a:t>But…</a:t>
            </a:r>
          </a:p>
          <a:p>
            <a:pPr lvl="2"/>
            <a:r>
              <a:rPr lang="en-US" dirty="0"/>
              <a:t>What is the </a:t>
            </a:r>
            <a:r>
              <a:rPr lang="en-US" i="1" dirty="0"/>
              <a:t>value</a:t>
            </a:r>
            <a:r>
              <a:rPr lang="en-US" dirty="0"/>
              <a:t> of a primitive?</a:t>
            </a:r>
          </a:p>
          <a:p>
            <a:pPr lvl="2"/>
            <a:r>
              <a:rPr lang="en-US" dirty="0"/>
              <a:t>What is the </a:t>
            </a:r>
            <a:r>
              <a:rPr lang="en-US" i="1" dirty="0"/>
              <a:t>value</a:t>
            </a:r>
            <a:r>
              <a:rPr lang="en-US" dirty="0"/>
              <a:t> of a reference?</a:t>
            </a:r>
          </a:p>
        </p:txBody>
      </p:sp>
    </p:spTree>
    <p:extLst>
      <p:ext uri="{BB962C8B-B14F-4D97-AF65-F5344CB8AC3E}">
        <p14:creationId xmlns:p14="http://schemas.microsoft.com/office/powerpoint/2010/main" val="145380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765A-4408-4353-9109-9F8A8548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ACE2-A568-4B0E-99D6-3C6A589C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5139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term for understanding OOP better, later on</a:t>
            </a:r>
          </a:p>
          <a:p>
            <a:pPr lvl="1"/>
            <a:r>
              <a:rPr lang="en-US" b="1" dirty="0"/>
              <a:t>Method binding</a:t>
            </a:r>
            <a:endParaRPr lang="en-US" dirty="0"/>
          </a:p>
          <a:p>
            <a:r>
              <a:rPr lang="en-US" b="1" dirty="0"/>
              <a:t>Binding </a:t>
            </a:r>
            <a:r>
              <a:rPr lang="en-US" dirty="0"/>
              <a:t>refers to the association of a </a:t>
            </a:r>
            <a:r>
              <a:rPr lang="en-US" i="1" dirty="0"/>
              <a:t>method call</a:t>
            </a:r>
            <a:r>
              <a:rPr lang="en-US" dirty="0"/>
              <a:t> with a </a:t>
            </a:r>
            <a:r>
              <a:rPr lang="en-US" i="1" dirty="0"/>
              <a:t>method definition</a:t>
            </a:r>
            <a:endParaRPr lang="en-US" dirty="0"/>
          </a:p>
          <a:p>
            <a:pPr lvl="1"/>
            <a:r>
              <a:rPr lang="en-US" dirty="0"/>
              <a:t>In Java, final, private, and static methods have </a:t>
            </a:r>
            <a:r>
              <a:rPr lang="en-US" b="1" dirty="0"/>
              <a:t>static binding </a:t>
            </a:r>
            <a:r>
              <a:rPr lang="en-US" dirty="0"/>
              <a:t>(</a:t>
            </a:r>
            <a:r>
              <a:rPr lang="en-US" b="1" dirty="0"/>
              <a:t>early binding</a:t>
            </a:r>
            <a:r>
              <a:rPr lang="en-US" dirty="0"/>
              <a:t>), which occurs at compile time</a:t>
            </a:r>
          </a:p>
          <a:p>
            <a:pPr lvl="1"/>
            <a:r>
              <a:rPr lang="en-US" dirty="0"/>
              <a:t>All other methods have </a:t>
            </a:r>
            <a:r>
              <a:rPr lang="en-US" b="1" dirty="0"/>
              <a:t>dynamic binding </a:t>
            </a:r>
            <a:r>
              <a:rPr lang="en-US" dirty="0"/>
              <a:t>(</a:t>
            </a:r>
            <a:r>
              <a:rPr lang="en-US" b="1" dirty="0"/>
              <a:t>late binding</a:t>
            </a:r>
            <a:r>
              <a:rPr lang="en-US" dirty="0"/>
              <a:t>), which occurs at run time</a:t>
            </a:r>
          </a:p>
          <a:p>
            <a:r>
              <a:rPr lang="en-US" dirty="0"/>
              <a:t>Remember this, and repeat these facts to yourself multiple times before bed every night for the next couple weeks…</a:t>
            </a:r>
          </a:p>
          <a:p>
            <a:pPr lvl="1"/>
            <a:r>
              <a:rPr lang="en-US" dirty="0"/>
              <a:t>Trust me, I’m a doctor</a:t>
            </a:r>
          </a:p>
          <a:p>
            <a:pPr lvl="2"/>
            <a:r>
              <a:rPr lang="en-US" dirty="0" err="1"/>
              <a:t>Kinda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B05A-124E-436A-807D-B9C5BEA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1EC4-A823-4D34-B7B4-E1E4AD3B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Input</a:t>
            </a:r>
          </a:p>
          <a:p>
            <a:pPr lvl="1"/>
            <a:r>
              <a:rPr lang="en-US" dirty="0"/>
              <a:t>Scanner with the File class</a:t>
            </a:r>
          </a:p>
          <a:p>
            <a:pPr lvl="1"/>
            <a:r>
              <a:rPr lang="en-US" dirty="0" err="1"/>
              <a:t>java.io.File</a:t>
            </a:r>
            <a:endParaRPr lang="en-US" dirty="0"/>
          </a:p>
          <a:p>
            <a:r>
              <a:rPr lang="en-US" dirty="0"/>
              <a:t>File Output</a:t>
            </a:r>
          </a:p>
          <a:p>
            <a:pPr lvl="1"/>
            <a:r>
              <a:rPr lang="en-US" dirty="0" err="1"/>
              <a:t>PrintWriter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java.io.PrintWriter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9F2C-2750-46C8-9533-500A176D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BE0D-0BD5-4B6E-B917-CF9D3613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files, we see there is an exception preventing us from compiling unless we address it</a:t>
            </a:r>
          </a:p>
          <a:p>
            <a:pPr lvl="1"/>
            <a:r>
              <a:rPr lang="en-US" dirty="0"/>
              <a:t>Either putting throws on a method name</a:t>
            </a:r>
            <a:br>
              <a:rPr lang="en-US" dirty="0"/>
            </a:br>
            <a:r>
              <a:rPr lang="en-US" dirty="0"/>
              <a:t>OR</a:t>
            </a:r>
          </a:p>
          <a:p>
            <a:pPr lvl="1"/>
            <a:r>
              <a:rPr lang="en-US" dirty="0"/>
              <a:t>Handling the exception</a:t>
            </a:r>
          </a:p>
          <a:p>
            <a:pPr lvl="2"/>
            <a:r>
              <a:rPr lang="en-US" dirty="0"/>
              <a:t>try-catch statement</a:t>
            </a:r>
          </a:p>
          <a:p>
            <a:r>
              <a:rPr lang="en-US" b="1" dirty="0"/>
              <a:t>Checked exceptions </a:t>
            </a:r>
            <a:r>
              <a:rPr lang="en-US" dirty="0"/>
              <a:t>must be handled or thrown</a:t>
            </a:r>
          </a:p>
          <a:p>
            <a:r>
              <a:rPr lang="en-US" b="1" dirty="0"/>
              <a:t>Unchecked exceptions</a:t>
            </a:r>
          </a:p>
          <a:p>
            <a:pPr lvl="1"/>
            <a:r>
              <a:rPr lang="en-US" dirty="0"/>
              <a:t>Can usually be fixed with better code (out of bounds on an array)</a:t>
            </a:r>
          </a:p>
        </p:txBody>
      </p:sp>
    </p:spTree>
    <p:extLst>
      <p:ext uri="{BB962C8B-B14F-4D97-AF65-F5344CB8AC3E}">
        <p14:creationId xmlns:p14="http://schemas.microsoft.com/office/powerpoint/2010/main" val="15989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82EA-2888-4E80-8231-BDB6F9C8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1BAE-4F0D-4CDA-BC6E-515D973C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arrays in Java are first-class objects</a:t>
            </a:r>
          </a:p>
          <a:p>
            <a:r>
              <a:rPr lang="en-US" dirty="0"/>
              <a:t>Reference types</a:t>
            </a:r>
          </a:p>
          <a:p>
            <a:pPr lvl="1"/>
            <a:r>
              <a:rPr lang="en-US" dirty="0"/>
              <a:t>Even if they </a:t>
            </a:r>
            <a:r>
              <a:rPr lang="en-US" i="1" dirty="0"/>
              <a:t>hold</a:t>
            </a:r>
            <a:r>
              <a:rPr lang="en-US" dirty="0"/>
              <a:t> primitive types</a:t>
            </a:r>
          </a:p>
          <a:p>
            <a:pPr lvl="1"/>
            <a:r>
              <a:rPr lang="en-US" dirty="0"/>
              <a:t>int[] </a:t>
            </a:r>
            <a:r>
              <a:rPr lang="en-US" dirty="0" err="1"/>
              <a:t>myIntArray</a:t>
            </a:r>
            <a:r>
              <a:rPr lang="en-US" dirty="0"/>
              <a:t> = new int[20];  </a:t>
            </a:r>
          </a:p>
          <a:p>
            <a:pPr lvl="1"/>
            <a:r>
              <a:rPr lang="en-US" dirty="0"/>
              <a:t>The value in the brackets [ ] can be a variable, a constant, a method call, etc. – anything that resolves to an integer value</a:t>
            </a:r>
          </a:p>
          <a:p>
            <a:r>
              <a:rPr lang="en-US" dirty="0" err="1"/>
              <a:t>ArrayIndexOutOfBounds</a:t>
            </a:r>
            <a:endParaRPr lang="en-US" dirty="0"/>
          </a:p>
          <a:p>
            <a:pPr lvl="1"/>
            <a:r>
              <a:rPr lang="en-US" dirty="0"/>
              <a:t>Why doesn’t the compiler complain like it did with the </a:t>
            </a:r>
            <a:r>
              <a:rPr lang="en-US" dirty="0" err="1"/>
              <a:t>FileNotFoundException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274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0BE9-A702-4AD3-B973-E54371C3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45BA-1988-407F-A258-6235414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do this?</a:t>
            </a:r>
          </a:p>
          <a:p>
            <a:r>
              <a:rPr lang="en-US" dirty="0"/>
              <a:t>arr1 = arr2;   //does this copy the arr2 into arr1?</a:t>
            </a:r>
          </a:p>
          <a:p>
            <a:pPr lvl="1"/>
            <a:r>
              <a:rPr lang="en-US" dirty="0"/>
              <a:t>Remember… they’re REFERENCE types</a:t>
            </a:r>
          </a:p>
          <a:p>
            <a:r>
              <a:rPr lang="en-US" dirty="0"/>
              <a:t>Think about it for a couple minutes and then answer…</a:t>
            </a:r>
          </a:p>
        </p:txBody>
      </p:sp>
    </p:spTree>
    <p:extLst>
      <p:ext uri="{BB962C8B-B14F-4D97-AF65-F5344CB8AC3E}">
        <p14:creationId xmlns:p14="http://schemas.microsoft.com/office/powerpoint/2010/main" val="7248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E0F5-C5E3-4785-A8C7-CE4F62F4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9349-62D5-4A3F-9B5F-F9BDAF83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are a </a:t>
            </a:r>
            <a:r>
              <a:rPr lang="en-US" b="1" dirty="0"/>
              <a:t>generic</a:t>
            </a:r>
            <a:r>
              <a:rPr lang="en-US" dirty="0"/>
              <a:t> in Java</a:t>
            </a:r>
          </a:p>
          <a:p>
            <a:pPr lvl="1"/>
            <a:r>
              <a:rPr lang="en-US" dirty="0"/>
              <a:t>Similar to class templates in C++</a:t>
            </a:r>
          </a:p>
          <a:p>
            <a:pPr lvl="1"/>
            <a:r>
              <a:rPr lang="en-US" dirty="0"/>
              <a:t>The compiler generates the appropriate definition when necessary</a:t>
            </a:r>
          </a:p>
          <a:p>
            <a:pPr lvl="1"/>
            <a:r>
              <a:rPr lang="en-US" dirty="0"/>
              <a:t>Saves on custom coding</a:t>
            </a:r>
          </a:p>
          <a:p>
            <a:r>
              <a:rPr lang="en-US" dirty="0"/>
              <a:t>Can only work with </a:t>
            </a:r>
            <a:r>
              <a:rPr lang="en-US" i="1" dirty="0"/>
              <a:t>reference types</a:t>
            </a:r>
            <a:endParaRPr lang="en-US" dirty="0"/>
          </a:p>
          <a:p>
            <a:pPr lvl="1"/>
            <a:r>
              <a:rPr lang="en-US" dirty="0"/>
              <a:t>This seems very limiting… what about primitive types?</a:t>
            </a:r>
          </a:p>
          <a:p>
            <a:pPr lvl="1"/>
            <a:r>
              <a:rPr lang="en-US" dirty="0"/>
              <a:t>You can’t create them with primitive types directly</a:t>
            </a:r>
          </a:p>
          <a:p>
            <a:pPr lvl="1"/>
            <a:r>
              <a:rPr lang="en-US" dirty="0"/>
              <a:t>Solution:  </a:t>
            </a:r>
            <a:r>
              <a:rPr lang="en-US" b="1" dirty="0"/>
              <a:t>Wrapper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6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72A-8E0D-4CFB-98DD-C0CA9945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065B-474C-4642-9FEA-BED38319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classes, each corresponding to the primitive types</a:t>
            </a:r>
          </a:p>
          <a:p>
            <a:pPr lvl="1"/>
            <a:r>
              <a:rPr lang="en-US" dirty="0"/>
              <a:t>Byte, Short, </a:t>
            </a:r>
            <a:r>
              <a:rPr lang="en-US" b="1" dirty="0">
                <a:solidFill>
                  <a:srgbClr val="00B050"/>
                </a:solidFill>
              </a:rPr>
              <a:t>Integer</a:t>
            </a:r>
            <a:r>
              <a:rPr lang="en-US" dirty="0"/>
              <a:t>, Long</a:t>
            </a:r>
          </a:p>
          <a:p>
            <a:pPr lvl="1"/>
            <a:r>
              <a:rPr lang="en-US" dirty="0"/>
              <a:t>Float, Double, </a:t>
            </a:r>
            <a:r>
              <a:rPr lang="en-US" b="1" dirty="0">
                <a:solidFill>
                  <a:srgbClr val="00B050"/>
                </a:solidFill>
              </a:rPr>
              <a:t>Character</a:t>
            </a:r>
            <a:r>
              <a:rPr lang="en-US" dirty="0"/>
              <a:t>, Boolean</a:t>
            </a:r>
          </a:p>
          <a:p>
            <a:pPr lvl="2"/>
            <a:r>
              <a:rPr lang="en-US" dirty="0"/>
              <a:t>Notice Character and Integer, instead of Char and Int</a:t>
            </a:r>
          </a:p>
          <a:p>
            <a:r>
              <a:rPr lang="en-US" dirty="0"/>
              <a:t>Autoboxing</a:t>
            </a:r>
          </a:p>
          <a:p>
            <a:pPr lvl="1"/>
            <a:r>
              <a:rPr lang="en-US" dirty="0"/>
              <a:t>Integer a = 15;  //instead of having to do Integer a = new Integer(15);</a:t>
            </a:r>
          </a:p>
          <a:p>
            <a:r>
              <a:rPr lang="en-US" dirty="0"/>
              <a:t>Auto-unboxing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myInt</a:t>
            </a:r>
            <a:r>
              <a:rPr lang="en-US" dirty="0"/>
              <a:t> = a;  //instead of something like </a:t>
            </a:r>
            <a:r>
              <a:rPr lang="en-US" dirty="0" err="1"/>
              <a:t>myInt</a:t>
            </a:r>
            <a:r>
              <a:rPr lang="en-US" dirty="0"/>
              <a:t> = </a:t>
            </a:r>
            <a:r>
              <a:rPr lang="en-US" dirty="0" err="1"/>
              <a:t>a.convertToInt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603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6100-EB79-4C00-B868-AA9041E9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1A1-C469-4F7D-8BA5-DD9273A9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arrays and array lists</a:t>
            </a:r>
          </a:p>
          <a:p>
            <a:pPr lvl="1"/>
            <a:r>
              <a:rPr lang="en-US" dirty="0"/>
              <a:t>And many other data structures / collections</a:t>
            </a:r>
          </a:p>
          <a:p>
            <a:r>
              <a:rPr lang="en-US" dirty="0"/>
              <a:t>You can use the </a:t>
            </a:r>
            <a:r>
              <a:rPr lang="en-US" b="1" dirty="0"/>
              <a:t>enhanced for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for(String name : </a:t>
            </a:r>
            <a:r>
              <a:rPr lang="en-US" dirty="0" err="1">
                <a:latin typeface="Consolas" panose="020B0609020204030204" pitchFamily="49" charset="0"/>
              </a:rPr>
              <a:t>myNames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(name);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68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6BCC-FF24-4409-98A1-2278FF4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37CD-C4DE-4765-828F-90A89FA6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contain two primary types of “building blocks”</a:t>
            </a:r>
          </a:p>
          <a:p>
            <a:pPr lvl="1"/>
            <a:r>
              <a:rPr lang="en-US" dirty="0"/>
              <a:t>Fields (the data)</a:t>
            </a:r>
          </a:p>
          <a:p>
            <a:pPr lvl="1"/>
            <a:r>
              <a:rPr lang="en-US" dirty="0"/>
              <a:t>Methods (the behaviors)</a:t>
            </a:r>
          </a:p>
          <a:p>
            <a:pPr lvl="2"/>
            <a:r>
              <a:rPr lang="en-US" dirty="0"/>
              <a:t>In fact – fields and methods are </a:t>
            </a:r>
            <a:r>
              <a:rPr lang="en-US" i="1" dirty="0"/>
              <a:t>what</a:t>
            </a:r>
            <a:r>
              <a:rPr lang="en-US" dirty="0"/>
              <a:t> is </a:t>
            </a:r>
            <a:r>
              <a:rPr lang="en-US" b="1" i="1" dirty="0"/>
              <a:t>encapsulated</a:t>
            </a:r>
            <a:r>
              <a:rPr lang="en-US" dirty="0"/>
              <a:t> </a:t>
            </a:r>
          </a:p>
          <a:p>
            <a:r>
              <a:rPr lang="en-US" dirty="0"/>
              <a:t>Method classification</a:t>
            </a:r>
          </a:p>
          <a:p>
            <a:pPr lvl="1"/>
            <a:r>
              <a:rPr lang="en-US" dirty="0"/>
              <a:t>Parameterized vs </a:t>
            </a:r>
            <a:r>
              <a:rPr lang="en-US" dirty="0" err="1"/>
              <a:t>parameterless</a:t>
            </a:r>
            <a:endParaRPr lang="en-US" dirty="0"/>
          </a:p>
          <a:p>
            <a:pPr lvl="1"/>
            <a:r>
              <a:rPr lang="en-US" dirty="0"/>
              <a:t>Value-returning vs void</a:t>
            </a:r>
          </a:p>
        </p:txBody>
      </p:sp>
    </p:spTree>
    <p:extLst>
      <p:ext uri="{BB962C8B-B14F-4D97-AF65-F5344CB8AC3E}">
        <p14:creationId xmlns:p14="http://schemas.microsoft.com/office/powerpoint/2010/main" val="23356627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626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Consolas</vt:lpstr>
      <vt:lpstr>Tw Cen MT</vt:lpstr>
      <vt:lpstr>ShapesVTI</vt:lpstr>
      <vt:lpstr>Files, Methods, Arrays, and ArrayLists</vt:lpstr>
      <vt:lpstr>File I/O</vt:lpstr>
      <vt:lpstr>Exceptions</vt:lpstr>
      <vt:lpstr>Arrays</vt:lpstr>
      <vt:lpstr>Arrays</vt:lpstr>
      <vt:lpstr>ArrayLists</vt:lpstr>
      <vt:lpstr>Wrapper Classes</vt:lpstr>
      <vt:lpstr>Enhanced for Loop</vt:lpstr>
      <vt:lpstr>Methods</vt:lpstr>
      <vt:lpstr>Methods:  parameters vs arguments</vt:lpstr>
      <vt:lpstr>Pass-by-value (?)</vt:lpstr>
      <vt:lpstr>Method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Prof. John</dc:creator>
  <cp:lastModifiedBy>Prof. John</cp:lastModifiedBy>
  <cp:revision>40</cp:revision>
  <dcterms:created xsi:type="dcterms:W3CDTF">2020-08-07T06:20:07Z</dcterms:created>
  <dcterms:modified xsi:type="dcterms:W3CDTF">2022-01-19T00:59:51Z</dcterms:modified>
</cp:coreProperties>
</file>