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04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8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9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7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8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68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4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2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30D53-FDA8-465A-A0D5-CB8F2AB08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A969-CF61-4F9F-9366-A765ECCC3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 Modules</a:t>
            </a:r>
          </a:p>
          <a:p>
            <a:pPr algn="l"/>
            <a:r>
              <a:rPr lang="en-US" i="1" dirty="0"/>
              <a:t>John P. Baugh, Ph.D.</a:t>
            </a:r>
          </a:p>
        </p:txBody>
      </p:sp>
      <p:pic>
        <p:nvPicPr>
          <p:cNvPr id="12" name="Picture 11" descr="A picture containing table, computer, desk&#10;&#10;Description automatically generated">
            <a:extLst>
              <a:ext uri="{FF2B5EF4-FFF2-40B4-BE49-F238E27FC236}">
                <a16:creationId xmlns:a16="http://schemas.microsoft.com/office/drawing/2014/main" id="{0D2B5834-799E-4E64-B580-CDE35E97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966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98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A624-AFFD-478C-B534-CFD5EC50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CAAC-C1D3-4406-BE6D-1355FB6E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vs </a:t>
            </a:r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Newline character  (‘\n’)</a:t>
            </a:r>
          </a:p>
          <a:p>
            <a:r>
              <a:rPr lang="en-US" dirty="0"/>
              <a:t>Tab character (‘\t’)</a:t>
            </a:r>
          </a:p>
        </p:txBody>
      </p:sp>
    </p:spTree>
    <p:extLst>
      <p:ext uri="{BB962C8B-B14F-4D97-AF65-F5344CB8AC3E}">
        <p14:creationId xmlns:p14="http://schemas.microsoft.com/office/powerpoint/2010/main" val="305807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1D4A-2081-4893-83DF-938139B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DE3C-12B7-4E6E-A659-022CDB0B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Symbolic constants (using final keyword)</a:t>
            </a:r>
          </a:p>
          <a:p>
            <a:pPr lvl="1"/>
            <a:r>
              <a:rPr lang="en-US" dirty="0"/>
              <a:t>Literal constants (direct values)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2 categories:  reference and primitive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3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4B0-D75B-41C5-AEA4-A0D95D03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5330-55C1-4563-BE76-A4632710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  <a:p>
            <a:pPr lvl="1"/>
            <a:r>
              <a:rPr lang="en-US" dirty="0"/>
              <a:t>There are 8 of them</a:t>
            </a:r>
          </a:p>
          <a:p>
            <a:pPr lvl="2"/>
            <a:r>
              <a:rPr lang="en-US" dirty="0"/>
              <a:t>byte, short, int, long, float, double, char,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Hold their value directly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Anything that isn’t one of the 8 primitives</a:t>
            </a:r>
          </a:p>
          <a:p>
            <a:pPr lvl="1"/>
            <a:r>
              <a:rPr lang="en-US" dirty="0"/>
              <a:t>Hold a </a:t>
            </a:r>
            <a:r>
              <a:rPr lang="en-US" i="1" dirty="0"/>
              <a:t>memory address</a:t>
            </a:r>
            <a:r>
              <a:rPr lang="en-US" dirty="0"/>
              <a:t> of the object we are interested in</a:t>
            </a:r>
          </a:p>
          <a:p>
            <a:pPr lvl="1"/>
            <a:r>
              <a:rPr lang="en-US" dirty="0"/>
              <a:t>E.g., String, Scanner, Random</a:t>
            </a:r>
          </a:p>
        </p:txBody>
      </p:sp>
    </p:spTree>
    <p:extLst>
      <p:ext uri="{BB962C8B-B14F-4D97-AF65-F5344CB8AC3E}">
        <p14:creationId xmlns:p14="http://schemas.microsoft.com/office/powerpoint/2010/main" val="299895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985A-1889-4876-A65C-7097BE64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EC89-52AE-4AAF-8BF5-E8E1AA6C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Widening conversion</a:t>
            </a:r>
          </a:p>
          <a:p>
            <a:pPr lvl="1"/>
            <a:r>
              <a:rPr lang="en-US" dirty="0"/>
              <a:t>When data is moved into a larger data type</a:t>
            </a:r>
          </a:p>
          <a:p>
            <a:pPr lvl="1"/>
            <a:r>
              <a:rPr lang="en-US" dirty="0"/>
              <a:t>Data won’t be lost, so this is also called </a:t>
            </a:r>
            <a:r>
              <a:rPr lang="en-US" b="1" dirty="0"/>
              <a:t>lossless conversion</a:t>
            </a:r>
            <a:endParaRPr lang="en-US" dirty="0"/>
          </a:p>
          <a:p>
            <a:r>
              <a:rPr lang="en-US" dirty="0"/>
              <a:t>Narrowing conversion</a:t>
            </a:r>
          </a:p>
          <a:p>
            <a:pPr lvl="1"/>
            <a:r>
              <a:rPr lang="en-US" dirty="0"/>
              <a:t>When data is moved into a smaller data type</a:t>
            </a:r>
          </a:p>
          <a:p>
            <a:pPr lvl="1"/>
            <a:r>
              <a:rPr lang="en-US" dirty="0"/>
              <a:t>Data could be lost, so this is also called </a:t>
            </a:r>
            <a:r>
              <a:rPr lang="en-US" b="1" dirty="0"/>
              <a:t>lossy conversion</a:t>
            </a:r>
          </a:p>
          <a:p>
            <a:r>
              <a:rPr lang="en-US" dirty="0"/>
              <a:t>Try:</a:t>
            </a:r>
          </a:p>
          <a:p>
            <a:pPr lvl="1"/>
            <a:r>
              <a:rPr lang="en-US" dirty="0"/>
              <a:t>double vs float example</a:t>
            </a:r>
          </a:p>
        </p:txBody>
      </p:sp>
    </p:spTree>
    <p:extLst>
      <p:ext uri="{BB962C8B-B14F-4D97-AF65-F5344CB8AC3E}">
        <p14:creationId xmlns:p14="http://schemas.microsoft.com/office/powerpoint/2010/main" val="192429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D535-F7F7-4365-B26D-0D1370E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71D3-A791-407F-94EC-083BABDD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line comments</a:t>
            </a:r>
          </a:p>
          <a:p>
            <a:pPr lvl="1"/>
            <a:r>
              <a:rPr lang="en-US" dirty="0"/>
              <a:t>//</a:t>
            </a:r>
          </a:p>
          <a:p>
            <a:r>
              <a:rPr lang="en-US" dirty="0"/>
              <a:t>Multiline comments</a:t>
            </a:r>
          </a:p>
          <a:p>
            <a:pPr lvl="1"/>
            <a:r>
              <a:rPr lang="en-US" dirty="0"/>
              <a:t>/*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70096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A4D6-435E-4E6F-9A08-7261907C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9133-2D75-4D55-B9BD-29864194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Used with numeric types</a:t>
            </a:r>
          </a:p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Used to compare numeric types</a:t>
            </a:r>
          </a:p>
          <a:p>
            <a:pPr lvl="1"/>
            <a:r>
              <a:rPr lang="en-US" dirty="0"/>
              <a:t>Equality can also be used with any type</a:t>
            </a:r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Used to combine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183906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9667-A9AE-47F4-ABC9-0E329A44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34BA-4281-4248-8D99-6DAE7E1B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+, -, *, /, %</a:t>
            </a:r>
          </a:p>
          <a:p>
            <a:r>
              <a:rPr lang="en-US" dirty="0"/>
              <a:t>Compound operators</a:t>
            </a:r>
          </a:p>
          <a:p>
            <a:pPr lvl="1"/>
            <a:r>
              <a:rPr lang="en-US" dirty="0"/>
              <a:t>+=, -=, *=, /=, %=</a:t>
            </a:r>
          </a:p>
          <a:p>
            <a:r>
              <a:rPr lang="en-US" dirty="0"/>
              <a:t>Increment and decrement operators</a:t>
            </a:r>
          </a:p>
          <a:p>
            <a:pPr lvl="1"/>
            <a:r>
              <a:rPr lang="en-US" dirty="0"/>
              <a:t>++     //+=        a++;    a+= 1;     a = a + 1;</a:t>
            </a:r>
          </a:p>
          <a:p>
            <a:pPr lvl="1"/>
            <a:r>
              <a:rPr lang="en-US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384763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31E-2C4D-49F3-BAF2-7E632FC3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32AA-2A5D-4FD2-9A7A-06BCD088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&gt;, &lt;, &gt;=, &lt;=</a:t>
            </a:r>
          </a:p>
          <a:p>
            <a:r>
              <a:rPr lang="en-US" dirty="0"/>
              <a:t>Equality operators</a:t>
            </a:r>
          </a:p>
          <a:p>
            <a:pPr lvl="1"/>
            <a:r>
              <a:rPr lang="en-US" dirty="0"/>
              <a:t>==</a:t>
            </a:r>
          </a:p>
          <a:p>
            <a:pPr lvl="1"/>
            <a:r>
              <a:rPr lang="en-US" dirty="0"/>
              <a:t>!=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a &gt; 10     //return type?     Boolean   (Boolean)</a:t>
            </a:r>
          </a:p>
        </p:txBody>
      </p:sp>
    </p:spTree>
    <p:extLst>
      <p:ext uri="{BB962C8B-B14F-4D97-AF65-F5344CB8AC3E}">
        <p14:creationId xmlns:p14="http://schemas.microsoft.com/office/powerpoint/2010/main" val="192937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1D1-B3E8-44EF-B4C7-BF65F431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69BB00-67F0-4B1C-AC9F-A9C1A14B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08902"/>
              </p:ext>
            </p:extLst>
          </p:nvPr>
        </p:nvGraphicFramePr>
        <p:xfrm>
          <a:off x="598206" y="1574800"/>
          <a:ext cx="18626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85">
                  <a:extLst>
                    <a:ext uri="{9D8B030D-6E8A-4147-A177-3AD203B41FA5}">
                      <a16:colId xmlns:a16="http://schemas.microsoft.com/office/drawing/2014/main" val="239594298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3322207561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94954651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b="1" dirty="0"/>
                        <a:t>Logical 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0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 &amp;&amp;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6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4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2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146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EB447B-985D-48A6-BAC8-5998923A0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43197"/>
              </p:ext>
            </p:extLst>
          </p:nvPr>
        </p:nvGraphicFramePr>
        <p:xfrm>
          <a:off x="3895708" y="1574800"/>
          <a:ext cx="1872616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39594298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3322207561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94954651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 ||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6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4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2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146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6DB5E3-67EF-4FF0-874A-E42118839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22191"/>
              </p:ext>
            </p:extLst>
          </p:nvPr>
        </p:nvGraphicFramePr>
        <p:xfrm>
          <a:off x="7203205" y="1574800"/>
          <a:ext cx="1649685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3123">
                  <a:extLst>
                    <a:ext uri="{9D8B030D-6E8A-4147-A177-3AD203B41FA5}">
                      <a16:colId xmlns:a16="http://schemas.microsoft.com/office/drawing/2014/main" val="2395942981"/>
                    </a:ext>
                  </a:extLst>
                </a:gridCol>
                <a:gridCol w="1206562">
                  <a:extLst>
                    <a:ext uri="{9D8B030D-6E8A-4147-A177-3AD203B41FA5}">
                      <a16:colId xmlns:a16="http://schemas.microsoft.com/office/drawing/2014/main" val="9495465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9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6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4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283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4E3257-3663-496A-9869-93D6537EBF55}"/>
              </a:ext>
            </a:extLst>
          </p:cNvPr>
          <p:cNvSpPr txBox="1"/>
          <p:nvPr/>
        </p:nvSpPr>
        <p:spPr>
          <a:xfrm>
            <a:off x="1524519" y="5044106"/>
            <a:ext cx="307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Binary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FE8DC-080D-446D-A11A-56EA24F73080}"/>
              </a:ext>
            </a:extLst>
          </p:cNvPr>
          <p:cNvSpPr txBox="1"/>
          <p:nvPr/>
        </p:nvSpPr>
        <p:spPr>
          <a:xfrm>
            <a:off x="6507696" y="3804414"/>
            <a:ext cx="282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Unary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22A71-83F8-4F89-AE74-087F216B7FFF}"/>
              </a:ext>
            </a:extLst>
          </p:cNvPr>
          <p:cNvSpPr txBox="1"/>
          <p:nvPr/>
        </p:nvSpPr>
        <p:spPr>
          <a:xfrm rot="16200000">
            <a:off x="2320918" y="2070665"/>
            <a:ext cx="128753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/>
              <a:t>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F83A1-995E-4DFC-AA81-89F0E02FB086}"/>
              </a:ext>
            </a:extLst>
          </p:cNvPr>
          <p:cNvSpPr txBox="1"/>
          <p:nvPr/>
        </p:nvSpPr>
        <p:spPr>
          <a:xfrm rot="16200000">
            <a:off x="7608318" y="2652423"/>
            <a:ext cx="62709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5580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F651-A13F-42C9-83DF-FFBFFD7C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EB4F-1A40-46A3-839F-3A154AC0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  <a:p>
            <a:pPr lvl="1"/>
            <a:r>
              <a:rPr lang="en-US" b="1" dirty="0" err="1"/>
              <a:t>java.util</a:t>
            </a:r>
            <a:r>
              <a:rPr lang="en-US" b="1" dirty="0"/>
              <a:t> package</a:t>
            </a:r>
          </a:p>
          <a:p>
            <a:pPr lvl="2"/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System.in</a:t>
            </a:r>
          </a:p>
          <a:p>
            <a:pPr lvl="1"/>
            <a:r>
              <a:rPr lang="en-US" b="1" dirty="0"/>
              <a:t>Standard</a:t>
            </a:r>
            <a:r>
              <a:rPr lang="en-US" dirty="0"/>
              <a:t> </a:t>
            </a:r>
            <a:r>
              <a:rPr lang="en-US" b="1" i="1" dirty="0"/>
              <a:t>input object</a:t>
            </a:r>
            <a:endParaRPr lang="en-US" dirty="0"/>
          </a:p>
          <a:p>
            <a:pPr lvl="1"/>
            <a:r>
              <a:rPr lang="en-US" dirty="0"/>
              <a:t>Corresponds to the </a:t>
            </a:r>
            <a:r>
              <a:rPr lang="en-US" dirty="0" err="1"/>
              <a:t>System.out</a:t>
            </a:r>
            <a:r>
              <a:rPr lang="en-US" dirty="0"/>
              <a:t> (</a:t>
            </a:r>
            <a:r>
              <a:rPr lang="en-US" b="1" dirty="0"/>
              <a:t>standard output object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79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B05A-124E-436A-807D-B9C5BEA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1EC4-A823-4D34-B7B4-E1E4AD3B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Physical, tangible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Intangible</a:t>
            </a:r>
          </a:p>
        </p:txBody>
      </p:sp>
    </p:spTree>
    <p:extLst>
      <p:ext uri="{BB962C8B-B14F-4D97-AF65-F5344CB8AC3E}">
        <p14:creationId xmlns:p14="http://schemas.microsoft.com/office/powerpoint/2010/main" val="112805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B5B3-67CE-4AB3-9007-013FCE63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FC20-8B7F-4CF3-B5D2-8923CC18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Categories of Control Statements</a:t>
            </a:r>
          </a:p>
          <a:p>
            <a:pPr lvl="1"/>
            <a:r>
              <a:rPr lang="en-US" dirty="0"/>
              <a:t>Sequential</a:t>
            </a:r>
          </a:p>
          <a:p>
            <a:pPr lvl="2"/>
            <a:r>
              <a:rPr lang="en-US" dirty="0"/>
              <a:t>The default</a:t>
            </a:r>
          </a:p>
          <a:p>
            <a:pPr lvl="1"/>
            <a:r>
              <a:rPr lang="en-US" dirty="0"/>
              <a:t>Selection</a:t>
            </a:r>
          </a:p>
          <a:p>
            <a:pPr lvl="2"/>
            <a:r>
              <a:rPr lang="en-US" dirty="0"/>
              <a:t>Choose among different options, or to do something or not</a:t>
            </a:r>
          </a:p>
          <a:p>
            <a:pPr lvl="2"/>
            <a:r>
              <a:rPr lang="en-US" dirty="0"/>
              <a:t>Based on a condition</a:t>
            </a:r>
          </a:p>
          <a:p>
            <a:pPr lvl="1"/>
            <a:r>
              <a:rPr lang="en-US" dirty="0"/>
              <a:t>Repetition</a:t>
            </a:r>
          </a:p>
          <a:p>
            <a:pPr lvl="2"/>
            <a:r>
              <a:rPr lang="en-US" dirty="0"/>
              <a:t>Repeat a code block</a:t>
            </a:r>
          </a:p>
          <a:p>
            <a:pPr lvl="2"/>
            <a:r>
              <a:rPr lang="en-US" dirty="0"/>
              <a:t>Based on a condition</a:t>
            </a:r>
          </a:p>
        </p:txBody>
      </p:sp>
    </p:spTree>
    <p:extLst>
      <p:ext uri="{BB962C8B-B14F-4D97-AF65-F5344CB8AC3E}">
        <p14:creationId xmlns:p14="http://schemas.microsoft.com/office/powerpoint/2010/main" val="260633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8B7C-EDF4-4DB4-99A7-FFF4516B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CA62-563D-4F45-9617-D1DB87F6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pPr lvl="1"/>
            <a:r>
              <a:rPr lang="en-US" dirty="0"/>
              <a:t>Single-selection control statement</a:t>
            </a:r>
          </a:p>
          <a:p>
            <a:r>
              <a:rPr lang="en-US" dirty="0"/>
              <a:t>if-else</a:t>
            </a:r>
          </a:p>
          <a:p>
            <a:pPr lvl="1"/>
            <a:r>
              <a:rPr lang="en-US" dirty="0"/>
              <a:t>Double-selection control statement</a:t>
            </a:r>
          </a:p>
          <a:p>
            <a:pPr lvl="1"/>
            <a:r>
              <a:rPr lang="en-US" dirty="0"/>
              <a:t>Can be chained or nested to simulate multiway selection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Multiway selection control statement</a:t>
            </a:r>
          </a:p>
          <a:p>
            <a:pPr lvl="1"/>
            <a:r>
              <a:rPr lang="en-US" dirty="0"/>
              <a:t>Cases fall through without the break statement</a:t>
            </a:r>
          </a:p>
          <a:p>
            <a:pPr lvl="1"/>
            <a:r>
              <a:rPr lang="en-US" dirty="0"/>
              <a:t>default is like a trailing else on if-else chain</a:t>
            </a:r>
          </a:p>
        </p:txBody>
      </p:sp>
    </p:spTree>
    <p:extLst>
      <p:ext uri="{BB962C8B-B14F-4D97-AF65-F5344CB8AC3E}">
        <p14:creationId xmlns:p14="http://schemas.microsoft.com/office/powerpoint/2010/main" val="420195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09EB-D311-41FB-9BF0-FB78F7B1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D459-3864-43F2-A9B0-DAA6313D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pPr lvl="1"/>
            <a:r>
              <a:rPr lang="en-US" dirty="0"/>
              <a:t>Continue until a condition is no longer true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pre-test loop</a:t>
            </a:r>
            <a:endParaRPr lang="en-US" dirty="0"/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Execute loop, then test (</a:t>
            </a:r>
            <a:r>
              <a:rPr lang="en-US" b="1" dirty="0"/>
              <a:t>post-test loop</a:t>
            </a:r>
            <a:r>
              <a:rPr lang="en-US" dirty="0"/>
              <a:t>)</a:t>
            </a:r>
          </a:p>
          <a:p>
            <a:r>
              <a:rPr lang="en-US" dirty="0"/>
              <a:t>for</a:t>
            </a:r>
          </a:p>
          <a:p>
            <a:pPr lvl="1"/>
            <a:r>
              <a:rPr lang="en-US" dirty="0"/>
              <a:t>Another </a:t>
            </a:r>
            <a:r>
              <a:rPr lang="en-US" b="1" dirty="0"/>
              <a:t>pre-test loop</a:t>
            </a:r>
            <a:endParaRPr lang="en-US" dirty="0"/>
          </a:p>
          <a:p>
            <a:pPr lvl="1"/>
            <a:r>
              <a:rPr lang="en-US" dirty="0"/>
              <a:t>Perfect for counter-controlled repetition</a:t>
            </a:r>
          </a:p>
        </p:txBody>
      </p:sp>
    </p:spTree>
    <p:extLst>
      <p:ext uri="{BB962C8B-B14F-4D97-AF65-F5344CB8AC3E}">
        <p14:creationId xmlns:p14="http://schemas.microsoft.com/office/powerpoint/2010/main" val="11937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09E4-4956-44F9-A4E4-65ADC42A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 vs Secondary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FB55-8BB9-4838-A76C-1964C33F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Hardware consists of the RAM modules</a:t>
            </a:r>
          </a:p>
          <a:p>
            <a:pPr lvl="1"/>
            <a:r>
              <a:rPr lang="en-US" dirty="0"/>
              <a:t>Our variables, constants, and instructions live in main memory</a:t>
            </a:r>
          </a:p>
          <a:p>
            <a:pPr lvl="1"/>
            <a:r>
              <a:rPr lang="en-US" dirty="0"/>
              <a:t>If the power goes out – whatever is in main memory disappears</a:t>
            </a:r>
          </a:p>
          <a:p>
            <a:pPr lvl="2"/>
            <a:r>
              <a:rPr lang="en-US" dirty="0"/>
              <a:t>“Volatile” memory</a:t>
            </a:r>
          </a:p>
          <a:p>
            <a:r>
              <a:rPr lang="en-US" dirty="0"/>
              <a:t>Secondary storage</a:t>
            </a:r>
          </a:p>
          <a:p>
            <a:pPr lvl="1"/>
            <a:r>
              <a:rPr lang="en-US" dirty="0"/>
              <a:t>Hardware consists of disks (e.g., mechanical HD, solid state drives (SSD), flash drives, CDs, DVDs)</a:t>
            </a:r>
          </a:p>
          <a:p>
            <a:pPr lvl="1"/>
            <a:r>
              <a:rPr lang="en-US" dirty="0"/>
              <a:t>In software, we perform File I/O (including database operations)</a:t>
            </a:r>
          </a:p>
        </p:txBody>
      </p:sp>
    </p:spTree>
    <p:extLst>
      <p:ext uri="{BB962C8B-B14F-4D97-AF65-F5344CB8AC3E}">
        <p14:creationId xmlns:p14="http://schemas.microsoft.com/office/powerpoint/2010/main" val="340796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2A1C-C885-4B67-9BE5-F9618F9F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35D9-A893-441E-A868-17612A0F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high-level languages exist</a:t>
            </a:r>
          </a:p>
          <a:p>
            <a:pPr lvl="1"/>
            <a:r>
              <a:rPr lang="en-US" dirty="0"/>
              <a:t>C, C++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Python</a:t>
            </a:r>
          </a:p>
          <a:p>
            <a:pPr lvl="2"/>
            <a:r>
              <a:rPr lang="en-US" dirty="0"/>
              <a:t>Actually older than Java!</a:t>
            </a:r>
          </a:p>
          <a:p>
            <a:pPr lvl="1"/>
            <a:r>
              <a:rPr lang="en-US" dirty="0"/>
              <a:t>JavaScript</a:t>
            </a:r>
          </a:p>
          <a:p>
            <a:pPr lvl="2"/>
            <a:r>
              <a:rPr lang="en-US" dirty="0"/>
              <a:t>It’s NOT Java…</a:t>
            </a:r>
          </a:p>
          <a:p>
            <a:pPr lvl="1"/>
            <a:r>
              <a:rPr lang="en-US" dirty="0"/>
              <a:t>Kotlin</a:t>
            </a:r>
          </a:p>
          <a:p>
            <a:pPr lvl="1"/>
            <a:r>
              <a:rPr lang="en-US" dirty="0"/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95694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E346-0307-436D-87DE-6CF9EA2F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0CAC-218C-48D3-B635-74697319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all (or most) programming languages have</a:t>
            </a:r>
          </a:p>
          <a:p>
            <a:pPr lvl="1"/>
            <a:r>
              <a:rPr lang="en-US" dirty="0"/>
              <a:t>Key words</a:t>
            </a:r>
          </a:p>
          <a:p>
            <a:pPr lvl="1"/>
            <a:r>
              <a:rPr lang="en-US" dirty="0"/>
              <a:t>Operators</a:t>
            </a:r>
          </a:p>
          <a:p>
            <a:pPr lvl="2"/>
            <a:r>
              <a:rPr lang="en-US" dirty="0"/>
              <a:t>More in a bit</a:t>
            </a:r>
          </a:p>
          <a:p>
            <a:pPr lvl="1"/>
            <a:r>
              <a:rPr lang="en-US" dirty="0"/>
              <a:t>Punctuation</a:t>
            </a:r>
          </a:p>
          <a:p>
            <a:pPr lvl="1"/>
            <a:r>
              <a:rPr lang="en-US" dirty="0"/>
              <a:t>Programmer-defined identifiers</a:t>
            </a:r>
          </a:p>
          <a:p>
            <a:pPr lvl="2"/>
            <a:r>
              <a:rPr lang="en-US" dirty="0"/>
              <a:t>Start with letter, underscore, or $</a:t>
            </a:r>
          </a:p>
          <a:p>
            <a:pPr lvl="1"/>
            <a:r>
              <a:rPr lang="en-US" dirty="0"/>
              <a:t>Syntax rules</a:t>
            </a:r>
          </a:p>
          <a:p>
            <a:pPr lvl="2"/>
            <a:r>
              <a:rPr lang="en-US" dirty="0"/>
              <a:t>The grammar of the language</a:t>
            </a:r>
          </a:p>
          <a:p>
            <a:pPr lvl="2"/>
            <a:r>
              <a:rPr lang="en-US" dirty="0"/>
              <a:t>Violation of the grammar = syntax error</a:t>
            </a:r>
          </a:p>
        </p:txBody>
      </p:sp>
    </p:spTree>
    <p:extLst>
      <p:ext uri="{BB962C8B-B14F-4D97-AF65-F5344CB8AC3E}">
        <p14:creationId xmlns:p14="http://schemas.microsoft.com/office/powerpoint/2010/main" val="40916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ECF6-B253-4112-A2A7-E6E2DCB0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0C2F-F777-41CB-A472-737A81A6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very popular</a:t>
            </a:r>
          </a:p>
          <a:p>
            <a:pPr lvl="1"/>
            <a:r>
              <a:rPr lang="en-US" dirty="0"/>
              <a:t>It’s usually in the top 3 or top 5 of nearly every survey of languages</a:t>
            </a:r>
          </a:p>
          <a:p>
            <a:r>
              <a:rPr lang="en-US" dirty="0"/>
              <a:t>Cross-platform</a:t>
            </a:r>
          </a:p>
          <a:p>
            <a:pPr lvl="1"/>
            <a:r>
              <a:rPr lang="en-US" dirty="0"/>
              <a:t>Java is a </a:t>
            </a:r>
            <a:r>
              <a:rPr lang="en-US" b="1" i="1" dirty="0"/>
              <a:t>hybrid </a:t>
            </a:r>
            <a:r>
              <a:rPr lang="en-US" dirty="0"/>
              <a:t>language – it’s </a:t>
            </a:r>
            <a:r>
              <a:rPr lang="en-US" i="1" dirty="0"/>
              <a:t>compiled</a:t>
            </a:r>
            <a:r>
              <a:rPr lang="en-US" dirty="0"/>
              <a:t> into </a:t>
            </a:r>
            <a:r>
              <a:rPr lang="en-US" b="1" dirty="0"/>
              <a:t>bytecode</a:t>
            </a:r>
            <a:r>
              <a:rPr lang="en-US" dirty="0"/>
              <a:t>, which is then </a:t>
            </a:r>
            <a:r>
              <a:rPr lang="en-US" b="1" dirty="0"/>
              <a:t>interpreted </a:t>
            </a:r>
            <a:r>
              <a:rPr lang="en-US" dirty="0"/>
              <a:t>by the JVM</a:t>
            </a:r>
          </a:p>
          <a:p>
            <a:pPr lvl="1"/>
            <a:r>
              <a:rPr lang="en-US" dirty="0"/>
              <a:t>The JVMs (Java Virtual Machines) are platform-specific</a:t>
            </a:r>
          </a:p>
          <a:p>
            <a:pPr lvl="1"/>
            <a:r>
              <a:rPr lang="en-US" dirty="0"/>
              <a:t>Bytecode and source code are portable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4709-F057-4A89-8B7A-EF51B3E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Hello World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05B4-5B3D-4D3E-9C29-89EAC237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1478"/>
            <a:ext cx="10515600" cy="27624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HelloWorld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("Hello world!");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}//end main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97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394-17DC-434D-9564-DC602ADD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EA3D-696E-4842-AD11-99F1013C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Accessible outside the application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dirty="0"/>
              <a:t>This is a class – an entity within our Java application</a:t>
            </a:r>
          </a:p>
          <a:p>
            <a:r>
              <a:rPr lang="en-US" dirty="0"/>
              <a:t>HelloWorld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identifier </a:t>
            </a:r>
            <a:r>
              <a:rPr lang="en-US" dirty="0"/>
              <a:t>of our class</a:t>
            </a:r>
          </a:p>
          <a:p>
            <a:pPr lvl="1"/>
            <a:r>
              <a:rPr lang="en-US" dirty="0"/>
              <a:t>Must be the same as the file’s name</a:t>
            </a:r>
          </a:p>
          <a:p>
            <a:pPr lvl="1"/>
            <a:r>
              <a:rPr lang="en-US" dirty="0"/>
              <a:t>E.g., HelloWorld class must be inside HelloWorld.java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0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F244-200D-4E95-8814-8CF1301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4B02-2EF0-4EDB-9101-ECEF79EF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class is the main method</a:t>
            </a:r>
          </a:p>
          <a:p>
            <a:pPr lvl="1"/>
            <a:r>
              <a:rPr lang="en-US" dirty="0"/>
              <a:t>This is the entry point of the application</a:t>
            </a:r>
          </a:p>
          <a:p>
            <a:r>
              <a:rPr lang="en-US" dirty="0"/>
              <a:t>It’s public, static, and void</a:t>
            </a:r>
          </a:p>
          <a:p>
            <a:pPr lvl="1"/>
            <a:r>
              <a:rPr lang="en-US" dirty="0"/>
              <a:t>public:  accessible outside of this class</a:t>
            </a:r>
          </a:p>
          <a:p>
            <a:pPr lvl="1"/>
            <a:r>
              <a:rPr lang="en-US" dirty="0"/>
              <a:t>static:  owned by the class, not an individual object</a:t>
            </a:r>
          </a:p>
          <a:p>
            <a:pPr lvl="1"/>
            <a:r>
              <a:rPr lang="en-US" dirty="0"/>
              <a:t>void:  doesn’t return any value</a:t>
            </a:r>
          </a:p>
        </p:txBody>
      </p:sp>
    </p:spTree>
    <p:extLst>
      <p:ext uri="{BB962C8B-B14F-4D97-AF65-F5344CB8AC3E}">
        <p14:creationId xmlns:p14="http://schemas.microsoft.com/office/powerpoint/2010/main" val="166164345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796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Consolas</vt:lpstr>
      <vt:lpstr>Tw Cen MT</vt:lpstr>
      <vt:lpstr>ShapesVTI</vt:lpstr>
      <vt:lpstr>Java Fundamentals</vt:lpstr>
      <vt:lpstr>Fundamentals of Computing</vt:lpstr>
      <vt:lpstr>Main memory vs Secondary storage</vt:lpstr>
      <vt:lpstr>Programming languages</vt:lpstr>
      <vt:lpstr>Programming languages</vt:lpstr>
      <vt:lpstr>Why Java?</vt:lpstr>
      <vt:lpstr>Simple Hello World Application</vt:lpstr>
      <vt:lpstr>Anatomy of a Java class</vt:lpstr>
      <vt:lpstr>Anatomy of the main method</vt:lpstr>
      <vt:lpstr>Printing to the console</vt:lpstr>
      <vt:lpstr>Data</vt:lpstr>
      <vt:lpstr>Primitive vs reference types</vt:lpstr>
      <vt:lpstr>Conversions</vt:lpstr>
      <vt:lpstr>Comments</vt:lpstr>
      <vt:lpstr>Operators</vt:lpstr>
      <vt:lpstr>Arithmetic operators</vt:lpstr>
      <vt:lpstr>Relational operators</vt:lpstr>
      <vt:lpstr>Logical operators</vt:lpstr>
      <vt:lpstr>User Input</vt:lpstr>
      <vt:lpstr>Control Statements</vt:lpstr>
      <vt:lpstr>Selection</vt:lpstr>
      <vt:lpstr>Repetition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</dc:title>
  <dc:creator>Prof. John</dc:creator>
  <cp:lastModifiedBy>Prof. John</cp:lastModifiedBy>
  <cp:revision>12</cp:revision>
  <dcterms:created xsi:type="dcterms:W3CDTF">2020-08-07T06:20:07Z</dcterms:created>
  <dcterms:modified xsi:type="dcterms:W3CDTF">2022-01-12T01:45:49Z</dcterms:modified>
</cp:coreProperties>
</file>