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04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81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9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71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7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8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68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4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2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33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P08VQEWyO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36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30D53-FDA8-465A-A0D5-CB8F2AB08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to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A969-CF61-4F9F-9366-A765ECCC3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Java Modules</a:t>
            </a:r>
          </a:p>
          <a:p>
            <a:pPr algn="l"/>
            <a:r>
              <a:rPr lang="en-US" i="1" dirty="0"/>
              <a:t>John P. Baugh, Ph.D.</a:t>
            </a:r>
          </a:p>
        </p:txBody>
      </p:sp>
      <p:pic>
        <p:nvPicPr>
          <p:cNvPr id="12" name="Picture 11" descr="A picture containing table, computer, desk&#10;&#10;Description automatically generated">
            <a:extLst>
              <a:ext uri="{FF2B5EF4-FFF2-40B4-BE49-F238E27FC236}">
                <a16:creationId xmlns:a16="http://schemas.microsoft.com/office/drawing/2014/main" id="{0D2B5834-799E-4E64-B580-CDE35E97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7966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98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9B0-1B17-45A1-828B-EDFBF6B0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02F7-E9BF-4373-B7BF-6DC0FCCC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job interview question:</a:t>
            </a:r>
          </a:p>
          <a:p>
            <a:pPr lvl="1"/>
            <a:r>
              <a:rPr lang="en-US" b="1" dirty="0"/>
              <a:t>“Explain the similarities and differences between abstract classes and interfaces”</a:t>
            </a:r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can be “inherited” from using </a:t>
            </a:r>
            <a:r>
              <a:rPr lang="en-US" b="1" dirty="0"/>
              <a:t>implements </a:t>
            </a:r>
            <a:r>
              <a:rPr lang="en-US" dirty="0"/>
              <a:t>instead of </a:t>
            </a:r>
            <a:r>
              <a:rPr lang="en-US" b="1" dirty="0"/>
              <a:t>extends</a:t>
            </a:r>
            <a:endParaRPr lang="en-US" dirty="0"/>
          </a:p>
          <a:p>
            <a:r>
              <a:rPr lang="en-US" dirty="0"/>
              <a:t>An interface has </a:t>
            </a:r>
            <a:r>
              <a:rPr lang="en-US" i="1" dirty="0"/>
              <a:t>no implementations</a:t>
            </a:r>
            <a:endParaRPr lang="en-US" dirty="0"/>
          </a:p>
          <a:p>
            <a:pPr lvl="1"/>
            <a:r>
              <a:rPr lang="en-US" dirty="0"/>
              <a:t>It has </a:t>
            </a:r>
            <a:r>
              <a:rPr lang="en-US" b="1" i="1" dirty="0"/>
              <a:t>all abstract methods</a:t>
            </a:r>
            <a:endParaRPr lang="en-US" i="1" dirty="0"/>
          </a:p>
          <a:p>
            <a:pPr lvl="1"/>
            <a:r>
              <a:rPr lang="en-US" dirty="0"/>
              <a:t>You don’t even have to label them as public or abstract, because they already are</a:t>
            </a:r>
          </a:p>
        </p:txBody>
      </p:sp>
    </p:spTree>
    <p:extLst>
      <p:ext uri="{BB962C8B-B14F-4D97-AF65-F5344CB8AC3E}">
        <p14:creationId xmlns:p14="http://schemas.microsoft.com/office/powerpoint/2010/main" val="117325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5070-2AD9-4DBE-BECB-EBAF0CA4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1F2A-C89F-4BF0-8293-E0BAA186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343"/>
            <a:ext cx="10515600" cy="4321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saw the </a:t>
            </a:r>
            <a:r>
              <a:rPr lang="en-US" b="1" dirty="0"/>
              <a:t>polymorphic reference </a:t>
            </a:r>
            <a:r>
              <a:rPr lang="en-US" dirty="0"/>
              <a:t>earlier</a:t>
            </a:r>
          </a:p>
          <a:p>
            <a:pPr lvl="1"/>
            <a:r>
              <a:rPr lang="en-US" dirty="0"/>
              <a:t>Let’s say </a:t>
            </a:r>
            <a:r>
              <a:rPr lang="en-US" b="1" dirty="0"/>
              <a:t>Animal </a:t>
            </a:r>
            <a:r>
              <a:rPr lang="en-US" dirty="0"/>
              <a:t>is </a:t>
            </a:r>
            <a:r>
              <a:rPr lang="en-US" i="1" dirty="0"/>
              <a:t>not abstract</a:t>
            </a:r>
            <a:endParaRPr lang="en-US" dirty="0"/>
          </a:p>
          <a:p>
            <a:pPr lvl="2"/>
            <a:r>
              <a:rPr lang="en-US" dirty="0"/>
              <a:t>Let’s say Animal has a </a:t>
            </a:r>
            <a:r>
              <a:rPr lang="en-US" b="1" dirty="0" err="1"/>
              <a:t>makeNoise</a:t>
            </a:r>
            <a:r>
              <a:rPr lang="en-US" dirty="0"/>
              <a:t> method, that outputs “</a:t>
            </a:r>
            <a:r>
              <a:rPr lang="en-US" dirty="0" err="1"/>
              <a:t>Grrrrr</a:t>
            </a:r>
            <a:r>
              <a:rPr lang="en-US" dirty="0"/>
              <a:t>” to the console</a:t>
            </a:r>
          </a:p>
          <a:p>
            <a:pPr lvl="1"/>
            <a:r>
              <a:rPr lang="en-US" dirty="0"/>
              <a:t>Let’s say </a:t>
            </a:r>
            <a:r>
              <a:rPr lang="en-US" b="1" dirty="0"/>
              <a:t>Dog</a:t>
            </a:r>
            <a:r>
              <a:rPr lang="en-US" dirty="0"/>
              <a:t> has an override for </a:t>
            </a:r>
            <a:r>
              <a:rPr lang="en-US" b="1" dirty="0" err="1"/>
              <a:t>makeNoise</a:t>
            </a:r>
            <a:r>
              <a:rPr lang="en-US" dirty="0"/>
              <a:t> that outputs “Woof!” to the console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/>
              <a:t>Animal </a:t>
            </a:r>
            <a:r>
              <a:rPr lang="en-US" dirty="0" err="1"/>
              <a:t>animal</a:t>
            </a:r>
            <a:r>
              <a:rPr lang="en-US" dirty="0"/>
              <a:t> = new Animal(); </a:t>
            </a:r>
            <a:br>
              <a:rPr lang="en-US" dirty="0"/>
            </a:br>
            <a:r>
              <a:rPr lang="en-US" dirty="0" err="1"/>
              <a:t>animal.makeNoise</a:t>
            </a:r>
            <a:r>
              <a:rPr lang="en-US" dirty="0"/>
              <a:t>();    //</a:t>
            </a:r>
            <a:r>
              <a:rPr lang="en-US" dirty="0" err="1"/>
              <a:t>Grrrrr</a:t>
            </a:r>
            <a:endParaRPr lang="en-US" dirty="0"/>
          </a:p>
          <a:p>
            <a:pPr lvl="1"/>
            <a:r>
              <a:rPr lang="en-US" dirty="0"/>
              <a:t>Dog d = new Dog();</a:t>
            </a:r>
            <a:br>
              <a:rPr lang="en-US" dirty="0"/>
            </a:br>
            <a:r>
              <a:rPr lang="en-US" dirty="0" err="1"/>
              <a:t>d.makeNoise</a:t>
            </a:r>
            <a:r>
              <a:rPr lang="en-US" dirty="0"/>
              <a:t>();              //Woof!</a:t>
            </a:r>
          </a:p>
          <a:p>
            <a:pPr lvl="1"/>
            <a:r>
              <a:rPr lang="en-US" dirty="0"/>
              <a:t>Animal doggy = new Dog();</a:t>
            </a:r>
            <a:br>
              <a:rPr lang="en-US" dirty="0"/>
            </a:br>
            <a:r>
              <a:rPr lang="en-US" dirty="0" err="1"/>
              <a:t>doggy.makeNoise</a:t>
            </a:r>
            <a:r>
              <a:rPr lang="en-US" dirty="0"/>
              <a:t>();       //Which does it do?  </a:t>
            </a:r>
            <a:r>
              <a:rPr lang="en-US" dirty="0" err="1"/>
              <a:t>Grrrrr</a:t>
            </a:r>
            <a:r>
              <a:rPr lang="en-US" dirty="0"/>
              <a:t> or Woof?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5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A99-9BEF-4887-A55A-E5A0FF36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D5B8-1A16-48FD-BAC3-E422C05C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Animal doggy = new Dog();</a:t>
            </a:r>
            <a:br>
              <a:rPr lang="en-US" dirty="0"/>
            </a:br>
            <a:r>
              <a:rPr lang="en-US" dirty="0" err="1"/>
              <a:t>doggy.makeNoise</a:t>
            </a:r>
            <a:r>
              <a:rPr lang="en-US" dirty="0"/>
              <a:t>();       //Which does it do?  </a:t>
            </a:r>
            <a:r>
              <a:rPr lang="en-US" dirty="0" err="1"/>
              <a:t>Grrrr</a:t>
            </a:r>
            <a:r>
              <a:rPr lang="en-US" dirty="0"/>
              <a:t> or Woof?</a:t>
            </a:r>
          </a:p>
          <a:p>
            <a:pPr lvl="1"/>
            <a:r>
              <a:rPr lang="en-US" dirty="0"/>
              <a:t>Java uses </a:t>
            </a:r>
            <a:r>
              <a:rPr lang="en-US" b="1" dirty="0"/>
              <a:t>late binding </a:t>
            </a:r>
            <a:r>
              <a:rPr lang="en-US" dirty="0"/>
              <a:t>(</a:t>
            </a:r>
            <a:r>
              <a:rPr lang="en-US" b="1" dirty="0"/>
              <a:t>dynamic binding</a:t>
            </a:r>
            <a:r>
              <a:rPr lang="en-US" dirty="0"/>
              <a:t>) with non-private, non-final, non-static methods</a:t>
            </a:r>
          </a:p>
          <a:p>
            <a:pPr lvl="1"/>
            <a:r>
              <a:rPr lang="en-US" dirty="0"/>
              <a:t>This means the method </a:t>
            </a:r>
            <a:r>
              <a:rPr lang="en-US" i="1" dirty="0"/>
              <a:t>call</a:t>
            </a:r>
            <a:r>
              <a:rPr lang="en-US" dirty="0"/>
              <a:t> for </a:t>
            </a:r>
            <a:r>
              <a:rPr lang="en-US" dirty="0" err="1"/>
              <a:t>makeNoise</a:t>
            </a:r>
            <a:r>
              <a:rPr lang="en-US" dirty="0"/>
              <a:t> is associated (bound) to the </a:t>
            </a:r>
            <a:r>
              <a:rPr lang="en-US" dirty="0" err="1"/>
              <a:t>makeNoise</a:t>
            </a:r>
            <a:r>
              <a:rPr lang="en-US" dirty="0"/>
              <a:t> </a:t>
            </a:r>
            <a:r>
              <a:rPr lang="en-US" i="1" dirty="0"/>
              <a:t>definition </a:t>
            </a:r>
            <a:r>
              <a:rPr lang="en-US" dirty="0"/>
              <a:t>at </a:t>
            </a:r>
            <a:r>
              <a:rPr lang="en-US" b="1" dirty="0"/>
              <a:t>runtime </a:t>
            </a:r>
            <a:r>
              <a:rPr lang="en-US" dirty="0"/>
              <a:t>– so it’s bound to the </a:t>
            </a:r>
            <a:r>
              <a:rPr lang="en-US" b="1" dirty="0"/>
              <a:t>object </a:t>
            </a:r>
            <a:r>
              <a:rPr lang="en-US" dirty="0"/>
              <a:t>not the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So </a:t>
            </a:r>
            <a:r>
              <a:rPr lang="en-US" dirty="0" err="1"/>
              <a:t>doggy.makeNoise</a:t>
            </a:r>
            <a:r>
              <a:rPr lang="en-US" dirty="0"/>
              <a:t>();    //Goes Woof!</a:t>
            </a:r>
          </a:p>
          <a:p>
            <a:r>
              <a:rPr lang="en-US" b="1" dirty="0">
                <a:solidFill>
                  <a:srgbClr val="FF0000"/>
                </a:solidFill>
              </a:rPr>
              <a:t>If this were C++</a:t>
            </a:r>
            <a:r>
              <a:rPr lang="en-US" dirty="0"/>
              <a:t>, doggy-&gt;</a:t>
            </a:r>
            <a:r>
              <a:rPr lang="en-US" dirty="0" err="1"/>
              <a:t>makeNoise</a:t>
            </a:r>
            <a:r>
              <a:rPr lang="en-US" dirty="0"/>
              <a:t>();    //</a:t>
            </a:r>
            <a:r>
              <a:rPr lang="en-US" dirty="0" err="1"/>
              <a:t>Grrrrr</a:t>
            </a:r>
            <a:endParaRPr lang="en-US" dirty="0"/>
          </a:p>
          <a:p>
            <a:pPr lvl="1"/>
            <a:r>
              <a:rPr lang="en-US" dirty="0"/>
              <a:t>Unless the method </a:t>
            </a:r>
            <a:r>
              <a:rPr lang="en-US" dirty="0" err="1"/>
              <a:t>makeNoise</a:t>
            </a:r>
            <a:r>
              <a:rPr lang="en-US" dirty="0"/>
              <a:t> were marked </a:t>
            </a:r>
            <a:r>
              <a:rPr lang="en-US" b="1" dirty="0"/>
              <a:t>virtual </a:t>
            </a:r>
            <a:r>
              <a:rPr lang="en-US" dirty="0"/>
              <a:t>in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145057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B05A-124E-436A-807D-B9C5BEA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primary principles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1EC4-A823-4D34-B7B4-E1E4AD3B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128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07EF-DE17-4DB1-AAB4-376F2ACE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3CAA-CBF1-4516-AF84-7F6407F0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i="1" dirty="0"/>
              <a:t>encapsulate </a:t>
            </a:r>
            <a:r>
              <a:rPr lang="en-US" dirty="0"/>
              <a:t>data and behaviors</a:t>
            </a:r>
          </a:p>
          <a:p>
            <a:pPr lvl="1"/>
            <a:r>
              <a:rPr lang="en-US" dirty="0"/>
              <a:t>Using fields and methods</a:t>
            </a:r>
          </a:p>
          <a:p>
            <a:r>
              <a:rPr lang="en-US" dirty="0"/>
              <a:t>What does encapsulation provide?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US" dirty="0"/>
              <a:t>Protects modification of internal data (program state) from outside in an incorrect manner</a:t>
            </a:r>
          </a:p>
          <a:p>
            <a:pPr lvl="2"/>
            <a:r>
              <a:rPr lang="en-US" dirty="0"/>
              <a:t>Information hiding / implementation hiding</a:t>
            </a:r>
          </a:p>
          <a:p>
            <a:pPr lvl="1"/>
            <a:r>
              <a:rPr lang="en-US" dirty="0"/>
              <a:t>Portability</a:t>
            </a:r>
          </a:p>
          <a:p>
            <a:pPr lvl="2"/>
            <a:r>
              <a:rPr lang="en-US" dirty="0"/>
              <a:t>We can create an entity that does many different things as a single, collective unit that can be moved around</a:t>
            </a:r>
          </a:p>
        </p:txBody>
      </p:sp>
    </p:spTree>
    <p:extLst>
      <p:ext uri="{BB962C8B-B14F-4D97-AF65-F5344CB8AC3E}">
        <p14:creationId xmlns:p14="http://schemas.microsoft.com/office/powerpoint/2010/main" val="285683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EB41-A3FA-427F-A956-F221CD75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16CC-650D-45C9-990E-2C3F584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class </a:t>
            </a:r>
            <a:r>
              <a:rPr lang="en-US" dirty="0"/>
              <a:t>acts as a blueprint for an </a:t>
            </a:r>
            <a:r>
              <a:rPr lang="en-US" b="1" dirty="0"/>
              <a:t>object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b="1" dirty="0"/>
              <a:t>object </a:t>
            </a:r>
            <a:r>
              <a:rPr lang="en-US" dirty="0"/>
              <a:t>is an instance of a class</a:t>
            </a:r>
          </a:p>
          <a:p>
            <a:r>
              <a:rPr lang="en-US" dirty="0"/>
              <a:t>Let’s create a </a:t>
            </a:r>
            <a:r>
              <a:rPr lang="en-US" b="1" dirty="0"/>
              <a:t>Rectangle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8CEB-2C29-4B10-B4B7-9BDC8C08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vs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8BE3-6DE1-47EB-A903-9563F6BE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 and fields can be </a:t>
            </a:r>
            <a:r>
              <a:rPr lang="en-US" b="1" dirty="0"/>
              <a:t>instance </a:t>
            </a:r>
            <a:r>
              <a:rPr lang="en-US" dirty="0"/>
              <a:t>(default) or </a:t>
            </a:r>
            <a:r>
              <a:rPr lang="en-US" b="1" dirty="0"/>
              <a:t>static </a:t>
            </a:r>
            <a:endParaRPr lang="en-US" dirty="0"/>
          </a:p>
          <a:p>
            <a:pPr lvl="1"/>
            <a:r>
              <a:rPr lang="en-US" dirty="0"/>
              <a:t>Static fields and methods are designated with the static keyword</a:t>
            </a:r>
          </a:p>
          <a:p>
            <a:r>
              <a:rPr lang="en-US" dirty="0"/>
              <a:t>Instance</a:t>
            </a:r>
          </a:p>
          <a:p>
            <a:pPr lvl="1"/>
            <a:r>
              <a:rPr lang="en-US" dirty="0"/>
              <a:t>Each object gets its own copy</a:t>
            </a:r>
          </a:p>
          <a:p>
            <a:pPr lvl="1"/>
            <a:r>
              <a:rPr lang="en-US" dirty="0"/>
              <a:t>Only instance methods can use the </a:t>
            </a:r>
            <a:r>
              <a:rPr lang="en-US" b="1" dirty="0"/>
              <a:t>this </a:t>
            </a:r>
            <a:r>
              <a:rPr lang="en-US" dirty="0"/>
              <a:t>keyword</a:t>
            </a:r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class</a:t>
            </a:r>
            <a:r>
              <a:rPr lang="en-US" dirty="0"/>
              <a:t> owns the sole copy</a:t>
            </a:r>
          </a:p>
          <a:p>
            <a:pPr lvl="1"/>
            <a:r>
              <a:rPr lang="en-US" dirty="0"/>
              <a:t>If there are objects, they all share that same copy</a:t>
            </a:r>
          </a:p>
          <a:p>
            <a:r>
              <a:rPr lang="en-US" dirty="0"/>
              <a:t>Let’s add </a:t>
            </a:r>
            <a:r>
              <a:rPr lang="en-US" b="1" dirty="0" err="1"/>
              <a:t>numRectangles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getNumRectangles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8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DC1A-ECB5-4533-90B0-3C44563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1DF73-AC6B-4077-8975-84778755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0500" cy="3859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Inheritance in Java uses the </a:t>
            </a:r>
            <a:r>
              <a:rPr lang="en-US" b="1" dirty="0"/>
              <a:t>extends </a:t>
            </a:r>
            <a:r>
              <a:rPr lang="en-US" dirty="0"/>
              <a:t>keyword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 extends </a:t>
            </a:r>
            <a:r>
              <a:rPr lang="en-US" dirty="0" err="1"/>
              <a:t>AnotherClass</a:t>
            </a:r>
            <a:r>
              <a:rPr lang="en-US" dirty="0"/>
              <a:t>    //Java</a:t>
            </a:r>
          </a:p>
          <a:p>
            <a:pPr lvl="1"/>
            <a:r>
              <a:rPr lang="en-US" dirty="0" err="1"/>
              <a:t>MyClass</a:t>
            </a:r>
            <a:r>
              <a:rPr lang="en-US" dirty="0"/>
              <a:t> : public </a:t>
            </a:r>
            <a:r>
              <a:rPr lang="en-US" dirty="0" err="1"/>
              <a:t>AnotherClass</a:t>
            </a:r>
            <a:r>
              <a:rPr lang="en-US" dirty="0"/>
              <a:t> // C++</a:t>
            </a:r>
          </a:p>
          <a:p>
            <a:r>
              <a:rPr lang="en-US" dirty="0"/>
              <a:t>Inheritance among classes provides an </a:t>
            </a:r>
            <a:r>
              <a:rPr lang="en-US" i="1" dirty="0"/>
              <a:t>is-a</a:t>
            </a:r>
            <a:r>
              <a:rPr lang="en-US" dirty="0"/>
              <a:t> relationship</a:t>
            </a:r>
          </a:p>
          <a:p>
            <a:pPr lvl="1"/>
            <a:r>
              <a:rPr lang="en-US" i="1" dirty="0"/>
              <a:t>Dog </a:t>
            </a:r>
            <a:r>
              <a:rPr lang="en-US" dirty="0"/>
              <a:t>is-an </a:t>
            </a:r>
            <a:r>
              <a:rPr lang="en-US" i="1" dirty="0"/>
              <a:t>Animal</a:t>
            </a:r>
            <a:endParaRPr lang="en-US" dirty="0"/>
          </a:p>
          <a:p>
            <a:pPr lvl="1"/>
            <a:r>
              <a:rPr lang="en-US" i="1" dirty="0"/>
              <a:t>Car </a:t>
            </a:r>
            <a:r>
              <a:rPr lang="en-US" dirty="0"/>
              <a:t>is-a Vehicle</a:t>
            </a:r>
            <a:endParaRPr lang="en-US" i="1" dirty="0"/>
          </a:p>
          <a:p>
            <a:pPr lvl="1"/>
            <a:r>
              <a:rPr lang="en-US" i="1" dirty="0"/>
              <a:t>Fruit fly </a:t>
            </a:r>
            <a:r>
              <a:rPr lang="en-US" dirty="0"/>
              <a:t>is-an </a:t>
            </a:r>
            <a:r>
              <a:rPr lang="en-US" i="1" dirty="0"/>
              <a:t>Insect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E9F4BC-4868-4B40-A609-28C210AE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12" y="1716881"/>
            <a:ext cx="2723463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EDB9-D20C-4766-A498-EDC490A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98C7-C19C-4566-B228-FC9D04D5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 isn’t one of the “three primary principles”, but is very important</a:t>
            </a:r>
          </a:p>
          <a:p>
            <a:pPr lvl="1"/>
            <a:r>
              <a:rPr lang="en-US" dirty="0"/>
              <a:t>In fact, composition is often a favored software engineering technique:  </a:t>
            </a:r>
            <a:r>
              <a:rPr lang="en-US" i="1" dirty="0"/>
              <a:t>composition over inheritance</a:t>
            </a:r>
            <a:endParaRPr lang="en-US" dirty="0"/>
          </a:p>
          <a:p>
            <a:r>
              <a:rPr lang="en-US" dirty="0"/>
              <a:t>While inheritance = </a:t>
            </a:r>
            <a:r>
              <a:rPr lang="en-US" i="1" dirty="0"/>
              <a:t>is-a</a:t>
            </a:r>
            <a:r>
              <a:rPr lang="en-US" dirty="0"/>
              <a:t>, composition = </a:t>
            </a:r>
            <a:r>
              <a:rPr lang="en-US" i="1" dirty="0"/>
              <a:t>has-a</a:t>
            </a:r>
            <a:endParaRPr lang="en-US" dirty="0"/>
          </a:p>
          <a:p>
            <a:pPr lvl="1"/>
            <a:r>
              <a:rPr lang="en-US" dirty="0"/>
              <a:t>Car </a:t>
            </a:r>
            <a:r>
              <a:rPr lang="en-US" i="1" dirty="0"/>
              <a:t>has-an</a:t>
            </a:r>
            <a:r>
              <a:rPr lang="en-US" dirty="0"/>
              <a:t> Engine</a:t>
            </a:r>
          </a:p>
          <a:p>
            <a:pPr lvl="1"/>
            <a:r>
              <a:rPr lang="en-US" dirty="0"/>
              <a:t>Person </a:t>
            </a:r>
            <a:r>
              <a:rPr lang="en-US" i="1" dirty="0"/>
              <a:t>has-a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5347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6725-7BAB-4673-8098-89D264CE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3733-6FA8-4C6B-8C08-3B62DD3C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abstract method </a:t>
            </a:r>
            <a:r>
              <a:rPr lang="en-US" dirty="0"/>
              <a:t>is one with no body</a:t>
            </a:r>
          </a:p>
          <a:p>
            <a:pPr lvl="1"/>
            <a:r>
              <a:rPr lang="en-US" dirty="0"/>
              <a:t>Watch this until you have the song memorized: </a:t>
            </a:r>
            <a:r>
              <a:rPr lang="en-US" dirty="0">
                <a:hlinkClick r:id="rId2"/>
              </a:rPr>
              <a:t>https://www.youtube.com/watch?v=ZP08VQEWyOw</a:t>
            </a:r>
            <a:endParaRPr lang="en-US" dirty="0"/>
          </a:p>
          <a:p>
            <a:pPr lvl="1"/>
            <a:r>
              <a:rPr lang="en-US"/>
              <a:t>public abstract void </a:t>
            </a:r>
            <a:r>
              <a:rPr lang="en-US" dirty="0" err="1"/>
              <a:t>doSomething</a:t>
            </a:r>
            <a:r>
              <a:rPr lang="en-US" dirty="0"/>
              <a:t>();   //notice – it doesn’t have a body</a:t>
            </a:r>
          </a:p>
          <a:p>
            <a:pPr lvl="2"/>
            <a:r>
              <a:rPr lang="en-US" dirty="0"/>
              <a:t>//virtual void </a:t>
            </a:r>
            <a:r>
              <a:rPr lang="en-US" dirty="0" err="1"/>
              <a:t>doSomething</a:t>
            </a:r>
            <a:r>
              <a:rPr lang="en-US" dirty="0"/>
              <a:t>() = 0;   //pure virtual method/function in C++</a:t>
            </a:r>
          </a:p>
          <a:p>
            <a:r>
              <a:rPr lang="en-US" dirty="0"/>
              <a:t>An </a:t>
            </a:r>
            <a:r>
              <a:rPr lang="en-US" b="1" dirty="0"/>
              <a:t>abstract class </a:t>
            </a:r>
            <a:r>
              <a:rPr lang="en-US" dirty="0"/>
              <a:t>cannot be instantiated</a:t>
            </a:r>
          </a:p>
          <a:p>
            <a:pPr lvl="1"/>
            <a:r>
              <a:rPr lang="en-US" dirty="0"/>
              <a:t>Serves as a superclass (base class)</a:t>
            </a:r>
          </a:p>
          <a:p>
            <a:pPr lvl="1"/>
            <a:r>
              <a:rPr lang="en-US" dirty="0"/>
              <a:t>It </a:t>
            </a:r>
            <a:r>
              <a:rPr lang="en-US" i="1" dirty="0"/>
              <a:t>can</a:t>
            </a:r>
            <a:r>
              <a:rPr lang="en-US" dirty="0"/>
              <a:t> have abstract methods, but doesn’t have to</a:t>
            </a:r>
          </a:p>
          <a:p>
            <a:pPr lvl="1"/>
            <a:r>
              <a:rPr lang="en-US" dirty="0"/>
              <a:t>If a class has even one abstract method, it must also be abstract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4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F6C7-F371-48FA-9ECA-258E0E0D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914B-117F-4C10-98DC-C31C0A618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Animal is an abstract class:</a:t>
            </a:r>
          </a:p>
          <a:p>
            <a:pPr lvl="1"/>
            <a:r>
              <a:rPr lang="en-US" dirty="0"/>
              <a:t>Animal </a:t>
            </a:r>
            <a:r>
              <a:rPr lang="en-US" dirty="0" err="1"/>
              <a:t>animal</a:t>
            </a:r>
            <a:r>
              <a:rPr lang="en-US" dirty="0"/>
              <a:t> = new Animal() ;    //ERROR</a:t>
            </a:r>
          </a:p>
          <a:p>
            <a:pPr lvl="1"/>
            <a:r>
              <a:rPr lang="en-US" dirty="0"/>
              <a:t>Animal doggy = new Dog();  //OK, if Dog inherits from Animal, and is</a:t>
            </a:r>
            <a:br>
              <a:rPr lang="en-US" dirty="0"/>
            </a:br>
            <a:r>
              <a:rPr lang="en-US" dirty="0"/>
              <a:t>                                                     //not abstract itself</a:t>
            </a:r>
          </a:p>
          <a:p>
            <a:pPr lvl="1"/>
            <a:r>
              <a:rPr lang="en-US" dirty="0"/>
              <a:t>So, you can have a </a:t>
            </a:r>
            <a:r>
              <a:rPr lang="en-US" b="1" dirty="0"/>
              <a:t>reference </a:t>
            </a:r>
            <a:r>
              <a:rPr lang="en-US" dirty="0"/>
              <a:t>variable of the abstract type, but you cannot </a:t>
            </a:r>
            <a:r>
              <a:rPr lang="en-US" i="1" dirty="0"/>
              <a:t>instantiate it </a:t>
            </a:r>
            <a:r>
              <a:rPr lang="en-US" dirty="0"/>
              <a:t>(create an object) directly</a:t>
            </a:r>
          </a:p>
          <a:p>
            <a:pPr lvl="1"/>
            <a:r>
              <a:rPr lang="en-US" dirty="0"/>
              <a:t>The doggy variable above is a </a:t>
            </a:r>
            <a:r>
              <a:rPr lang="en-US" b="1" dirty="0"/>
              <a:t>polymorphic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4028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671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ShapesVTI</vt:lpstr>
      <vt:lpstr>Introduction to OOP</vt:lpstr>
      <vt:lpstr>Three primary principles of OOP</vt:lpstr>
      <vt:lpstr>Encapsulation</vt:lpstr>
      <vt:lpstr>Classes and Objects</vt:lpstr>
      <vt:lpstr>Instance vs static</vt:lpstr>
      <vt:lpstr>Inheritance</vt:lpstr>
      <vt:lpstr>Composition</vt:lpstr>
      <vt:lpstr>Abstract classes</vt:lpstr>
      <vt:lpstr>Abstract classes</vt:lpstr>
      <vt:lpstr>Interfaces</vt:lpstr>
      <vt:lpstr>Polymorphism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Fundamentals</dc:title>
  <dc:creator>Prof. John</dc:creator>
  <cp:lastModifiedBy>Prof. John</cp:lastModifiedBy>
  <cp:revision>67</cp:revision>
  <dcterms:created xsi:type="dcterms:W3CDTF">2020-08-07T06:20:07Z</dcterms:created>
  <dcterms:modified xsi:type="dcterms:W3CDTF">2022-01-19T01:12:34Z</dcterms:modified>
</cp:coreProperties>
</file>