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8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2" r:id="rId18"/>
    <p:sldId id="273" r:id="rId19"/>
    <p:sldId id="271" r:id="rId20"/>
    <p:sldId id="275" r:id="rId21"/>
    <p:sldId id="277" r:id="rId22"/>
    <p:sldId id="276" r:id="rId23"/>
    <p:sldId id="279" r:id="rId24"/>
    <p:sldId id="278" r:id="rId25"/>
    <p:sldId id="280" r:id="rId26"/>
    <p:sldId id="281" r:id="rId27"/>
    <p:sldId id="284" r:id="rId28"/>
    <p:sldId id="291" r:id="rId29"/>
    <p:sldId id="282" r:id="rId30"/>
    <p:sldId id="283" r:id="rId31"/>
    <p:sldId id="285" r:id="rId32"/>
    <p:sldId id="288" r:id="rId33"/>
    <p:sldId id="290" r:id="rId34"/>
    <p:sldId id="292" r:id="rId35"/>
    <p:sldId id="293" r:id="rId36"/>
    <p:sldId id="294" r:id="rId37"/>
    <p:sldId id="297" r:id="rId38"/>
    <p:sldId id="296" r:id="rId39"/>
    <p:sldId id="298" r:id="rId40"/>
    <p:sldId id="299" r:id="rId41"/>
    <p:sldId id="300" r:id="rId42"/>
    <p:sldId id="301" r:id="rId43"/>
    <p:sldId id="302" r:id="rId44"/>
    <p:sldId id="295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A20ED-EB39-70DE-4277-274BE0318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6B438A-BDD9-F4C5-8C0B-9A28E9473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E85EA-FB13-F9FE-9591-53A7B5D8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5842C-CAAA-BB99-AEC7-ABD875D8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3D034-5F2C-CC4A-4E00-94306109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9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9C156-46F7-A165-FBBF-2D94686C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CC71A-DFCC-2069-A1BD-01FF3814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54A56-40B5-8F2F-375D-2F962CC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4A4AB-7C1A-DAE7-7CD8-0A408591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D5784-D92D-7672-D277-ED6018E3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3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BA4B4-6FDC-D5E4-E587-3A035B594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C787A-32BC-676A-80F9-D731B9B75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A5D07-3AF5-C963-E8BC-A7BEF313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AA1F6-BF54-3EF7-7E1C-558F2C26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E4D41-6552-857D-DB76-2E6F26F9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8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A0750-9022-D63A-D7C5-D841676D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CF862-5EBE-BA0C-B093-88C3BE72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B9D2A-9E31-2E9C-8476-7DF5ABB1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95E11-5D54-0DB8-1BC1-0F30EC5B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DA2CD-4E57-4011-3D88-68F5A469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DBF82-3A63-6288-63F2-55DEDEF4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BB712-AA77-E13E-E469-29B795AA1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138E0-4169-44E1-C17E-EBA8BEBD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55FA7-60CE-E915-C54E-01EBCA72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5FE39-0D17-BD5B-4A6B-BA40244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5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F852-40A1-42A4-216C-F8D9F0E6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1799D-0B0B-5F10-5493-87BAB3B10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3A6A8-0D31-F4A6-013C-EFF03ABD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60E40-9FC0-A1EA-4BE4-43BF53A0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2DFB3D-5D14-F702-0D70-BB912801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34D33-5F37-89B9-616D-A3056DDA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93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CBBB5-4E5F-261E-52D0-0D613095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A0679-FC57-17AF-6965-FD5D231B4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F82A4F-2696-9652-2C5A-60C938511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E54D99-E849-F991-5C07-3554AC38B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1D5C2-BBDF-0703-D4EC-48BFA96B2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688077-08AE-79E1-8E86-76FB57A8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99DBB1-EF87-FCC9-8A76-895DD590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DD32CA-A7AF-2004-5DC7-977EA603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7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0119D-69BD-AE88-5D0C-AA4A9A64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92FE28-4559-5603-3478-5542EE93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E2B06-C8D1-5ADE-C2E4-08B58E96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93E52A-65E5-6181-6A38-41425143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DF9492-A0CB-274A-B5C2-1113BC16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3F6CFA-75D7-AA47-A09D-83600AFA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2A35D-54B0-379F-18EF-0B5B77B8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8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ED54A-AA99-710D-E29D-CC3F1F14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3C7CD-1850-E607-DB67-9C35B3DDA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5A3FC1-5D6A-5C13-E25F-5C5651DC0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938ED0-CE50-CFDC-34E6-6AB16658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6117B-26D7-5CC4-C8F8-7CE07779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108A4-34B9-DA0A-123B-795475B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1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57E6B-C54C-7632-234B-B4C04A12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438A42-98FF-0257-9034-F7CA7BE73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D755D-D75E-8E9C-DAA4-C320BC57F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99105-DE99-D44D-7F10-DE6E9255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E1BBD-1057-7ACD-7653-8022A0A3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D1D00-4307-91B4-183D-4594A425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7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6BDFC-BDBD-E82E-B759-043408E7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B6428-B901-10C8-21D5-EFE2660E1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7D93A-A140-412E-5500-2A02E73FB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B9D5C-3B97-45DE-8F25-BBACB5FF6249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2ECB7-3ADC-5882-E4F2-2D83B229F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D6602-13A1-B1AA-E737-1258834A4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22B8A-C301-4E7A-AF8E-B707FC131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9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6FBB5-BAB5-D7C4-75BB-A980E3FE1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7331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借助生成式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</a:t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门槛入门系列视频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6D10F-377D-600C-AF70-242AC243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0386"/>
            <a:ext cx="9144000" cy="117741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Purple Potato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15672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B4D565A-6C18-9EE5-CDC1-251F8E41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8" y="3764422"/>
            <a:ext cx="5357690" cy="27284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8AB2BA-6E2B-CE71-E951-18E17713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3110CA-FEB8-38C1-A12D-58543C28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487407"/>
            <a:ext cx="4671559" cy="2406561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6FA55C1-6038-4D11-9619-F40378D9481B}"/>
              </a:ext>
            </a:extLst>
          </p:cNvPr>
          <p:cNvSpPr txBox="1">
            <a:spLocks/>
          </p:cNvSpPr>
          <p:nvPr/>
        </p:nvSpPr>
        <p:spPr>
          <a:xfrm>
            <a:off x="838200" y="2595715"/>
            <a:ext cx="3832123" cy="3581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人和电脑的协调员</a:t>
            </a:r>
            <a:endParaRPr lang="en-US" altLang="zh-CN" dirty="0"/>
          </a:p>
          <a:p>
            <a:r>
              <a:rPr lang="zh-CN" altLang="en-US" dirty="0"/>
              <a:t>需要满足固定语法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A268758-D5F8-58F4-7DD9-86C67482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64422"/>
            <a:ext cx="5542841" cy="27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8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65911-766C-14AA-A834-A6DE499B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如何下载</a:t>
            </a: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26B39-EF4F-E48A-5AA8-BA681B883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hlinkClick r:id="rId2"/>
              </a:rPr>
              <a:t>https://</a:t>
            </a:r>
            <a:r>
              <a:rPr lang="en-GB" altLang="zh-CN" dirty="0" err="1">
                <a:hlinkClick r:id="rId2"/>
              </a:rPr>
              <a:t>cran.r-project.org</a:t>
            </a:r>
            <a:r>
              <a:rPr lang="en-GB" altLang="zh-CN" dirty="0">
                <a:hlinkClick r:id="rId2"/>
              </a:rPr>
              <a:t>/</a:t>
            </a:r>
            <a:r>
              <a:rPr lang="en-GB" altLang="zh-CN" dirty="0"/>
              <a:t> (</a:t>
            </a:r>
            <a:r>
              <a:rPr lang="zh-CN" altLang="en-US" dirty="0"/>
              <a:t>需要记住下载到哪里</a:t>
            </a:r>
            <a:r>
              <a:rPr lang="en-GB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B196C9-029A-D06A-2561-A4A150ED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090" y="2436080"/>
            <a:ext cx="9743768" cy="4254322"/>
          </a:xfrm>
          <a:prstGeom prst="rect">
            <a:avLst/>
          </a:prstGeom>
        </p:spPr>
      </p:pic>
      <p:sp>
        <p:nvSpPr>
          <p:cNvPr id="6" name="星形: 五角 5">
            <a:extLst>
              <a:ext uri="{FF2B5EF4-FFF2-40B4-BE49-F238E27FC236}">
                <a16:creationId xmlns:a16="http://schemas.microsoft.com/office/drawing/2014/main" id="{1272FFE2-92AD-498D-6860-7007C9D50DFE}"/>
              </a:ext>
            </a:extLst>
          </p:cNvPr>
          <p:cNvSpPr/>
          <p:nvPr/>
        </p:nvSpPr>
        <p:spPr>
          <a:xfrm>
            <a:off x="108155" y="127819"/>
            <a:ext cx="730045" cy="698091"/>
          </a:xfrm>
          <a:prstGeom prst="star5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AC489-458C-33DF-238F-A3A12F22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RGui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461F2-AAB6-E03E-140C-08EB1B61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19130F-0B4B-DB96-6D1E-91DDA583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91" y="135859"/>
            <a:ext cx="8769679" cy="658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8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5C120F-0E99-08B8-5C02-EA0DB88C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610" y="750221"/>
            <a:ext cx="9489434" cy="58865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9A69001-E4FC-1A35-C52C-99344521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 studio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1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89830-DEEE-9BDA-FFB6-709B3F6C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如何下载</a:t>
            </a:r>
            <a:r>
              <a:rPr lang="en-US" altLang="zh-CN" dirty="0"/>
              <a:t>R studio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DCD58-D77E-BF19-CA2C-52102FDB7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https://</a:t>
            </a:r>
            <a:r>
              <a:rPr lang="en-GB" altLang="zh-CN" dirty="0" err="1"/>
              <a:t>posit.co</a:t>
            </a:r>
            <a:r>
              <a:rPr lang="en-GB" altLang="zh-CN" dirty="0"/>
              <a:t>/download/</a:t>
            </a:r>
            <a:r>
              <a:rPr lang="en-GB" altLang="zh-CN" dirty="0" err="1"/>
              <a:t>rstudio</a:t>
            </a:r>
            <a:r>
              <a:rPr lang="en-GB" altLang="zh-CN" dirty="0"/>
              <a:t>-desktop/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911EB-0995-A2FE-9BA8-A0A3189F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12" y="2547504"/>
            <a:ext cx="4533788" cy="40382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E8E15D-7958-00FD-FC65-2F30407D3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6" y="3080592"/>
            <a:ext cx="6096000" cy="3249564"/>
          </a:xfrm>
          <a:prstGeom prst="rect">
            <a:avLst/>
          </a:prstGeom>
        </p:spPr>
      </p:pic>
      <p:sp>
        <p:nvSpPr>
          <p:cNvPr id="7" name="星形: 五角 6">
            <a:extLst>
              <a:ext uri="{FF2B5EF4-FFF2-40B4-BE49-F238E27FC236}">
                <a16:creationId xmlns:a16="http://schemas.microsoft.com/office/drawing/2014/main" id="{F95830F8-1279-2BA4-AACF-EF2EBEF999ED}"/>
              </a:ext>
            </a:extLst>
          </p:cNvPr>
          <p:cNvSpPr/>
          <p:nvPr/>
        </p:nvSpPr>
        <p:spPr>
          <a:xfrm>
            <a:off x="108155" y="127819"/>
            <a:ext cx="730045" cy="698091"/>
          </a:xfrm>
          <a:prstGeom prst="star5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A5343-0D90-BCA1-898A-B90C77AA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D6494-B408-580F-AF49-E0A8879F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9A0AB7-1BB4-B3D0-4F07-6CC6CFFCB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4" y="256931"/>
            <a:ext cx="11611897" cy="61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0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150FB-5F4A-A127-DA64-BE4FD63D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studio server</a:t>
            </a:r>
            <a:endParaRPr lang="zh-CN" altLang="en-US" dirty="0"/>
          </a:p>
        </p:txBody>
      </p:sp>
      <p:pic>
        <p:nvPicPr>
          <p:cNvPr id="7" name="内容占位符 6" descr="图形用户界面, 应用程序&#10;&#10;描述已自动生成">
            <a:extLst>
              <a:ext uri="{FF2B5EF4-FFF2-40B4-BE49-F238E27FC236}">
                <a16:creationId xmlns:a16="http://schemas.microsoft.com/office/drawing/2014/main" id="{F63EC457-6BD7-F641-51E2-2ED11A3EC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051" y="94363"/>
            <a:ext cx="2857012" cy="6348916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5E2636-C825-E74A-321F-1F5247CE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0" y="1690688"/>
            <a:ext cx="5942283" cy="48942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5DA56AE-1932-5DE3-BAFE-FDECFE223D3C}"/>
              </a:ext>
            </a:extLst>
          </p:cNvPr>
          <p:cNvSpPr/>
          <p:nvPr/>
        </p:nvSpPr>
        <p:spPr>
          <a:xfrm>
            <a:off x="7816645" y="365125"/>
            <a:ext cx="1504336" cy="293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9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38F8-0F1F-2B4C-3676-0619969C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</a:t>
            </a:r>
            <a:r>
              <a:rPr lang="zh-CN" altLang="en-US" dirty="0"/>
              <a:t>项目</a:t>
            </a:r>
            <a:r>
              <a:rPr lang="en-US" altLang="zh-CN" dirty="0"/>
              <a:t>(R project)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脚本文件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E04436-992C-49C5-BF0B-2E157705B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73" y="1468104"/>
            <a:ext cx="11583053" cy="4293599"/>
          </a:xfrm>
        </p:spPr>
      </p:pic>
      <p:sp>
        <p:nvSpPr>
          <p:cNvPr id="6" name="星形: 五角 5">
            <a:extLst>
              <a:ext uri="{FF2B5EF4-FFF2-40B4-BE49-F238E27FC236}">
                <a16:creationId xmlns:a16="http://schemas.microsoft.com/office/drawing/2014/main" id="{FD12A0F7-6167-479B-5609-5E26D3AF82A5}"/>
              </a:ext>
            </a:extLst>
          </p:cNvPr>
          <p:cNvSpPr/>
          <p:nvPr/>
        </p:nvSpPr>
        <p:spPr>
          <a:xfrm>
            <a:off x="108155" y="127819"/>
            <a:ext cx="730045" cy="698091"/>
          </a:xfrm>
          <a:prstGeom prst="star5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8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6C6ED-723A-B904-0D7F-8E6145EF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Rmd</a:t>
            </a:r>
            <a:r>
              <a:rPr lang="zh-CN" altLang="en-US" dirty="0"/>
              <a:t>文件</a:t>
            </a:r>
            <a:r>
              <a:rPr lang="en-US" altLang="zh-CN" dirty="0"/>
              <a:t>(R markdown)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433E7-9565-0448-F77D-FDD5E5A4D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6CB006-8D27-01F5-ED62-6E68D8B16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802458"/>
            <a:ext cx="5829300" cy="3924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F005BC-DDFD-9327-0520-A709B8A30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19" y="1713855"/>
            <a:ext cx="6968914" cy="41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4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1BADD-B704-D0BE-C7FE-8A2464DE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– R studio</a:t>
            </a:r>
            <a:r>
              <a:rPr lang="zh-CN" altLang="en-US" dirty="0"/>
              <a:t>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723A7-F5C7-3D98-6EDB-850034DE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创建</a:t>
            </a:r>
            <a:r>
              <a:rPr lang="en-US" altLang="zh-CN" dirty="0"/>
              <a:t>R</a:t>
            </a:r>
            <a:r>
              <a:rPr lang="zh-CN" altLang="en-US" dirty="0"/>
              <a:t>项目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创建</a:t>
            </a:r>
            <a:r>
              <a:rPr lang="en-US" altLang="zh-CN" dirty="0"/>
              <a:t>R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查看</a:t>
            </a:r>
            <a:r>
              <a:rPr lang="en-US" altLang="zh-CN" dirty="0"/>
              <a:t>R</a:t>
            </a:r>
            <a:r>
              <a:rPr lang="zh-CN" altLang="en-US" dirty="0"/>
              <a:t>的版本</a:t>
            </a:r>
            <a:endParaRPr lang="en-US" altLang="zh-CN" dirty="0"/>
          </a:p>
          <a:p>
            <a:r>
              <a:rPr lang="en-US" altLang="zh-CN" dirty="0"/>
              <a:t>4. R studio</a:t>
            </a:r>
            <a:r>
              <a:rPr lang="zh-CN" altLang="en-US" dirty="0"/>
              <a:t>的一些功能介绍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316835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379D4-0133-A0AD-C808-72294909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DEEF4-4D0C-3285-600C-E017C54E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820"/>
          </a:xfrm>
        </p:spPr>
        <p:txBody>
          <a:bodyPr/>
          <a:lstStyle/>
          <a:p>
            <a:r>
              <a:rPr lang="zh-CN" altLang="en-US" dirty="0"/>
              <a:t>教育</a:t>
            </a:r>
            <a:endParaRPr lang="en-US" altLang="zh-CN" dirty="0"/>
          </a:p>
          <a:p>
            <a:pPr lvl="1"/>
            <a:r>
              <a:rPr lang="zh-CN" altLang="en-US" dirty="0"/>
              <a:t>肿瘤学博士在读</a:t>
            </a:r>
            <a:endParaRPr lang="en-US" altLang="zh-CN" dirty="0"/>
          </a:p>
          <a:p>
            <a:r>
              <a:rPr lang="zh-CN" altLang="en-US" dirty="0"/>
              <a:t>学术</a:t>
            </a:r>
            <a:endParaRPr lang="en-US" altLang="zh-CN" dirty="0"/>
          </a:p>
          <a:p>
            <a:pPr lvl="1"/>
            <a:r>
              <a:rPr lang="zh-CN" altLang="en-US" dirty="0"/>
              <a:t>主要研究恶性肿瘤的药物治疗。</a:t>
            </a:r>
            <a:endParaRPr lang="en-US" altLang="zh-CN" dirty="0"/>
          </a:p>
          <a:p>
            <a:pPr lvl="1"/>
            <a:r>
              <a:rPr lang="zh-CN" altLang="en-US" dirty="0"/>
              <a:t>以第一作者（含共同第一作者）发表</a:t>
            </a:r>
            <a:r>
              <a:rPr lang="en-US" altLang="zh-CN" dirty="0"/>
              <a:t>sci</a:t>
            </a:r>
            <a:r>
              <a:rPr lang="zh-CN" altLang="en-US" dirty="0"/>
              <a:t>论文</a:t>
            </a:r>
            <a:r>
              <a:rPr lang="en-US" altLang="zh-CN" dirty="0"/>
              <a:t>10</a:t>
            </a:r>
            <a:r>
              <a:rPr lang="zh-CN" altLang="en-US" dirty="0"/>
              <a:t>余篇。</a:t>
            </a:r>
            <a:endParaRPr lang="en-US" altLang="zh-CN" dirty="0"/>
          </a:p>
          <a:p>
            <a:r>
              <a:rPr lang="zh-CN" altLang="en-US" dirty="0"/>
              <a:t>兴趣</a:t>
            </a:r>
            <a:endParaRPr lang="en-US" altLang="zh-CN" dirty="0"/>
          </a:p>
          <a:p>
            <a:pPr lvl="1"/>
            <a:r>
              <a:rPr lang="zh-CN" altLang="en-US" dirty="0"/>
              <a:t>流行病学、统计学和生物信息学</a:t>
            </a:r>
            <a:endParaRPr lang="en-US" altLang="zh-CN" dirty="0"/>
          </a:p>
          <a:p>
            <a:r>
              <a:rPr lang="zh-CN" altLang="en-US" dirty="0"/>
              <a:t>编程语言</a:t>
            </a:r>
            <a:endParaRPr lang="en-US" altLang="zh-CN" dirty="0"/>
          </a:p>
          <a:p>
            <a:pPr lvl="1"/>
            <a:r>
              <a:rPr lang="en-US" altLang="zh-CN" dirty="0"/>
              <a:t>R,</a:t>
            </a:r>
            <a:r>
              <a:rPr lang="zh-CN" altLang="en-US" dirty="0"/>
              <a:t> </a:t>
            </a:r>
            <a:r>
              <a:rPr lang="en-US" altLang="zh-CN" dirty="0"/>
              <a:t>python, </a:t>
            </a:r>
            <a:r>
              <a:rPr lang="en-US" altLang="zh-CN" dirty="0" err="1"/>
              <a:t>cpp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599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45644-5AFF-DD84-00E0-73B4A5AA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97846-8C43-CCEB-8FAD-798F479D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12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891C2-1314-80CE-B133-40CEDDBA4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2EFF8-1E62-58C7-84A8-AD9063DE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 </a:t>
            </a:r>
            <a:r>
              <a:rPr lang="en-US" altLang="zh-CN" dirty="0"/>
              <a:t>– R</a:t>
            </a:r>
            <a:r>
              <a:rPr lang="zh-CN" altLang="en-US" dirty="0"/>
              <a:t>语言基础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51A51-6EBF-16FE-8613-98942935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R</a:t>
            </a:r>
            <a:r>
              <a:rPr lang="zh-CN" altLang="en-US" dirty="0"/>
              <a:t>语言概览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2. Base R (</a:t>
            </a:r>
            <a:r>
              <a:rPr lang="zh-CN" altLang="en-US" b="1" dirty="0">
                <a:solidFill>
                  <a:srgbClr val="FF0000"/>
                </a:solidFill>
              </a:rPr>
              <a:t>变量、计算、分支、循环、函数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报错</a:t>
            </a:r>
          </a:p>
        </p:txBody>
      </p:sp>
    </p:spTree>
    <p:extLst>
      <p:ext uri="{BB962C8B-B14F-4D97-AF65-F5344CB8AC3E}">
        <p14:creationId xmlns:p14="http://schemas.microsoft.com/office/powerpoint/2010/main" val="163646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8D020-C7F3-C26D-CA77-B2FA18BF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的数据结构 </a:t>
            </a:r>
            <a:r>
              <a:rPr lang="en-US" altLang="zh-CN" dirty="0"/>
              <a:t>– </a:t>
            </a:r>
            <a:r>
              <a:rPr lang="zh-CN" altLang="en-US" dirty="0"/>
              <a:t>一维数据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0A671-A009-9BD8-16A0-CB48357A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0484" cy="4351338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原子向量 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</a:p>
          <a:p>
            <a:pPr lvl="1"/>
            <a:r>
              <a:rPr lang="zh-CN" altLang="en-US" dirty="0"/>
              <a:t>一个数字：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一列数字：</a:t>
            </a:r>
            <a:r>
              <a:rPr lang="en-US" altLang="zh-CN" dirty="0"/>
              <a:t>1, 2, 3, 4, 5, 7</a:t>
            </a:r>
          </a:p>
          <a:p>
            <a:pPr lvl="1"/>
            <a:r>
              <a:rPr lang="zh-CN" altLang="en-US" dirty="0"/>
              <a:t>一个字符：</a:t>
            </a:r>
            <a:r>
              <a:rPr lang="en-US" altLang="zh-CN" dirty="0"/>
              <a:t>a</a:t>
            </a:r>
          </a:p>
          <a:p>
            <a:pPr lvl="1"/>
            <a:r>
              <a:rPr lang="zh-CN" altLang="en-US" dirty="0"/>
              <a:t>一个字符串：</a:t>
            </a:r>
            <a:r>
              <a:rPr lang="en-US" altLang="zh-CN" dirty="0"/>
              <a:t>Purple Potato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bool</a:t>
            </a:r>
            <a:r>
              <a:rPr lang="zh-CN" altLang="en-US" dirty="0"/>
              <a:t>：</a:t>
            </a:r>
            <a:r>
              <a:rPr lang="en-US" altLang="zh-CN" dirty="0"/>
              <a:t>TRUE</a:t>
            </a:r>
          </a:p>
          <a:p>
            <a:pPr lvl="1"/>
            <a:r>
              <a:rPr lang="zh-CN" altLang="en-US" dirty="0"/>
              <a:t>一列</a:t>
            </a:r>
            <a:r>
              <a:rPr lang="en-US" altLang="zh-CN" dirty="0"/>
              <a:t>bool</a:t>
            </a:r>
            <a:r>
              <a:rPr lang="zh-CN" altLang="en-US" dirty="0"/>
              <a:t>：</a:t>
            </a:r>
            <a:r>
              <a:rPr lang="en-US" altLang="zh-CN" dirty="0"/>
              <a:t> TRUE,</a:t>
            </a:r>
            <a:r>
              <a:rPr lang="zh-CN" altLang="en-US" dirty="0"/>
              <a:t> </a:t>
            </a:r>
            <a:r>
              <a:rPr lang="en-US" altLang="zh-CN" dirty="0"/>
              <a:t>FALSE</a:t>
            </a:r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11EF1283-DA29-3904-5B48-7573117C9AA3}"/>
              </a:ext>
            </a:extLst>
          </p:cNvPr>
          <p:cNvSpPr/>
          <p:nvPr/>
        </p:nvSpPr>
        <p:spPr>
          <a:xfrm>
            <a:off x="108155" y="127819"/>
            <a:ext cx="730045" cy="698091"/>
          </a:xfrm>
          <a:prstGeom prst="star5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520CF6D-D90E-E334-5DC4-60360F2F35A9}"/>
              </a:ext>
            </a:extLst>
          </p:cNvPr>
          <p:cNvSpPr txBox="1">
            <a:spLocks/>
          </p:cNvSpPr>
          <p:nvPr/>
        </p:nvSpPr>
        <p:spPr>
          <a:xfrm>
            <a:off x="5938684" y="1827366"/>
            <a:ext cx="5506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列表 </a:t>
            </a:r>
            <a:r>
              <a:rPr lang="en-US" altLang="zh-CN" dirty="0"/>
              <a:t>list</a:t>
            </a:r>
          </a:p>
          <a:p>
            <a:pPr lvl="1"/>
            <a:r>
              <a:rPr lang="zh-CN" altLang="en-US" dirty="0"/>
              <a:t>一个数字：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一列数字：</a:t>
            </a:r>
            <a:r>
              <a:rPr lang="en-US" altLang="zh-CN" dirty="0"/>
              <a:t>1, 2, 3, 4, 5, 7</a:t>
            </a:r>
          </a:p>
          <a:p>
            <a:pPr lvl="1"/>
            <a:r>
              <a:rPr lang="zh-CN" altLang="en-US" dirty="0"/>
              <a:t>一个字符：</a:t>
            </a:r>
            <a:r>
              <a:rPr lang="en-US" altLang="zh-CN" dirty="0"/>
              <a:t>a</a:t>
            </a:r>
          </a:p>
          <a:p>
            <a:pPr lvl="1"/>
            <a:r>
              <a:rPr lang="zh-CN" altLang="en-US" dirty="0"/>
              <a:t>一个字符串：</a:t>
            </a:r>
            <a:r>
              <a:rPr lang="en-US" altLang="zh-CN" dirty="0"/>
              <a:t>Purple Potato</a:t>
            </a:r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bool</a:t>
            </a:r>
            <a:r>
              <a:rPr lang="zh-CN" altLang="en-US" dirty="0"/>
              <a:t>：</a:t>
            </a:r>
            <a:r>
              <a:rPr lang="en-US" altLang="zh-CN" dirty="0"/>
              <a:t>TRUE</a:t>
            </a:r>
          </a:p>
          <a:p>
            <a:pPr lvl="1"/>
            <a:r>
              <a:rPr lang="zh-CN" altLang="en-US" dirty="0"/>
              <a:t>一列</a:t>
            </a:r>
            <a:r>
              <a:rPr lang="en-US" altLang="zh-CN" dirty="0"/>
              <a:t>bool</a:t>
            </a:r>
            <a:r>
              <a:rPr lang="zh-CN" altLang="en-US" dirty="0"/>
              <a:t>：</a:t>
            </a:r>
            <a:r>
              <a:rPr lang="en-US" altLang="zh-CN" dirty="0"/>
              <a:t>TRUE,</a:t>
            </a:r>
            <a:r>
              <a:rPr lang="zh-CN" altLang="en-US" dirty="0"/>
              <a:t> </a:t>
            </a:r>
            <a:r>
              <a:rPr lang="en-US" altLang="zh-CN" dirty="0"/>
              <a:t>FALSE</a:t>
            </a:r>
          </a:p>
          <a:p>
            <a:pPr lvl="1"/>
            <a:r>
              <a:rPr lang="zh-CN" altLang="en-US" dirty="0"/>
              <a:t>一列大杂烩：</a:t>
            </a:r>
            <a:r>
              <a:rPr lang="en-US" altLang="zh-CN" dirty="0"/>
              <a:t>1, a, TRUE,</a:t>
            </a:r>
            <a:r>
              <a:rPr lang="zh-CN" altLang="en-US" dirty="0"/>
              <a:t> </a:t>
            </a:r>
            <a:r>
              <a:rPr lang="en-US" altLang="zh-CN" dirty="0"/>
              <a:t>0.31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074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A241-83B3-8F7A-D7BD-E2118FF30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08B74-49B3-1630-62FF-D3588569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的数据结构 </a:t>
            </a:r>
            <a:r>
              <a:rPr lang="en-US" altLang="zh-CN" dirty="0"/>
              <a:t>– </a:t>
            </a:r>
            <a:r>
              <a:rPr lang="zh-CN" altLang="en-US" dirty="0"/>
              <a:t>一维数据 </a:t>
            </a:r>
            <a:r>
              <a:rPr lang="en-US" altLang="zh-CN" dirty="0"/>
              <a:t>– factor </a:t>
            </a:r>
            <a:endParaRPr lang="zh-CN" altLang="en-US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05D2CF4E-540C-6202-E1E1-FC8C9DA7E7E3}"/>
              </a:ext>
            </a:extLst>
          </p:cNvPr>
          <p:cNvSpPr/>
          <p:nvPr/>
        </p:nvSpPr>
        <p:spPr>
          <a:xfrm>
            <a:off x="108155" y="127819"/>
            <a:ext cx="730045" cy="698091"/>
          </a:xfrm>
          <a:prstGeom prst="star5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D4561FB-91CA-CCD1-F33E-E9CB1EA1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438889"/>
            <a:ext cx="6610350" cy="2190750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E2ACBBB-C142-FBD0-7EC0-5A7408423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81021"/>
              </p:ext>
            </p:extLst>
          </p:nvPr>
        </p:nvGraphicFramePr>
        <p:xfrm>
          <a:off x="904160" y="3993807"/>
          <a:ext cx="10383680" cy="48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68">
                  <a:extLst>
                    <a:ext uri="{9D8B030D-6E8A-4147-A177-3AD203B41FA5}">
                      <a16:colId xmlns:a16="http://schemas.microsoft.com/office/drawing/2014/main" val="2467239445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961614028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1337065284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992652838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402015099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1888243804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2528618697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848931994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487668476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4080400721"/>
                    </a:ext>
                  </a:extLst>
                </a:gridCol>
              </a:tblGrid>
              <a:tr h="489702"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1750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2A7773D-A4E3-C268-979D-B7846F0B9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00281"/>
              </p:ext>
            </p:extLst>
          </p:nvPr>
        </p:nvGraphicFramePr>
        <p:xfrm>
          <a:off x="904160" y="4775471"/>
          <a:ext cx="10383680" cy="48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68">
                  <a:extLst>
                    <a:ext uri="{9D8B030D-6E8A-4147-A177-3AD203B41FA5}">
                      <a16:colId xmlns:a16="http://schemas.microsoft.com/office/drawing/2014/main" val="2467239445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961614028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1337065284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992652838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402015099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1888243804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2528618697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848931994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487668476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4080400721"/>
                    </a:ext>
                  </a:extLst>
                </a:gridCol>
              </a:tblGrid>
              <a:tr h="489702"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1750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F3FE3BF-C848-5BED-9607-CE9C7910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213463"/>
              </p:ext>
            </p:extLst>
          </p:nvPr>
        </p:nvGraphicFramePr>
        <p:xfrm>
          <a:off x="904160" y="5557135"/>
          <a:ext cx="10383680" cy="48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68">
                  <a:extLst>
                    <a:ext uri="{9D8B030D-6E8A-4147-A177-3AD203B41FA5}">
                      <a16:colId xmlns:a16="http://schemas.microsoft.com/office/drawing/2014/main" val="2467239445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961614028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1337065284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992652838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402015099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1888243804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2528618697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848931994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3487668476"/>
                    </a:ext>
                  </a:extLst>
                </a:gridCol>
                <a:gridCol w="1038368">
                  <a:extLst>
                    <a:ext uri="{9D8B030D-6E8A-4147-A177-3AD203B41FA5}">
                      <a16:colId xmlns:a16="http://schemas.microsoft.com/office/drawing/2014/main" val="4080400721"/>
                    </a:ext>
                  </a:extLst>
                </a:gridCol>
              </a:tblGrid>
              <a:tr h="489702">
                <a:tc>
                  <a:txBody>
                    <a:bodyPr/>
                    <a:lstStyle/>
                    <a:p>
                      <a:r>
                        <a:rPr lang="en-US" altLang="zh-CN" dirty="0"/>
                        <a:t>Stage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17502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0F57547C-81F3-C658-61EF-E8F3835A1F5E}"/>
              </a:ext>
            </a:extLst>
          </p:cNvPr>
          <p:cNvSpPr txBox="1"/>
          <p:nvPr/>
        </p:nvSpPr>
        <p:spPr>
          <a:xfrm>
            <a:off x="838200" y="604683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&lt; II &lt; III &lt; IV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588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F7901-A988-6E11-18DF-51D27428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的数据结构 </a:t>
            </a:r>
            <a:r>
              <a:rPr lang="en-US" altLang="zh-CN" dirty="0"/>
              <a:t>– </a:t>
            </a:r>
            <a:r>
              <a:rPr lang="zh-CN" altLang="en-US" dirty="0"/>
              <a:t>二维数据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741F7-52CC-EF9B-6DAD-1D98105F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矩阵 </a:t>
            </a:r>
            <a:r>
              <a:rPr lang="en-US" altLang="zh-CN" dirty="0"/>
              <a:t>matrix</a:t>
            </a:r>
            <a:endParaRPr lang="zh-CN" altLang="en-US" dirty="0"/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1A201431-B3B8-8A23-4B59-0A030864AECA}"/>
              </a:ext>
            </a:extLst>
          </p:cNvPr>
          <p:cNvSpPr/>
          <p:nvPr/>
        </p:nvSpPr>
        <p:spPr>
          <a:xfrm>
            <a:off x="108155" y="127819"/>
            <a:ext cx="730045" cy="698091"/>
          </a:xfrm>
          <a:prstGeom prst="star5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169D53-F4AA-5E55-561C-BCF2383BDDB8}"/>
              </a:ext>
            </a:extLst>
          </p:cNvPr>
          <p:cNvSpPr txBox="1">
            <a:spLocks/>
          </p:cNvSpPr>
          <p:nvPr/>
        </p:nvSpPr>
        <p:spPr>
          <a:xfrm>
            <a:off x="6182032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数据框 </a:t>
            </a:r>
            <a:r>
              <a:rPr lang="en-US" altLang="zh-CN" b="1" dirty="0" err="1">
                <a:solidFill>
                  <a:srgbClr val="FF0000"/>
                </a:solidFill>
              </a:rPr>
              <a:t>data.frame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3D39017-41F7-15A0-39D4-F4D9F0602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48221"/>
              </p:ext>
            </p:extLst>
          </p:nvPr>
        </p:nvGraphicFramePr>
        <p:xfrm>
          <a:off x="838200" y="2430479"/>
          <a:ext cx="5257800" cy="374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9910575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04984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074585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722731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54928773"/>
                    </a:ext>
                  </a:extLst>
                </a:gridCol>
              </a:tblGrid>
              <a:tr h="535212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1355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87074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40247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85612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46488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66536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8767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32F0755-DC64-5665-2246-9C5886DD8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78053"/>
              </p:ext>
            </p:extLst>
          </p:nvPr>
        </p:nvGraphicFramePr>
        <p:xfrm>
          <a:off x="6287728" y="2437306"/>
          <a:ext cx="5257800" cy="3746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99105752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04984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074585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722731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54928773"/>
                    </a:ext>
                  </a:extLst>
                </a:gridCol>
              </a:tblGrid>
              <a:tr h="535212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441355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87074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40247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85612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46488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/>
                        <a:t>NA</a:t>
                      </a:r>
                      <a:endParaRPr lang="zh-CN" altLang="en-US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66536"/>
                  </a:ext>
                </a:extLst>
              </a:tr>
              <a:tr h="535212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行名</a:t>
                      </a:r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58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31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DC408-B748-4F28-4E24-3E95C6F9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的数据结构 </a:t>
            </a:r>
            <a:r>
              <a:rPr lang="en-US" altLang="zh-CN" dirty="0"/>
              <a:t>– 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6807D-CDD9-C2B8-BF19-9D6C9D02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整数：</a:t>
            </a:r>
            <a:r>
              <a:rPr lang="en-US" altLang="zh-CN" dirty="0"/>
              <a:t>1, 2, 3, ... (</a:t>
            </a:r>
            <a:r>
              <a:rPr lang="en-US" altLang="zh-CN" dirty="0" err="1"/>
              <a:t>1L</a:t>
            </a:r>
            <a:r>
              <a:rPr lang="en-US" altLang="zh-CN" dirty="0"/>
              <a:t>, </a:t>
            </a:r>
            <a:r>
              <a:rPr lang="en-US" altLang="zh-CN" dirty="0" err="1"/>
              <a:t>2L</a:t>
            </a:r>
            <a:r>
              <a:rPr lang="en-US" altLang="zh-CN" dirty="0"/>
              <a:t>, </a:t>
            </a:r>
            <a:r>
              <a:rPr lang="en-US" altLang="zh-CN" dirty="0" err="1"/>
              <a:t>3L</a:t>
            </a:r>
            <a:r>
              <a:rPr lang="en-US" altLang="zh-CN" dirty="0"/>
              <a:t>, ...)</a:t>
            </a:r>
          </a:p>
          <a:p>
            <a:r>
              <a:rPr lang="zh-CN" altLang="en-US" dirty="0"/>
              <a:t>双精度型：</a:t>
            </a:r>
            <a:r>
              <a:rPr lang="en-US" altLang="zh-CN" dirty="0"/>
              <a:t>0.1, 0.2, 0.3, ...</a:t>
            </a:r>
          </a:p>
          <a:p>
            <a:r>
              <a:rPr lang="zh-CN" altLang="en-US" dirty="0"/>
              <a:t>字符型：</a:t>
            </a:r>
            <a:r>
              <a:rPr lang="en-US" altLang="zh-CN" dirty="0"/>
              <a:t>a, b, c</a:t>
            </a:r>
          </a:p>
          <a:p>
            <a:r>
              <a:rPr lang="zh-CN" altLang="en-US" dirty="0"/>
              <a:t>逻辑型：</a:t>
            </a:r>
            <a:r>
              <a:rPr lang="en-US" altLang="zh-CN" dirty="0"/>
              <a:t>TRUE, FALSE</a:t>
            </a:r>
          </a:p>
          <a:p>
            <a:r>
              <a:rPr lang="zh-CN" altLang="en-US" dirty="0"/>
              <a:t>缺失：</a:t>
            </a:r>
            <a:r>
              <a:rPr lang="en-US" altLang="zh-CN" dirty="0"/>
              <a:t>NA</a:t>
            </a:r>
            <a:endParaRPr lang="zh-CN" altLang="en-US" dirty="0"/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D25456BF-C2C4-E323-59D0-54C7C8FD2331}"/>
              </a:ext>
            </a:extLst>
          </p:cNvPr>
          <p:cNvSpPr/>
          <p:nvPr/>
        </p:nvSpPr>
        <p:spPr>
          <a:xfrm>
            <a:off x="108155" y="127819"/>
            <a:ext cx="730045" cy="698091"/>
          </a:xfrm>
          <a:prstGeom prst="star5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499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AE9AD-AF94-5796-BD55-58BAA3C0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 </a:t>
            </a:r>
            <a:r>
              <a:rPr lang="en-US" altLang="zh-CN" dirty="0"/>
              <a:t>– </a:t>
            </a:r>
            <a:r>
              <a:rPr lang="zh-CN" altLang="en-US" dirty="0"/>
              <a:t>数据录入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68F54-6D6E-1E15-95D0-73E40856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984"/>
            <a:ext cx="10515600" cy="5032375"/>
          </a:xfrm>
        </p:spPr>
        <p:txBody>
          <a:bodyPr/>
          <a:lstStyle/>
          <a:p>
            <a:r>
              <a:rPr lang="zh-CN" altLang="en-US" dirty="0"/>
              <a:t>场景：你是一个研究者，准备探究胃癌患者的预后因素，经过一年，你收集了</a:t>
            </a:r>
            <a:r>
              <a:rPr lang="en-US" altLang="zh-CN" dirty="0"/>
              <a:t>20</a:t>
            </a:r>
            <a:r>
              <a:rPr lang="zh-CN" altLang="en-US" dirty="0"/>
              <a:t>例患者的基线信息（包含病案号，录入人员和分期）。在分析之前，你需要：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构建一个存储本次和未来研究数据的数据框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录入病案号，录入人员和分期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给每个患者生成一个独一无二的研究号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将分期转换为</a:t>
            </a:r>
            <a:r>
              <a:rPr lang="en-US" altLang="zh-CN" dirty="0"/>
              <a:t>factor</a:t>
            </a:r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统计不同分期的患者各有多少人</a:t>
            </a:r>
            <a:endParaRPr lang="en-US" altLang="zh-CN" dirty="0"/>
          </a:p>
          <a:p>
            <a:pPr lvl="1"/>
            <a:r>
              <a:rPr lang="en-US" altLang="zh-CN" dirty="0"/>
              <a:t>6. </a:t>
            </a:r>
            <a:r>
              <a:rPr lang="zh-CN" altLang="en-US" dirty="0"/>
              <a:t>测试不同录入员录的分期是否有差异</a:t>
            </a:r>
            <a:endParaRPr lang="en-US" altLang="zh-CN" dirty="0"/>
          </a:p>
          <a:p>
            <a:pPr lvl="1"/>
            <a:r>
              <a:rPr lang="en-US" altLang="zh-CN" dirty="0"/>
              <a:t>7. </a:t>
            </a:r>
            <a:r>
              <a:rPr lang="zh-CN" altLang="en-US" dirty="0"/>
              <a:t>将数据框导出到指定文件夹</a:t>
            </a:r>
            <a:endParaRPr lang="en-US" altLang="zh-CN" dirty="0"/>
          </a:p>
          <a:p>
            <a:pPr lvl="1"/>
            <a:r>
              <a:rPr lang="en-US" altLang="zh-CN" dirty="0"/>
              <a:t>*</a:t>
            </a:r>
            <a:r>
              <a:rPr lang="zh-CN" altLang="en-US" dirty="0"/>
              <a:t>介绍索引</a:t>
            </a:r>
          </a:p>
        </p:txBody>
      </p:sp>
    </p:spTree>
    <p:extLst>
      <p:ext uri="{BB962C8B-B14F-4D97-AF65-F5344CB8AC3E}">
        <p14:creationId xmlns:p14="http://schemas.microsoft.com/office/powerpoint/2010/main" val="3943529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E4D9E-3EE6-142F-EFA7-FAF0BF71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ECA95-BBD7-B23A-79C0-6418DD50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7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FAF2E-28C4-662D-CC0C-E8C42A75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语言的运算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D2F2C-3A6D-2C22-58B8-E3C81934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赋值运算</a:t>
            </a:r>
            <a:endParaRPr lang="en-US" altLang="zh-CN" dirty="0"/>
          </a:p>
          <a:p>
            <a:pPr lvl="1"/>
            <a:r>
              <a:rPr lang="en-US" altLang="zh-CN" dirty="0"/>
              <a:t>a = 123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a 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&lt;-</a:t>
            </a:r>
            <a:r>
              <a:rPr lang="en-US" altLang="zh-CN" b="1" dirty="0">
                <a:solidFill>
                  <a:srgbClr val="FF0000"/>
                </a:solidFill>
              </a:rPr>
              <a:t> 123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数值运算</a:t>
            </a:r>
            <a:endParaRPr lang="en-US" altLang="zh-CN" dirty="0"/>
          </a:p>
          <a:p>
            <a:r>
              <a:rPr lang="zh-CN" altLang="en-US" dirty="0"/>
              <a:t>逻辑运算</a:t>
            </a:r>
          </a:p>
        </p:txBody>
      </p:sp>
    </p:spTree>
    <p:extLst>
      <p:ext uri="{BB962C8B-B14F-4D97-AF65-F5344CB8AC3E}">
        <p14:creationId xmlns:p14="http://schemas.microsoft.com/office/powerpoint/2010/main" val="979868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E34B-A733-7D83-AC60-5374BB48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C8C66-4E20-B464-D4E9-9F4AC82E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加法：</a:t>
            </a:r>
            <a:r>
              <a:rPr lang="en-US" altLang="zh-CN" dirty="0"/>
              <a:t>3 + 4</a:t>
            </a:r>
          </a:p>
          <a:p>
            <a:r>
              <a:rPr lang="zh-CN" altLang="en-US" dirty="0"/>
              <a:t>减法：</a:t>
            </a:r>
            <a:r>
              <a:rPr lang="en-US" altLang="zh-CN" dirty="0"/>
              <a:t>6 - 8</a:t>
            </a:r>
          </a:p>
          <a:p>
            <a:r>
              <a:rPr lang="zh-CN" altLang="en-US" dirty="0"/>
              <a:t>乘法：</a:t>
            </a:r>
            <a:r>
              <a:rPr lang="en-US" altLang="zh-CN" dirty="0"/>
              <a:t>6 * 7</a:t>
            </a:r>
          </a:p>
          <a:p>
            <a:r>
              <a:rPr lang="zh-CN" altLang="en-US" dirty="0"/>
              <a:t>除法：</a:t>
            </a:r>
            <a:r>
              <a:rPr lang="en-US" altLang="zh-CN" dirty="0"/>
              <a:t>6 / 8</a:t>
            </a:r>
          </a:p>
          <a:p>
            <a:r>
              <a:rPr lang="zh-CN" altLang="en-US" dirty="0"/>
              <a:t>乘方：</a:t>
            </a:r>
            <a:r>
              <a:rPr lang="en-US" altLang="zh-CN" dirty="0"/>
              <a:t>8 ^ 7</a:t>
            </a:r>
          </a:p>
          <a:p>
            <a:r>
              <a:rPr lang="zh-CN" altLang="en-US" dirty="0"/>
              <a:t>括号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(6 + 7) *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51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03A7B51-C2AF-FFB1-272D-BA2F22C24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61" y="0"/>
            <a:ext cx="8166152" cy="64688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C8402E-C3FE-53B1-2C9F-7FCA6C89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为什么要做系列视频 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C96AADA-AB32-62E6-E670-B60146F5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851"/>
            <a:ext cx="6300019" cy="2088024"/>
          </a:xfrm>
        </p:spPr>
        <p:txBody>
          <a:bodyPr/>
          <a:lstStyle/>
          <a:p>
            <a:r>
              <a:rPr lang="zh-CN" altLang="en-US" dirty="0"/>
              <a:t>经典学习模式</a:t>
            </a:r>
            <a:endParaRPr lang="en-US" altLang="zh-CN" dirty="0"/>
          </a:p>
          <a:p>
            <a:pPr lvl="1"/>
            <a:r>
              <a:rPr lang="zh-CN" altLang="en-US" dirty="0"/>
              <a:t>学习详细的理论</a:t>
            </a:r>
            <a:endParaRPr lang="en-US" altLang="zh-CN" dirty="0"/>
          </a:p>
          <a:p>
            <a:pPr lvl="1"/>
            <a:r>
              <a:rPr lang="zh-CN" altLang="en-US" dirty="0"/>
              <a:t>记忆庞杂的细节</a:t>
            </a:r>
            <a:endParaRPr lang="en-US" altLang="zh-CN" dirty="0"/>
          </a:p>
          <a:p>
            <a:pPr lvl="1"/>
            <a:r>
              <a:rPr lang="zh-CN" altLang="en-US" dirty="0"/>
              <a:t>敲出大量的代码</a:t>
            </a:r>
          </a:p>
        </p:txBody>
      </p:sp>
    </p:spTree>
    <p:extLst>
      <p:ext uri="{BB962C8B-B14F-4D97-AF65-F5344CB8AC3E}">
        <p14:creationId xmlns:p14="http://schemas.microsoft.com/office/powerpoint/2010/main" val="3168211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37FD4-8B74-B3C8-B34E-C53B497B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r>
              <a:rPr lang="en-US" altLang="zh-CN" dirty="0"/>
              <a:t>(</a:t>
            </a:r>
            <a:r>
              <a:rPr lang="zh-CN" altLang="en-US" dirty="0"/>
              <a:t>关系</a:t>
            </a:r>
            <a:r>
              <a:rPr lang="en-US" altLang="zh-CN" dirty="0"/>
              <a:t>)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E76A7-9944-0596-E910-C3A1207C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(</a:t>
            </a:r>
            <a:r>
              <a:rPr lang="zh-CN" altLang="en-US" dirty="0"/>
              <a:t>判断是否两个都是</a:t>
            </a:r>
            <a:r>
              <a:rPr lang="en-US" altLang="zh-CN" dirty="0"/>
              <a:t>TRUE)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&amp;</a:t>
            </a:r>
          </a:p>
          <a:p>
            <a:r>
              <a:rPr lang="zh-CN" altLang="en-US" dirty="0"/>
              <a:t>或</a:t>
            </a:r>
            <a:r>
              <a:rPr lang="en-US" altLang="zh-CN" dirty="0"/>
              <a:t>(</a:t>
            </a:r>
            <a:r>
              <a:rPr lang="zh-CN" altLang="en-US" dirty="0"/>
              <a:t>判断是否至少有一个是</a:t>
            </a:r>
            <a:r>
              <a:rPr lang="en-US" altLang="zh-CN" dirty="0"/>
              <a:t>TRUE)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|</a:t>
            </a:r>
          </a:p>
          <a:p>
            <a:r>
              <a:rPr lang="zh-CN" altLang="en-US" dirty="0"/>
              <a:t>非</a:t>
            </a:r>
            <a:r>
              <a:rPr lang="en-US" altLang="zh-CN" dirty="0"/>
              <a:t>(</a:t>
            </a:r>
            <a:r>
              <a:rPr lang="zh-CN" altLang="en-US" dirty="0"/>
              <a:t>抬个杠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!</a:t>
            </a:r>
          </a:p>
          <a:p>
            <a:r>
              <a:rPr lang="zh-CN" altLang="en-US" dirty="0"/>
              <a:t>大于：</a:t>
            </a:r>
            <a:r>
              <a:rPr lang="en-US" altLang="zh-CN" dirty="0"/>
              <a:t>&gt;				</a:t>
            </a:r>
            <a:r>
              <a:rPr lang="zh-CN" altLang="en-US" dirty="0"/>
              <a:t>大于或等于：</a:t>
            </a:r>
            <a:r>
              <a:rPr lang="en-US" altLang="zh-CN" dirty="0"/>
              <a:t>&gt;=</a:t>
            </a:r>
          </a:p>
          <a:p>
            <a:r>
              <a:rPr lang="zh-CN" altLang="en-US" dirty="0"/>
              <a:t>小于：</a:t>
            </a:r>
            <a:r>
              <a:rPr lang="en-US" altLang="zh-CN" dirty="0"/>
              <a:t>&lt;				</a:t>
            </a:r>
            <a:r>
              <a:rPr lang="zh-CN" altLang="en-US" dirty="0"/>
              <a:t>小于或等于：</a:t>
            </a:r>
            <a:r>
              <a:rPr lang="en-US" altLang="zh-CN" dirty="0"/>
              <a:t>&lt;=</a:t>
            </a:r>
          </a:p>
          <a:p>
            <a:r>
              <a:rPr lang="zh-CN" altLang="en-US" dirty="0"/>
              <a:t>等于：</a:t>
            </a:r>
            <a:r>
              <a:rPr lang="en-US" altLang="zh-CN" b="1" dirty="0">
                <a:solidFill>
                  <a:srgbClr val="FF0000"/>
                </a:solidFill>
              </a:rPr>
              <a:t>==</a:t>
            </a:r>
            <a:r>
              <a:rPr lang="en-US" altLang="zh-CN" dirty="0"/>
              <a:t>			</a:t>
            </a:r>
            <a:r>
              <a:rPr lang="zh-CN" altLang="en-US" dirty="0"/>
              <a:t>不等于：</a:t>
            </a:r>
            <a:r>
              <a:rPr lang="en-US" altLang="zh-CN" b="1" dirty="0">
                <a:solidFill>
                  <a:srgbClr val="FF0000"/>
                </a:solidFill>
              </a:rPr>
              <a:t>!=</a:t>
            </a:r>
          </a:p>
          <a:p>
            <a:r>
              <a:rPr lang="en-US" altLang="zh-CN" dirty="0"/>
              <a:t>* &amp;&amp;,</a:t>
            </a:r>
            <a:r>
              <a:rPr lang="zh-CN" altLang="en-US" dirty="0"/>
              <a:t> </a:t>
            </a:r>
            <a:r>
              <a:rPr lang="en-US" altLang="zh-CN" dirty="0"/>
              <a:t>||</a:t>
            </a:r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AE24BA8A-7492-BD5C-B207-D7851B1F2D0F}"/>
              </a:ext>
            </a:extLst>
          </p:cNvPr>
          <p:cNvSpPr/>
          <p:nvPr/>
        </p:nvSpPr>
        <p:spPr>
          <a:xfrm>
            <a:off x="108155" y="127819"/>
            <a:ext cx="730045" cy="698091"/>
          </a:xfrm>
          <a:prstGeom prst="star5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2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E515-6530-978A-F044-AD23AFA0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分支和循环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7E90FB-2F89-8B49-3284-ED65EBCEF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079" y="1856433"/>
            <a:ext cx="5402919" cy="3629967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7320F0-F072-D7A9-857C-34F1C873C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04" y="1856433"/>
            <a:ext cx="5402919" cy="367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4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20114-C8F4-D334-C4EE-5451A53B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 </a:t>
            </a:r>
            <a:r>
              <a:rPr lang="en-US" altLang="zh-CN" dirty="0"/>
              <a:t>– </a:t>
            </a:r>
            <a:r>
              <a:rPr lang="zh-CN" altLang="en-US" dirty="0"/>
              <a:t>批量统计检验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14A30-11ED-D0A9-2A36-81CB2DB7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场景：你希望探究结肠癌患者新辅助治疗不同终点</a:t>
            </a:r>
            <a:r>
              <a:rPr lang="en-US" altLang="zh-CN" dirty="0"/>
              <a:t>(</a:t>
            </a:r>
            <a:r>
              <a:rPr lang="en-US" altLang="zh-CN" dirty="0" err="1"/>
              <a:t>pCR</a:t>
            </a:r>
            <a:r>
              <a:rPr lang="en-US" altLang="zh-CN" dirty="0"/>
              <a:t>, non-</a:t>
            </a:r>
            <a:r>
              <a:rPr lang="en-US" altLang="zh-CN" dirty="0" err="1"/>
              <a:t>pCR</a:t>
            </a:r>
            <a:r>
              <a:rPr lang="en-US" altLang="zh-CN" dirty="0"/>
              <a:t>)</a:t>
            </a:r>
            <a:r>
              <a:rPr lang="zh-CN" altLang="en-US" dirty="0"/>
              <a:t>是否有不同的外周血白细胞模式，故收集了</a:t>
            </a:r>
            <a:r>
              <a:rPr lang="en-US" altLang="zh-CN" dirty="0"/>
              <a:t>50</a:t>
            </a:r>
            <a:r>
              <a:rPr lang="zh-CN" altLang="en-US" dirty="0"/>
              <a:t>名</a:t>
            </a:r>
            <a:r>
              <a:rPr lang="en-US" altLang="zh-CN" dirty="0" err="1"/>
              <a:t>pCR</a:t>
            </a:r>
            <a:r>
              <a:rPr lang="zh-CN" altLang="en-US" dirty="0"/>
              <a:t>和</a:t>
            </a:r>
            <a:r>
              <a:rPr lang="en-US" altLang="zh-CN" dirty="0"/>
              <a:t>50</a:t>
            </a:r>
            <a:r>
              <a:rPr lang="zh-CN" altLang="en-US" dirty="0"/>
              <a:t>名非</a:t>
            </a:r>
            <a:r>
              <a:rPr lang="en-US" altLang="zh-CN" dirty="0" err="1"/>
              <a:t>pCR</a:t>
            </a:r>
            <a:r>
              <a:rPr lang="zh-CN" altLang="en-US" dirty="0"/>
              <a:t>患者的外周血，通过流式细胞术，获得了细胞比例，此时，你希望：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将数据导入</a:t>
            </a:r>
            <a:r>
              <a:rPr lang="en-US" altLang="zh-CN" dirty="0"/>
              <a:t>R</a:t>
            </a:r>
            <a:r>
              <a:rPr lang="zh-CN" altLang="en-US" dirty="0"/>
              <a:t>并检查是否有缺失值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计算每种细胞在不同终点组的中位数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检验每种细胞在不同终点组是否有差异，并输出</a:t>
            </a:r>
            <a:r>
              <a:rPr lang="en-US" altLang="zh-CN" dirty="0"/>
              <a:t>p</a:t>
            </a:r>
            <a:r>
              <a:rPr lang="zh-CN" altLang="en-US" dirty="0"/>
              <a:t>值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对</a:t>
            </a:r>
            <a:r>
              <a:rPr lang="en-US" altLang="zh-CN" dirty="0"/>
              <a:t>P</a:t>
            </a:r>
            <a:r>
              <a:rPr lang="zh-CN" altLang="en-US" dirty="0"/>
              <a:t>值进行校正</a:t>
            </a:r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将</a:t>
            </a:r>
            <a:r>
              <a:rPr lang="en-US" altLang="zh-CN" dirty="0"/>
              <a:t>234</a:t>
            </a:r>
            <a:r>
              <a:rPr lang="zh-CN" altLang="en-US" dirty="0"/>
              <a:t>的结果存储在数据框中，并筛选</a:t>
            </a:r>
            <a:r>
              <a:rPr lang="en-US" altLang="zh-CN" dirty="0"/>
              <a:t>p&lt;0.05</a:t>
            </a:r>
            <a:r>
              <a:rPr lang="zh-CN" altLang="en-US" dirty="0"/>
              <a:t>的结果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3648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93C65-D8EA-8CE6-8CF5-75E92C88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 </a:t>
            </a:r>
            <a:r>
              <a:rPr lang="en-US" altLang="zh-CN" dirty="0"/>
              <a:t>– </a:t>
            </a:r>
            <a:r>
              <a:rPr lang="zh-CN" altLang="en-US" dirty="0"/>
              <a:t>批量统计检验 </a:t>
            </a:r>
            <a:r>
              <a:rPr lang="en-US" altLang="zh-CN" dirty="0"/>
              <a:t>– </a:t>
            </a:r>
            <a:r>
              <a:rPr lang="zh-CN" altLang="en-US" dirty="0"/>
              <a:t>数据展示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F916BF6-2A5D-A983-92C2-E1813831B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928879"/>
              </p:ext>
            </p:extLst>
          </p:nvPr>
        </p:nvGraphicFramePr>
        <p:xfrm>
          <a:off x="838200" y="1690688"/>
          <a:ext cx="1051559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65086349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06496415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06192549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829189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9030783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68827837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341458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患者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结局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pCR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细胞类型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细胞类型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细胞类型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细胞类型</a:t>
                      </a:r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46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7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P002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 </a:t>
                      </a:r>
                      <a:r>
                        <a:rPr lang="en-US" altLang="zh-CN" dirty="0" err="1"/>
                        <a:t>pCR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9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2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 </a:t>
                      </a:r>
                      <a:r>
                        <a:rPr lang="en-US" altLang="zh-CN" dirty="0" err="1"/>
                        <a:t>pCR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3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 </a:t>
                      </a:r>
                      <a:r>
                        <a:rPr lang="en-US" altLang="zh-CN" dirty="0" err="1"/>
                        <a:t>pCR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11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3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 </a:t>
                      </a:r>
                      <a:r>
                        <a:rPr lang="en-US" altLang="zh-CN" dirty="0" err="1"/>
                        <a:t>pCR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4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5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 </a:t>
                      </a:r>
                      <a:r>
                        <a:rPr lang="en-US" altLang="zh-CN" dirty="0" err="1"/>
                        <a:t>pCR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721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14E95-CDE5-0624-4CE7-2BA73837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DC1F6-EA53-67AA-D185-6DA2490B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34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AEB5F-146F-A8D4-7954-D0665EB5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 </a:t>
            </a:r>
            <a:r>
              <a:rPr lang="en-US" altLang="zh-CN" dirty="0"/>
              <a:t>– </a:t>
            </a:r>
            <a:r>
              <a:rPr lang="zh-CN" altLang="en-US" dirty="0"/>
              <a:t>初探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DFE5D-3C56-B8B7-A7C5-305B2634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在数学领域</a:t>
            </a:r>
            <a:endParaRPr lang="en-US" altLang="zh-CN" dirty="0"/>
          </a:p>
          <a:p>
            <a:pPr lvl="1"/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</a:t>
            </a:r>
            <a:r>
              <a:rPr lang="en-US" altLang="zh-CN" i="1" dirty="0"/>
              <a:t>x</a:t>
            </a:r>
            <a:r>
              <a:rPr lang="en-US" altLang="zh-CN" dirty="0"/>
              <a:t> + 5			</a:t>
            </a:r>
            <a:r>
              <a:rPr lang="en-US" altLang="zh-CN" i="1" dirty="0"/>
              <a:t>f</a:t>
            </a:r>
            <a:r>
              <a:rPr lang="en-US" altLang="zh-CN" dirty="0"/>
              <a:t> (5) = 10</a:t>
            </a:r>
          </a:p>
          <a:p>
            <a:pPr lvl="1"/>
            <a:r>
              <a:rPr lang="en-US" altLang="zh-CN" i="1" dirty="0"/>
              <a:t>f</a:t>
            </a:r>
            <a:r>
              <a:rPr lang="en-US" altLang="zh-CN" dirty="0"/>
              <a:t> 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a</a:t>
            </a:r>
            <a:r>
              <a:rPr lang="en-US" altLang="zh-CN" dirty="0"/>
              <a:t> + </a:t>
            </a:r>
            <a:r>
              <a:rPr lang="en-US" altLang="zh-CN" i="1" dirty="0"/>
              <a:t>ab</a:t>
            </a:r>
            <a:r>
              <a:rPr lang="en-US" altLang="zh-CN" dirty="0"/>
              <a:t> + </a:t>
            </a:r>
            <a:r>
              <a:rPr lang="en-US" altLang="zh-CN" i="1" dirty="0"/>
              <a:t>b</a:t>
            </a:r>
            <a:r>
              <a:rPr lang="en-US" altLang="zh-CN" dirty="0"/>
              <a:t> + 5	</a:t>
            </a:r>
            <a:r>
              <a:rPr lang="en-US" altLang="zh-CN" i="1" dirty="0"/>
              <a:t>f</a:t>
            </a:r>
            <a:r>
              <a:rPr lang="en-US" altLang="zh-CN" dirty="0"/>
              <a:t> (1, 2) = 10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在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zh-CN" altLang="en-US" b="1" dirty="0">
                <a:solidFill>
                  <a:srgbClr val="FF0000"/>
                </a:solidFill>
              </a:rPr>
              <a:t>语言中</a:t>
            </a:r>
            <a:endParaRPr lang="en-US" altLang="zh-CN" dirty="0"/>
          </a:p>
          <a:p>
            <a:pPr lvl="1"/>
            <a:r>
              <a:rPr lang="en-US" altLang="zh-CN" dirty="0"/>
              <a:t>sum(</a:t>
            </a:r>
            <a:r>
              <a:rPr lang="zh-CN" altLang="en-US" dirty="0"/>
              <a:t>变量</a:t>
            </a:r>
            <a:r>
              <a:rPr lang="en-US" altLang="zh-CN" dirty="0"/>
              <a:t>1</a:t>
            </a:r>
            <a:r>
              <a:rPr lang="zh-CN" altLang="en-US" dirty="0"/>
              <a:t>，变量</a:t>
            </a:r>
            <a:r>
              <a:rPr lang="en-US" altLang="zh-CN" dirty="0"/>
              <a:t>2) = </a:t>
            </a:r>
            <a:r>
              <a:rPr lang="zh-CN" altLang="en-US" dirty="0"/>
              <a:t>变量</a:t>
            </a:r>
            <a:r>
              <a:rPr lang="en-US" altLang="zh-CN" dirty="0"/>
              <a:t>1 + </a:t>
            </a:r>
            <a:r>
              <a:rPr lang="zh-CN" altLang="en-US" dirty="0"/>
              <a:t>变量</a:t>
            </a:r>
            <a:r>
              <a:rPr lang="en-US" altLang="zh-CN" dirty="0"/>
              <a:t>2   </a:t>
            </a:r>
          </a:p>
          <a:p>
            <a:pPr lvl="1"/>
            <a:r>
              <a:rPr lang="en-US" altLang="zh-CN" dirty="0"/>
              <a:t>a = 1;</a:t>
            </a:r>
            <a:r>
              <a:rPr lang="zh-CN" altLang="en-US" dirty="0"/>
              <a:t> </a:t>
            </a:r>
            <a:r>
              <a:rPr lang="en-US" altLang="zh-CN" dirty="0"/>
              <a:t>b = 2; sum(a, 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060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E998F-9AC2-ABE1-589B-8D879241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 </a:t>
            </a:r>
            <a:r>
              <a:rPr lang="en-US" altLang="zh-CN" dirty="0"/>
              <a:t>– 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0061E-9248-DC9B-7E5B-7632FB79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函数名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</a:t>
            </a:r>
            <a:r>
              <a:rPr lang="zh-CN" altLang="en-US" dirty="0"/>
              <a:t>，参数</a:t>
            </a:r>
            <a:r>
              <a:rPr lang="en-US" altLang="zh-CN" dirty="0"/>
              <a:t>n){</a:t>
            </a:r>
            <a:r>
              <a:rPr lang="zh-CN" altLang="en-US" dirty="0"/>
              <a:t>表达式</a:t>
            </a:r>
            <a:r>
              <a:rPr lang="en-US" altLang="zh-CN" dirty="0"/>
              <a:t>}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F727F5-F260-9084-6D4C-6F410DD6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836" y="2489922"/>
            <a:ext cx="7496328" cy="400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48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76A6-6A9D-A422-7C5A-DB5CF20B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 </a:t>
            </a:r>
            <a:r>
              <a:rPr lang="en-US" altLang="zh-CN" dirty="0"/>
              <a:t>– </a:t>
            </a:r>
            <a:r>
              <a:rPr lang="zh-CN" altLang="en-US" dirty="0"/>
              <a:t>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D60DA-387B-2E35-FF6C-01DC1788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定义式</a:t>
            </a:r>
            <a:endParaRPr lang="en-US" altLang="zh-CN" dirty="0"/>
          </a:p>
          <a:p>
            <a:pPr lvl="1"/>
            <a:r>
              <a:rPr lang="zh-CN" altLang="en-US" dirty="0"/>
              <a:t>函数名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function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</a:t>
            </a:r>
            <a:r>
              <a:rPr lang="zh-CN" altLang="en-US" dirty="0"/>
              <a:t>，参数</a:t>
            </a:r>
            <a:r>
              <a:rPr lang="en-US" altLang="zh-CN" dirty="0"/>
              <a:t>n){</a:t>
            </a:r>
            <a:r>
              <a:rPr lang="zh-CN" altLang="en-US" dirty="0"/>
              <a:t>表达式</a:t>
            </a:r>
            <a:r>
              <a:rPr lang="en-US" altLang="zh-CN" dirty="0"/>
              <a:t>} </a:t>
            </a:r>
          </a:p>
          <a:p>
            <a:r>
              <a:rPr lang="zh-CN" altLang="en-US" dirty="0"/>
              <a:t>调用</a:t>
            </a:r>
            <a:endParaRPr lang="en-US" altLang="zh-CN" dirty="0"/>
          </a:p>
          <a:p>
            <a:pPr lvl="1"/>
            <a:r>
              <a:rPr lang="zh-CN" altLang="en-US" dirty="0"/>
              <a:t>函数名</a:t>
            </a:r>
            <a:r>
              <a:rPr lang="en-US" altLang="zh-CN" dirty="0"/>
              <a:t>(a, b, c)</a:t>
            </a:r>
          </a:p>
          <a:p>
            <a:pPr lvl="1"/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1 = a</a:t>
            </a:r>
            <a:r>
              <a:rPr lang="zh-CN" altLang="en-US" dirty="0"/>
              <a:t>，参数</a:t>
            </a:r>
            <a:r>
              <a:rPr lang="en-US" altLang="zh-CN" dirty="0"/>
              <a:t>2 = b</a:t>
            </a:r>
            <a:r>
              <a:rPr lang="zh-CN" altLang="en-US" dirty="0"/>
              <a:t>，参数</a:t>
            </a:r>
            <a:r>
              <a:rPr lang="en-US" altLang="zh-CN" dirty="0"/>
              <a:t>n = c)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36215E-EE80-EBB4-DD4C-37193653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03" y="4562013"/>
            <a:ext cx="6910977" cy="8850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254BF9-F02C-8614-9020-5072B4AC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290" y="4172052"/>
            <a:ext cx="3481234" cy="23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58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5F21-4A5C-B06A-4C37-7D3A1D53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 </a:t>
            </a:r>
            <a:r>
              <a:rPr lang="en-US" altLang="zh-CN" dirty="0"/>
              <a:t>– </a:t>
            </a:r>
            <a:r>
              <a:rPr lang="zh-CN" altLang="en-US" dirty="0"/>
              <a:t>概览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5F2369-C829-94B5-0784-19F2805DA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074" y="1440758"/>
            <a:ext cx="7450394" cy="490389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04E467-32B2-FA5D-D40F-086EF9A7579F}"/>
              </a:ext>
            </a:extLst>
          </p:cNvPr>
          <p:cNvSpPr txBox="1"/>
          <p:nvPr/>
        </p:nvSpPr>
        <p:spPr>
          <a:xfrm>
            <a:off x="1012723" y="257605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DC2850-E13D-64E2-444D-92F426ECC141}"/>
              </a:ext>
            </a:extLst>
          </p:cNvPr>
          <p:cNvSpPr txBox="1"/>
          <p:nvPr/>
        </p:nvSpPr>
        <p:spPr>
          <a:xfrm>
            <a:off x="4055807" y="12560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683DB3-3F7E-BA05-53F1-7DC4A0DC6233}"/>
              </a:ext>
            </a:extLst>
          </p:cNvPr>
          <p:cNvSpPr txBox="1"/>
          <p:nvPr/>
        </p:nvSpPr>
        <p:spPr>
          <a:xfrm>
            <a:off x="1396802" y="532416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F4B55FC-75C7-8CDC-4F3B-510B5EE416DA}"/>
              </a:ext>
            </a:extLst>
          </p:cNvPr>
          <p:cNvCxnSpPr>
            <a:stCxn id="6" idx="3"/>
          </p:cNvCxnSpPr>
          <p:nvPr/>
        </p:nvCxnSpPr>
        <p:spPr>
          <a:xfrm>
            <a:off x="1780882" y="2760718"/>
            <a:ext cx="1326112" cy="1034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475CFD-E5F9-1245-6975-E55EFB1AF3CA}"/>
              </a:ext>
            </a:extLst>
          </p:cNvPr>
          <p:cNvCxnSpPr>
            <a:stCxn id="8" idx="3"/>
          </p:cNvCxnSpPr>
          <p:nvPr/>
        </p:nvCxnSpPr>
        <p:spPr>
          <a:xfrm>
            <a:off x="2164961" y="5508834"/>
            <a:ext cx="1718795" cy="292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788FCCD-98A7-A40A-86E3-404B8B827E20}"/>
              </a:ext>
            </a:extLst>
          </p:cNvPr>
          <p:cNvCxnSpPr/>
          <p:nvPr/>
        </p:nvCxnSpPr>
        <p:spPr>
          <a:xfrm>
            <a:off x="4439886" y="1625424"/>
            <a:ext cx="0" cy="419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E3055DF-4E62-2D67-962D-72B966249AD7}"/>
              </a:ext>
            </a:extLst>
          </p:cNvPr>
          <p:cNvSpPr txBox="1"/>
          <p:nvPr/>
        </p:nvSpPr>
        <p:spPr>
          <a:xfrm>
            <a:off x="10391468" y="2206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数据集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70F9E53-6B1F-F77E-8EF4-0FA91F558D78}"/>
              </a:ext>
            </a:extLst>
          </p:cNvPr>
          <p:cNvCxnSpPr>
            <a:stCxn id="15" idx="1"/>
          </p:cNvCxnSpPr>
          <p:nvPr/>
        </p:nvCxnSpPr>
        <p:spPr>
          <a:xfrm flipH="1">
            <a:off x="9094839" y="2391386"/>
            <a:ext cx="1296629" cy="886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26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0D2F5-947A-E21E-F6B0-D31AE0E8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 </a:t>
            </a:r>
            <a:r>
              <a:rPr lang="en-US" altLang="zh-CN" dirty="0"/>
              <a:t>–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BE71B-B130-3BE6-7F15-AD436E7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两种安装方式</a:t>
            </a:r>
            <a:endParaRPr lang="en-US" altLang="zh-CN" dirty="0"/>
          </a:p>
          <a:p>
            <a:pPr lvl="1"/>
            <a:r>
              <a:rPr lang="zh-CN" altLang="en-US" dirty="0"/>
              <a:t>通过代码安装</a:t>
            </a:r>
            <a:endParaRPr lang="en-US" altLang="zh-CN" dirty="0"/>
          </a:p>
          <a:p>
            <a:pPr lvl="2"/>
            <a:r>
              <a:rPr lang="en-US" altLang="zh-CN" dirty="0"/>
              <a:t>CRAN</a:t>
            </a:r>
          </a:p>
          <a:p>
            <a:pPr lvl="2"/>
            <a:r>
              <a:rPr lang="en-US" altLang="zh-CN" dirty="0" err="1"/>
              <a:t>bioConductor</a:t>
            </a:r>
            <a:endParaRPr lang="en-US" altLang="zh-CN" dirty="0"/>
          </a:p>
          <a:p>
            <a:pPr lvl="2"/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手动安装</a:t>
            </a:r>
          </a:p>
        </p:txBody>
      </p:sp>
    </p:spTree>
    <p:extLst>
      <p:ext uri="{BB962C8B-B14F-4D97-AF65-F5344CB8AC3E}">
        <p14:creationId xmlns:p14="http://schemas.microsoft.com/office/powerpoint/2010/main" val="416107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06492-584F-BDBB-5BB9-556BD6FDA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9BFBCA-440B-2E68-AD57-FE876091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97" y="172789"/>
            <a:ext cx="10054652" cy="65124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51B9C2-E6E2-0D46-A2B7-05CFB4EF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为什么要做系列视频 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7E3B40B-04E3-FB93-11D7-C269A01C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851"/>
            <a:ext cx="6300019" cy="2088024"/>
          </a:xfrm>
        </p:spPr>
        <p:txBody>
          <a:bodyPr/>
          <a:lstStyle/>
          <a:p>
            <a:r>
              <a:rPr lang="zh-CN" altLang="en-US" dirty="0"/>
              <a:t>创新学习模式</a:t>
            </a:r>
            <a:endParaRPr lang="en-US" altLang="zh-CN" dirty="0"/>
          </a:p>
          <a:p>
            <a:pPr lvl="1"/>
            <a:r>
              <a:rPr lang="zh-CN" altLang="en-US" dirty="0"/>
              <a:t>学习核心的理论</a:t>
            </a:r>
            <a:endParaRPr lang="en-US" altLang="zh-CN" dirty="0"/>
          </a:p>
          <a:p>
            <a:pPr lvl="1"/>
            <a:r>
              <a:rPr lang="zh-CN" altLang="en-US" dirty="0"/>
              <a:t>梳理课题的逻辑</a:t>
            </a:r>
            <a:endParaRPr lang="en-US" altLang="zh-CN" dirty="0"/>
          </a:p>
          <a:p>
            <a:pPr lvl="1"/>
            <a:r>
              <a:rPr lang="zh-CN" altLang="en-US" dirty="0"/>
              <a:t>审阅生成的代码</a:t>
            </a:r>
          </a:p>
        </p:txBody>
      </p:sp>
    </p:spTree>
    <p:extLst>
      <p:ext uri="{BB962C8B-B14F-4D97-AF65-F5344CB8AC3E}">
        <p14:creationId xmlns:p14="http://schemas.microsoft.com/office/powerpoint/2010/main" val="29671139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72D3D-4225-7559-7497-A14AE66A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包的代码安装 </a:t>
            </a:r>
            <a:r>
              <a:rPr lang="en-US" altLang="zh-CN" dirty="0"/>
              <a:t>– </a:t>
            </a:r>
            <a:r>
              <a:rPr lang="zh-CN" altLang="en-US" dirty="0"/>
              <a:t>确定包的来源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E243A1-FC90-62E6-B99F-C7F2C239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4" y="2103873"/>
            <a:ext cx="7715250" cy="1714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A012BB-C4EE-9780-2F4C-84064469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6" y="1324769"/>
            <a:ext cx="9667875" cy="866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3572EB-C5AC-465A-12C0-A1E95B5BE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26" y="3670171"/>
            <a:ext cx="7562850" cy="16097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1099410-4CF8-E86F-53FF-871734BE8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664" y="5297000"/>
            <a:ext cx="71151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35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2F4D0-B1D1-258B-D56B-270CB4E5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包的代码安装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3DE3A-5874-4B09-0DBB-44EBA970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CRAN</a:t>
            </a:r>
          </a:p>
          <a:p>
            <a:pPr lvl="1"/>
            <a:r>
              <a:rPr lang="en-US" altLang="zh-CN" dirty="0" err="1"/>
              <a:t>install.packages</a:t>
            </a:r>
            <a:r>
              <a:rPr lang="en-US" altLang="zh-CN" dirty="0"/>
              <a:t>("</a:t>
            </a:r>
            <a:r>
              <a:rPr lang="zh-CN" altLang="en-US" dirty="0"/>
              <a:t>包的名字</a:t>
            </a:r>
            <a:r>
              <a:rPr lang="en-US" altLang="zh-CN" dirty="0"/>
              <a:t>")</a:t>
            </a:r>
          </a:p>
          <a:p>
            <a:pPr lvl="1"/>
            <a:r>
              <a:rPr lang="en-US" altLang="zh-CN" dirty="0" err="1"/>
              <a:t>install.packages</a:t>
            </a:r>
            <a:r>
              <a:rPr lang="en-US" altLang="zh-CN" dirty="0"/>
              <a:t>(“</a:t>
            </a:r>
            <a:r>
              <a:rPr lang="en-US" altLang="zh-CN" dirty="0" err="1"/>
              <a:t>ggplot2</a:t>
            </a:r>
            <a:r>
              <a:rPr lang="en-US" altLang="zh-CN" dirty="0"/>
              <a:t>")</a:t>
            </a:r>
          </a:p>
          <a:p>
            <a:r>
              <a:rPr lang="en-US" altLang="zh-CN" dirty="0" err="1"/>
              <a:t>bioConductor</a:t>
            </a:r>
            <a:r>
              <a:rPr lang="en-US" altLang="zh-CN" dirty="0"/>
              <a:t>				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CC5A34-1F78-AB0A-B884-7271F1EB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4580"/>
            <a:ext cx="4227725" cy="27761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DFAA0E-6ED8-B98C-6EB0-3E047ACB9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160" y="4001294"/>
            <a:ext cx="49911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78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2BEE8-EC1F-CE74-4612-27EEF890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142F3-CA9C-9889-1B90-C2637567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580C9-B0F7-B523-9146-8C5875F6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3" y="1734344"/>
            <a:ext cx="6133924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201F1A-5C14-4409-A214-1023C3485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0" y="2838143"/>
            <a:ext cx="4667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6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8C52-44BC-7368-DE73-F4C05FFF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常见的装包失败原因及解决方案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5BE1F-6622-E649-8C14-6AC890FB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网络原因，可考虑更换镜像或手动安装</a:t>
            </a:r>
            <a:endParaRPr lang="en-US" altLang="zh-CN" dirty="0"/>
          </a:p>
          <a:p>
            <a:r>
              <a:rPr lang="zh-CN" altLang="en-US" dirty="0"/>
              <a:t>包的依赖没安装或版本不够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29B6E-B54F-BE30-3205-966A90E1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36" y="2943534"/>
            <a:ext cx="10371206" cy="33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9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5395E-FB8A-3E34-5241-17C4A875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 </a:t>
            </a:r>
            <a:r>
              <a:rPr lang="en-US" altLang="zh-CN" dirty="0"/>
              <a:t>– </a:t>
            </a:r>
            <a:r>
              <a:rPr lang="zh-CN" altLang="en-US" dirty="0"/>
              <a:t>基因</a:t>
            </a:r>
            <a:r>
              <a:rPr lang="en-US" altLang="zh-CN" dirty="0"/>
              <a:t>ID</a:t>
            </a:r>
            <a:r>
              <a:rPr lang="zh-CN" altLang="en-US" dirty="0"/>
              <a:t>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86B6E-5F1F-9577-8A5B-8C6ABD39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8957" cy="4351338"/>
          </a:xfrm>
        </p:spPr>
        <p:txBody>
          <a:bodyPr/>
          <a:lstStyle/>
          <a:p>
            <a:r>
              <a:rPr lang="zh-CN" altLang="en-US" dirty="0"/>
              <a:t>场景</a:t>
            </a:r>
            <a:endParaRPr lang="en-US" altLang="zh-CN" dirty="0"/>
          </a:p>
          <a:p>
            <a:r>
              <a:rPr lang="zh-CN" altLang="en-US" dirty="0"/>
              <a:t>你正准备进行单细胞测序公共数据的挖掘，下载数据后，发现基因名并不是常见的</a:t>
            </a:r>
            <a:r>
              <a:rPr lang="en-US" altLang="zh-CN" dirty="0"/>
              <a:t>Gene Symbol (</a:t>
            </a:r>
            <a:r>
              <a:rPr lang="zh-CN" altLang="en-US" dirty="0"/>
              <a:t>如</a:t>
            </a:r>
            <a:r>
              <a:rPr lang="en-US" altLang="zh-CN" dirty="0" err="1"/>
              <a:t>TP53</a:t>
            </a:r>
            <a:r>
              <a:rPr lang="en-US" altLang="zh-CN" dirty="0"/>
              <a:t>)</a:t>
            </a:r>
            <a:r>
              <a:rPr lang="zh-CN" altLang="en-US" dirty="0"/>
              <a:t>，而是</a:t>
            </a:r>
            <a:r>
              <a:rPr lang="en-US" altLang="zh-CN" dirty="0" err="1"/>
              <a:t>Ensembl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(</a:t>
            </a:r>
            <a:r>
              <a:rPr lang="zh-CN" altLang="en-US" dirty="0"/>
              <a:t>如</a:t>
            </a:r>
            <a:r>
              <a:rPr lang="en-US" altLang="zh-CN" dirty="0" err="1"/>
              <a:t>ENSG00000186092.4</a:t>
            </a:r>
            <a:r>
              <a:rPr lang="en-US" altLang="zh-CN" dirty="0"/>
              <a:t>)</a:t>
            </a:r>
            <a:r>
              <a:rPr lang="zh-CN" altLang="en-US" dirty="0"/>
              <a:t>，如何通过</a:t>
            </a:r>
            <a:r>
              <a:rPr lang="en-US" altLang="zh-CN" dirty="0"/>
              <a:t>R</a:t>
            </a:r>
            <a:r>
              <a:rPr lang="zh-CN" altLang="en-US" dirty="0"/>
              <a:t>语言批量进行基因名转换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FBFDFE-0D5B-E36E-BFAC-7B328506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157" y="286211"/>
            <a:ext cx="4876185" cy="61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3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406E4-7FF8-71EB-570C-DB24544B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CD23F-07FC-860A-8F5C-AF8C4B5FB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54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96C24-D814-C74F-3F60-5CAC1685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AC322-7CEE-1228-D43B-7D39B2F3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为什么会有报错？</a:t>
            </a:r>
            <a:endParaRPr lang="en-US" altLang="zh-CN" dirty="0"/>
          </a:p>
          <a:p>
            <a:r>
              <a:rPr lang="zh-CN" altLang="en-US" dirty="0"/>
              <a:t>为什么考不了满分？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接受现实</a:t>
            </a:r>
            <a:endParaRPr lang="en-US" altLang="zh-CN" dirty="0"/>
          </a:p>
          <a:p>
            <a:pPr lvl="1"/>
            <a:r>
              <a:rPr lang="zh-CN" altLang="en-US" dirty="0"/>
              <a:t>进行调试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E9A3D0-8507-F742-CC69-2F483467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63" y="130430"/>
            <a:ext cx="5985234" cy="624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493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16A2-4D1E-520E-28EC-DF52B46A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报错类型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71188-5EEE-C771-EB84-594714CDC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语法错误</a:t>
            </a:r>
            <a:endParaRPr lang="en-GB" altLang="zh-CN" dirty="0"/>
          </a:p>
          <a:p>
            <a:r>
              <a:rPr lang="zh-CN" altLang="en-US" dirty="0"/>
              <a:t>对象未找到错误</a:t>
            </a:r>
            <a:endParaRPr lang="en-GB" altLang="zh-CN" dirty="0"/>
          </a:p>
          <a:p>
            <a:r>
              <a:rPr lang="zh-CN" altLang="en-US" dirty="0"/>
              <a:t>函数参数错误</a:t>
            </a:r>
            <a:endParaRPr lang="en-US" altLang="zh-CN" dirty="0"/>
          </a:p>
          <a:p>
            <a:r>
              <a:rPr lang="zh-CN" altLang="en-US" dirty="0"/>
              <a:t>维度不匹配错误</a:t>
            </a:r>
            <a:endParaRPr lang="en-US" altLang="zh-CN" dirty="0"/>
          </a:p>
          <a:p>
            <a:r>
              <a:rPr lang="zh-CN" altLang="en-US" dirty="0"/>
              <a:t>路径错误</a:t>
            </a:r>
            <a:endParaRPr lang="en-GB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pPr lvl="1"/>
            <a:r>
              <a:rPr lang="zh-CN" altLang="en-US" dirty="0"/>
              <a:t>内存不足等</a:t>
            </a:r>
          </a:p>
        </p:txBody>
      </p:sp>
    </p:spTree>
    <p:extLst>
      <p:ext uri="{BB962C8B-B14F-4D97-AF65-F5344CB8AC3E}">
        <p14:creationId xmlns:p14="http://schemas.microsoft.com/office/powerpoint/2010/main" val="3687965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B7E96-914E-64B4-538F-3B21880D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报错类型</a:t>
            </a:r>
            <a:r>
              <a:rPr lang="en-US" altLang="zh-CN" dirty="0"/>
              <a:t>1 – </a:t>
            </a:r>
            <a:r>
              <a:rPr lang="zh-CN" altLang="en-US" dirty="0"/>
              <a:t>语法错误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57DE2-7C55-0E83-6D1B-77812508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拼写错误 </a:t>
            </a:r>
            <a:r>
              <a:rPr lang="en-US" altLang="zh-CN" dirty="0"/>
              <a:t>(</a:t>
            </a:r>
            <a:r>
              <a:rPr lang="zh-CN" altLang="en-US" dirty="0"/>
              <a:t>一般少见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括号</a:t>
            </a:r>
            <a:r>
              <a:rPr lang="en-US" altLang="zh-CN" dirty="0"/>
              <a:t>/</a:t>
            </a:r>
            <a:r>
              <a:rPr lang="zh-CN" altLang="en-US" dirty="0"/>
              <a:t>引号不匹配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常见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3234DA-2ED9-BE12-1F64-2464147E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43745"/>
            <a:ext cx="3527999" cy="11474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94CBCD-D561-3DF9-6A43-B1A9AD18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86" y="4643745"/>
            <a:ext cx="4435111" cy="11474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119117-CE66-CEBA-03B8-5A9F4E995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5864225"/>
            <a:ext cx="5200650" cy="447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41D612-821F-D9D1-1AFB-2F3E2F67B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17" y="2561969"/>
            <a:ext cx="7121333" cy="8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98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5978D-D196-55E6-1097-24BF197A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报错类型</a:t>
            </a:r>
            <a:r>
              <a:rPr lang="en-US" altLang="zh-CN" dirty="0"/>
              <a:t>2 – </a:t>
            </a:r>
            <a:r>
              <a:rPr lang="zh-CN" altLang="en-US" dirty="0"/>
              <a:t>对象未找到错误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09AD0-233D-9698-39F8-93A7A3CB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变量名拼写错误 </a:t>
            </a:r>
            <a:r>
              <a:rPr lang="en-US" altLang="zh-CN" dirty="0"/>
              <a:t>(</a:t>
            </a:r>
            <a:r>
              <a:rPr lang="zh-CN" altLang="en-US" dirty="0"/>
              <a:t>少见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未加载所需包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常见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23E748-A640-3200-7618-EDF79EA9A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34" y="2375258"/>
            <a:ext cx="2987668" cy="10537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662667-8808-5290-37E6-C36C8C0FC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48" y="2609748"/>
            <a:ext cx="1611643" cy="8192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269C14-4483-B039-FB8D-875DEB501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14" y="4160787"/>
            <a:ext cx="5967296" cy="13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1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34DF883-8033-B78E-D3BB-F0721088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24" y="102624"/>
            <a:ext cx="6134100" cy="4686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C17284-6FB3-B8C6-42EF-1B211D85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C48AB-6357-9F35-88A0-239998C45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1161"/>
            <a:ext cx="10515600" cy="1871714"/>
          </a:xfrm>
        </p:spPr>
        <p:txBody>
          <a:bodyPr/>
          <a:lstStyle/>
          <a:p>
            <a:r>
              <a:rPr lang="zh-CN" altLang="en-US" dirty="0"/>
              <a:t>作为医生，花费大量时间学习编程细节是很不可取的</a:t>
            </a:r>
            <a:endParaRPr lang="en-US" altLang="zh-CN" dirty="0"/>
          </a:p>
          <a:p>
            <a:r>
              <a:rPr lang="zh-CN" altLang="en-US" dirty="0"/>
              <a:t>在新时代，用更小的代价学习新技术才是明智之举！</a:t>
            </a:r>
            <a:endParaRPr lang="en-US" altLang="zh-CN" dirty="0"/>
          </a:p>
          <a:p>
            <a:r>
              <a:rPr lang="zh-CN" altLang="en-US" dirty="0"/>
              <a:t>本人作为学生，也希望通过做视频的方式督促自己学习</a:t>
            </a:r>
          </a:p>
        </p:txBody>
      </p:sp>
    </p:spTree>
    <p:extLst>
      <p:ext uri="{BB962C8B-B14F-4D97-AF65-F5344CB8AC3E}">
        <p14:creationId xmlns:p14="http://schemas.microsoft.com/office/powerpoint/2010/main" val="2932550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7EEC7-8CA5-A716-A389-A5FBAC14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报错类型</a:t>
            </a:r>
            <a:r>
              <a:rPr lang="en-US" altLang="zh-CN" dirty="0"/>
              <a:t>3 –</a:t>
            </a:r>
            <a:r>
              <a:rPr lang="zh-CN" altLang="en-US" dirty="0"/>
              <a:t>函数参数错误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31D7A-84DD-DD2A-5E1C-944983C3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参数类型错误 </a:t>
            </a:r>
            <a:r>
              <a:rPr lang="en-US" altLang="zh-CN" dirty="0"/>
              <a:t>(</a:t>
            </a:r>
            <a:r>
              <a:rPr lang="zh-CN" altLang="en-US" dirty="0"/>
              <a:t>少见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参数缺失 </a:t>
            </a:r>
            <a:r>
              <a:rPr lang="en-US" altLang="zh-CN" dirty="0"/>
              <a:t>(</a:t>
            </a:r>
            <a:r>
              <a:rPr lang="zh-CN" altLang="en-US" dirty="0"/>
              <a:t>少见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参数顺序错误 </a:t>
            </a:r>
            <a:r>
              <a:rPr lang="en-US" altLang="zh-CN" dirty="0"/>
              <a:t>(</a:t>
            </a:r>
            <a:r>
              <a:rPr lang="zh-CN" altLang="en-US" dirty="0"/>
              <a:t>少见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44C1E7-A2EF-8F6A-82E0-14ABA3FC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61" y="2353290"/>
            <a:ext cx="5162550" cy="971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B72B44-1B3B-99BA-B7C4-19C67C4FC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60" y="4150826"/>
            <a:ext cx="6558281" cy="4211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01A38D-3BCC-4217-C219-6079DE3C1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11" y="1880821"/>
            <a:ext cx="5449980" cy="22337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D48892-A07D-8E0E-D134-596602376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660" y="5249991"/>
            <a:ext cx="3573206" cy="4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58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A34FA-371A-EBEA-3338-3FBF4C49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报错类型</a:t>
            </a:r>
            <a:r>
              <a:rPr lang="en-US" altLang="zh-CN" dirty="0"/>
              <a:t>4 –</a:t>
            </a:r>
            <a:r>
              <a:rPr lang="zh-CN" altLang="en-US" dirty="0"/>
              <a:t>维度不匹配错误 </a:t>
            </a:r>
            <a:r>
              <a:rPr lang="en-US" altLang="zh-CN" dirty="0"/>
              <a:t>(</a:t>
            </a:r>
            <a:r>
              <a:rPr lang="zh-CN" altLang="en-US" dirty="0"/>
              <a:t>少见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D03916-64BD-9B6E-819F-465DEAFAF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6EDDAB-BA6E-AFF2-3142-A00DB45B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3239"/>
            <a:ext cx="10603612" cy="29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9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41AB-BE67-F6DB-D6C9-240B7C54F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FB318-0382-8CB6-06D3-FDF5CA33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报错类型</a:t>
            </a:r>
            <a:r>
              <a:rPr lang="en-US" altLang="zh-CN" dirty="0"/>
              <a:t>5 – </a:t>
            </a:r>
            <a:r>
              <a:rPr lang="zh-CN" altLang="en-US" dirty="0"/>
              <a:t>路径错误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很常见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B891F4-4036-9CE1-DD16-A84F27855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1441"/>
            <a:ext cx="9377752" cy="163320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9677CD-ADB4-3CFE-218E-5EFEAE41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2997"/>
            <a:ext cx="2409726" cy="34415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8BB913-4C21-C7BD-063A-DE690869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246" y="3322997"/>
            <a:ext cx="6607277" cy="33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A9335-B038-B040-C8C4-86F2B7DB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2FDFE-9085-AF19-5D35-B696F192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第一部分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预计更新时间：</a:t>
            </a:r>
            <a:r>
              <a:rPr lang="en-US" altLang="zh-CN" b="1" dirty="0">
                <a:solidFill>
                  <a:srgbClr val="FF0000"/>
                </a:solidFill>
              </a:rPr>
              <a:t>2025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月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过年前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预计更新内容：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zh-CN" altLang="en-US" b="1" dirty="0">
                <a:solidFill>
                  <a:srgbClr val="FF0000"/>
                </a:solidFill>
              </a:rPr>
              <a:t>语言基础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第二部分</a:t>
            </a:r>
            <a:endParaRPr lang="en-US" altLang="zh-CN" dirty="0"/>
          </a:p>
          <a:p>
            <a:pPr lvl="1"/>
            <a:r>
              <a:rPr lang="zh-CN" altLang="en-US" dirty="0"/>
              <a:t>预计更新时间：第一部分结束后得到一定反馈</a:t>
            </a:r>
            <a:endParaRPr lang="en-US" altLang="zh-CN" dirty="0"/>
          </a:p>
          <a:p>
            <a:pPr lvl="1"/>
            <a:r>
              <a:rPr lang="zh-CN" altLang="en-US" dirty="0"/>
              <a:t>预计更新内容：综合课题案例学习</a:t>
            </a:r>
            <a:endParaRPr lang="en-US" altLang="zh-CN" dirty="0"/>
          </a:p>
          <a:p>
            <a:r>
              <a:rPr lang="zh-CN" altLang="en-US" dirty="0"/>
              <a:t>第三部分</a:t>
            </a:r>
            <a:endParaRPr lang="en-US" altLang="zh-CN" dirty="0"/>
          </a:p>
          <a:p>
            <a:pPr lvl="1"/>
            <a:r>
              <a:rPr lang="zh-CN" altLang="en-US" dirty="0"/>
              <a:t>预计更新时间：暂无</a:t>
            </a:r>
            <a:endParaRPr lang="en-US" altLang="zh-CN" dirty="0"/>
          </a:p>
          <a:p>
            <a:pPr lvl="1"/>
            <a:r>
              <a:rPr lang="zh-CN" altLang="en-US" dirty="0"/>
              <a:t>预计更新内容：</a:t>
            </a:r>
            <a:r>
              <a:rPr lang="en-US" altLang="zh-CN" dirty="0"/>
              <a:t>R</a:t>
            </a:r>
            <a:r>
              <a:rPr lang="zh-CN" altLang="en-US" dirty="0"/>
              <a:t>语言进阶</a:t>
            </a:r>
            <a:r>
              <a:rPr lang="en-US" altLang="zh-CN" dirty="0"/>
              <a:t>(</a:t>
            </a:r>
            <a:r>
              <a:rPr lang="zh-CN" altLang="en-US" dirty="0"/>
              <a:t>或对前两部分进行补充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39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8133F-2005-C419-FE5E-C04F14F8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学前准备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D5F128-82C5-15EB-500E-B0902ED5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不过多细究</a:t>
            </a:r>
            <a:r>
              <a:rPr lang="en-US" altLang="zh-CN" dirty="0"/>
              <a:t>R</a:t>
            </a:r>
            <a:r>
              <a:rPr lang="zh-CN" altLang="en-US" dirty="0"/>
              <a:t>语言语法的细节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zh-CN" altLang="en-US" b="1" dirty="0">
                <a:solidFill>
                  <a:srgbClr val="FF0000"/>
                </a:solidFill>
              </a:rPr>
              <a:t>宏观逻辑</a:t>
            </a:r>
            <a:r>
              <a:rPr lang="zh-CN" altLang="en-US" dirty="0"/>
              <a:t>层面理解自己的课题和</a:t>
            </a:r>
            <a:r>
              <a:rPr lang="en-US" altLang="zh-CN" dirty="0"/>
              <a:t>R</a:t>
            </a:r>
            <a:r>
              <a:rPr lang="zh-CN" altLang="en-US" dirty="0"/>
              <a:t>语言能如何帮助自己完成课题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对于案例演示，亲手操作一遍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选择的</a:t>
            </a:r>
            <a:r>
              <a:rPr lang="en-US" altLang="zh-CN" dirty="0" err="1"/>
              <a:t>GenAI</a:t>
            </a:r>
            <a:r>
              <a:rPr lang="zh-CN" altLang="en-US" dirty="0"/>
              <a:t>的语料时间最好可以涵盖你使用的</a:t>
            </a:r>
            <a:r>
              <a:rPr lang="en-US" altLang="zh-CN" dirty="0"/>
              <a:t>R</a:t>
            </a:r>
            <a:r>
              <a:rPr lang="zh-CN" altLang="en-US" dirty="0"/>
              <a:t>语言发行的时间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此系列视频帮助纯小白入门绰绰有余，但若想精通，还需要学习语法细节，并长期实践</a:t>
            </a:r>
          </a:p>
        </p:txBody>
      </p:sp>
    </p:spTree>
    <p:extLst>
      <p:ext uri="{BB962C8B-B14F-4D97-AF65-F5344CB8AC3E}">
        <p14:creationId xmlns:p14="http://schemas.microsoft.com/office/powerpoint/2010/main" val="177646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8493D-D68B-69CE-A900-AC7A4036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E5AE4-C0DE-48BA-03C8-6335E7C1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5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32017-5748-27FC-A0E9-62878A50C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91A6-CE8C-3248-0AC9-9F5C3ECD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 </a:t>
            </a:r>
            <a:r>
              <a:rPr lang="en-US" altLang="zh-CN" dirty="0"/>
              <a:t>– R</a:t>
            </a:r>
            <a:r>
              <a:rPr lang="zh-CN" altLang="en-US" dirty="0"/>
              <a:t>语言基础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F4F36-BCAE-760E-E0CD-C3AAB5E6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1. R</a:t>
            </a:r>
            <a:r>
              <a:rPr lang="zh-CN" altLang="en-US" b="1" dirty="0">
                <a:solidFill>
                  <a:srgbClr val="FF0000"/>
                </a:solidFill>
              </a:rPr>
              <a:t>语言概览 </a:t>
            </a:r>
            <a:r>
              <a:rPr lang="en-US" altLang="zh-CN" b="1" dirty="0">
                <a:solidFill>
                  <a:srgbClr val="FF0000"/>
                </a:solidFill>
              </a:rPr>
              <a:t>(R, R studio, R</a:t>
            </a:r>
            <a:r>
              <a:rPr lang="zh-CN" altLang="en-US" b="1" dirty="0">
                <a:solidFill>
                  <a:srgbClr val="FF0000"/>
                </a:solidFill>
              </a:rPr>
              <a:t>项目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dirty="0" err="1">
                <a:solidFill>
                  <a:srgbClr val="FF0000"/>
                </a:solidFill>
              </a:rPr>
              <a:t>Rmd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2. Base R 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包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报错</a:t>
            </a:r>
          </a:p>
        </p:txBody>
      </p:sp>
    </p:spTree>
    <p:extLst>
      <p:ext uri="{BB962C8B-B14F-4D97-AF65-F5344CB8AC3E}">
        <p14:creationId xmlns:p14="http://schemas.microsoft.com/office/powerpoint/2010/main" val="108613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1673</Words>
  <Application>Microsoft Office PowerPoint</Application>
  <PresentationFormat>宽屏</PresentationFormat>
  <Paragraphs>357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等线</vt:lpstr>
      <vt:lpstr>等线 Light</vt:lpstr>
      <vt:lpstr>华文楷体</vt:lpstr>
      <vt:lpstr>Arial</vt:lpstr>
      <vt:lpstr>Times New Roman</vt:lpstr>
      <vt:lpstr>Wingdings</vt:lpstr>
      <vt:lpstr>Office 主题​​</vt:lpstr>
      <vt:lpstr>借助生成式AI的R语言 0门槛入门系列视频</vt:lpstr>
      <vt:lpstr>个人背景</vt:lpstr>
      <vt:lpstr>为什么要做系列视频 </vt:lpstr>
      <vt:lpstr>为什么要做系列视频 </vt:lpstr>
      <vt:lpstr>PowerPoint 演示文稿</vt:lpstr>
      <vt:lpstr>视频规划</vt:lpstr>
      <vt:lpstr>学前准备</vt:lpstr>
      <vt:lpstr>PowerPoint 演示文稿</vt:lpstr>
      <vt:lpstr>第一部分 – R语言基础</vt:lpstr>
      <vt:lpstr>什么是R</vt:lpstr>
      <vt:lpstr>如何下载R</vt:lpstr>
      <vt:lpstr>RGui</vt:lpstr>
      <vt:lpstr>什么是R studio</vt:lpstr>
      <vt:lpstr>如何下载R studio</vt:lpstr>
      <vt:lpstr>PowerPoint 演示文稿</vt:lpstr>
      <vt:lpstr>R studio server</vt:lpstr>
      <vt:lpstr>什么是R项目(R project)和R脚本文件</vt:lpstr>
      <vt:lpstr>什么是Rmd文件(R markdown)</vt:lpstr>
      <vt:lpstr>演示1 – R studio的基本操作</vt:lpstr>
      <vt:lpstr>PowerPoint 演示文稿</vt:lpstr>
      <vt:lpstr>第一部分 – R语言基础</vt:lpstr>
      <vt:lpstr>R的数据结构 – 一维数据</vt:lpstr>
      <vt:lpstr>R的数据结构 – 一维数据 – factor </vt:lpstr>
      <vt:lpstr>R的数据结构 – 二维数据</vt:lpstr>
      <vt:lpstr>R的数据结构 – 数据类型</vt:lpstr>
      <vt:lpstr>演示 – 数据录入</vt:lpstr>
      <vt:lpstr>PowerPoint 演示文稿</vt:lpstr>
      <vt:lpstr>R语言的运算</vt:lpstr>
      <vt:lpstr>数值运算</vt:lpstr>
      <vt:lpstr>逻辑(关系)运算</vt:lpstr>
      <vt:lpstr>分支和循环</vt:lpstr>
      <vt:lpstr>演示 – 批量统计检验</vt:lpstr>
      <vt:lpstr>演示 – 批量统计检验 – 数据展示</vt:lpstr>
      <vt:lpstr>PowerPoint 演示文稿</vt:lpstr>
      <vt:lpstr>函数 – 初探</vt:lpstr>
      <vt:lpstr>函数 – 定义</vt:lpstr>
      <vt:lpstr>函数 – 调用</vt:lpstr>
      <vt:lpstr>包 – 概览</vt:lpstr>
      <vt:lpstr>包 – 安装</vt:lpstr>
      <vt:lpstr>包的代码安装 – 确定包的来源</vt:lpstr>
      <vt:lpstr>包的代码安装</vt:lpstr>
      <vt:lpstr>手动安装</vt:lpstr>
      <vt:lpstr>常见的装包失败原因及解决方案</vt:lpstr>
      <vt:lpstr>演示 – 基因ID转换</vt:lpstr>
      <vt:lpstr>PowerPoint 演示文稿</vt:lpstr>
      <vt:lpstr>报错</vt:lpstr>
      <vt:lpstr>报错类型</vt:lpstr>
      <vt:lpstr>报错类型1 – 语法错误 </vt:lpstr>
      <vt:lpstr>报错类型2 – 对象未找到错误</vt:lpstr>
      <vt:lpstr>报错类型3 –函数参数错误</vt:lpstr>
      <vt:lpstr>报错类型4 –维度不匹配错误 (少见)  </vt:lpstr>
      <vt:lpstr>报错类型5 – 路径错误 (很常见)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wangdy@connect.hku.hk</dc:creator>
  <cp:lastModifiedBy>wangdy@connect.hku.hk</cp:lastModifiedBy>
  <cp:revision>151</cp:revision>
  <dcterms:created xsi:type="dcterms:W3CDTF">2025-01-11T16:03:14Z</dcterms:created>
  <dcterms:modified xsi:type="dcterms:W3CDTF">2025-02-11T09:45:06Z</dcterms:modified>
</cp:coreProperties>
</file>