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48195-4899-81A9-D3DF-8E181C65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7E952-F262-9458-B461-6780A6BDA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1B7AA-9D56-C335-0301-DB90310D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DBC39-6110-B9D6-422A-C33DF4C3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1754D-3DF2-D17E-138F-C2203732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5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A884A-6E40-B505-B8D8-65D41C4E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24903-1AEB-9DE5-94AC-F2F94B1B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70E9F-F54F-9583-C2ED-82B51316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80789-E583-03CD-2E9A-92814C0A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FBE6D-FE89-76E9-D047-C6A0A0EA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9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312515-D119-AAC3-645A-D059F0F3F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4F2EC-0688-9DE5-3C1F-DDEC4F33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D2727-4DA6-89C2-AA5A-FD73BE3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A9B8C-9760-080A-EA6F-018EE8B1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07224-9DF5-E9D3-B25B-6101CBE8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43DFB-94B2-C48B-B180-12F34965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7A518-1AC9-FB53-B137-68988462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F6EFB-C1B5-8303-308F-FC8A67D2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ADB5A-D0F6-FD8C-1662-022B6F1B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8DEE1-3D29-8CBE-526C-111BE5DF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0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44974-53C6-E9C3-83B7-05C36C60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41B6D-A98D-9C1C-0014-8DD221F3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07000-ABE9-7026-2692-2204B2F6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C8255-5B4C-4573-84C8-06D06238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26AC2-936A-44C5-422A-6AC54264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8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9F1C-FC18-74D5-E8FC-29E64497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1196-A914-7F79-07A9-BFDA83CC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C0451-ADBC-2E49-F7B4-AC5E9571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74648-C314-1187-7719-69A42C4F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FCBD8-3DF9-55A9-8B24-1C07BDCD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E4726-AD6F-65C0-16AA-4385A9BE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2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7D21A-D65A-B4E0-ACC6-F8CE7A53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E5693-FE3C-EC4D-EB3B-DEB66303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0F9B4-D024-3C2A-7247-F39B1052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124FE3-730F-8557-8D34-D2D5EA8C3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D5500B-661A-7740-A2FF-FBEFCF01B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D0B448-5545-9382-5A44-C9A4380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8EE89-767C-A490-D42F-9CBDE368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836F6E-6FF0-8BE1-B055-B1CE15C2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4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F92DC-6AD8-DE33-947D-97C15DC4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EF3BBB-9408-A1D7-2276-C30ECA50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D840B9-6A13-7A05-87BA-879AC79D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28AF7-CC35-E454-28A9-0DAB4664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3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2632C-D6AB-873A-4B57-DB88616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796E5-9D8C-F220-A4CD-9F2C2D13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64ABE-1D3A-6B9D-90F9-34B630F1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A088-366A-97DF-4A21-95980E30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01241-8C95-5AD1-A92E-28D970717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9B241-35FD-978E-9791-CF44A525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A6F4D-EB79-A6B5-301C-8E2B28F5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AEF7B-075E-7519-6036-6DB7FEC7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2F19A-B91F-BB88-4772-53132EBC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10899-F366-E1E3-9132-AB4F02D4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FCA32B-364F-C5BB-AD66-EFE91092F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7B504-BDF6-8A30-B939-81FDF795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AB5D7-B9B2-8FDC-0996-E2692DEB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AC425-90A5-AC8A-BF7D-C2A09220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FC23C-0691-DD0C-2398-6769D3EB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1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CED092-C363-7E82-0087-BAD80E52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E1363-154B-D2FC-A807-10067488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1250D-CF00-63C4-F2BA-4E9DFBA32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7F6D2-9BE9-498B-882A-9DC46FBD238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5A1AD-2E6F-5B0B-0A4C-E93C0FC4C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8912E-A478-D929-7868-EAE09149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760E2-23B2-4547-B85A-688670106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56CAD-7037-F2DD-C10D-546D24404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医学生编程小白的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RNA-Seq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新手快速入门教程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B7E7B7-DC83-6D9B-88A1-2FF15444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小紫薯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PurplePotato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77174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49519-1F12-DAA7-34A6-65F40728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极简流程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C768E-C0F0-E5B2-5197-66B7E2D6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质控 </a:t>
            </a:r>
            <a:r>
              <a:rPr lang="en-US" altLang="zh-CN" dirty="0"/>
              <a:t>– </a:t>
            </a:r>
            <a:r>
              <a:rPr lang="en-US" altLang="zh-CN" dirty="0" err="1"/>
              <a:t>fastp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 err="1"/>
              <a:t>fq</a:t>
            </a:r>
            <a:r>
              <a:rPr lang="zh-CN" altLang="en-US" dirty="0"/>
              <a:t>文件，输出质控并过滤的</a:t>
            </a:r>
            <a:r>
              <a:rPr lang="en-US" altLang="zh-CN" dirty="0" err="1"/>
              <a:t>fq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比对 </a:t>
            </a:r>
            <a:r>
              <a:rPr lang="en-US" altLang="zh-CN" dirty="0"/>
              <a:t>– </a:t>
            </a:r>
            <a:r>
              <a:rPr lang="en-US" altLang="zh-CN" dirty="0" err="1"/>
              <a:t>hisat2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计数 </a:t>
            </a:r>
            <a:r>
              <a:rPr lang="en-US" altLang="zh-CN" dirty="0"/>
              <a:t>– </a:t>
            </a:r>
            <a:r>
              <a:rPr lang="en-US" altLang="zh-CN" dirty="0" err="1"/>
              <a:t>featureCounts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其他同类型软件：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FF0000"/>
                </a:solidFill>
              </a:rPr>
              <a:t>fastqc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multiqc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dirty="0"/>
              <a:t>STAR</a:t>
            </a:r>
            <a:r>
              <a:rPr lang="zh-CN" altLang="en-US" dirty="0"/>
              <a:t>、</a:t>
            </a:r>
            <a:r>
              <a:rPr lang="en-GB" altLang="zh-CN" dirty="0"/>
              <a:t>Salmon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05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0603-F177-3F25-9B71-EF6A7969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 </a:t>
            </a:r>
            <a:r>
              <a:rPr lang="en-US" altLang="zh-CN" dirty="0"/>
              <a:t>– .</a:t>
            </a:r>
            <a:r>
              <a:rPr lang="en-US" altLang="zh-CN" dirty="0" err="1"/>
              <a:t>fastq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4E842-F9B4-A74B-6AC0-720A43CD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zh-CN" sz="1800" dirty="0"/>
              <a:t>@</a:t>
            </a:r>
            <a:r>
              <a:rPr lang="en-GB" altLang="zh-CN" sz="1800" dirty="0" err="1"/>
              <a:t>SEQ_ID</a:t>
            </a:r>
            <a:endParaRPr lang="en-GB" altLang="zh-CN" sz="1800" dirty="0"/>
          </a:p>
          <a:p>
            <a:r>
              <a:rPr lang="zh-CN" altLang="en-GB" sz="1800" dirty="0"/>
              <a:t>ＧＡＴＴＴＧＧＧＧＧＴＴＣＡＡＡＧＣＡＧＴＡＴＣＧＡＴＣＡＡＡＴＡＡＴＡＧＴＧＴ</a:t>
            </a:r>
            <a:endParaRPr lang="en-US" altLang="zh-CN" sz="1800" dirty="0"/>
          </a:p>
          <a:p>
            <a:r>
              <a:rPr lang="en-GB" altLang="zh-CN" sz="1800" dirty="0"/>
              <a:t>+</a:t>
            </a:r>
          </a:p>
          <a:p>
            <a:r>
              <a:rPr lang="zh-CN" altLang="en-GB" sz="1800" dirty="0"/>
              <a:t>！＇＇＊＊（（（（＊＊＊＋））％％％＋＋（％％）．）．（％％（＋．％％＋％％＋（</a:t>
            </a:r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758C86-37AD-E1E1-FBF0-688C73A2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62" y="2893039"/>
            <a:ext cx="8851876" cy="37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3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E21EE-16F7-F35B-D5F2-8DA02535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 </a:t>
            </a:r>
            <a:r>
              <a:rPr lang="en-US" altLang="zh-CN" dirty="0"/>
              <a:t>– .</a:t>
            </a:r>
            <a:r>
              <a:rPr lang="en-US" altLang="zh-CN" dirty="0" err="1"/>
              <a:t>sam</a:t>
            </a:r>
            <a:r>
              <a:rPr lang="zh-CN" altLang="en-US" dirty="0"/>
              <a:t>文件</a:t>
            </a:r>
            <a:r>
              <a:rPr lang="en-US" altLang="zh-CN" dirty="0"/>
              <a:t>(.bam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865FB-75ED-1AA5-5C24-F7CDF2C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1800" dirty="0"/>
              <a:t>@</a:t>
            </a:r>
            <a:r>
              <a:rPr lang="en-GB" altLang="zh-CN" sz="1800" dirty="0" err="1"/>
              <a:t>SQ</a:t>
            </a:r>
            <a:r>
              <a:rPr lang="en-GB" altLang="zh-CN" sz="1800" dirty="0"/>
              <a:t> </a:t>
            </a:r>
            <a:r>
              <a:rPr lang="en-GB" altLang="zh-CN" sz="1800" dirty="0" err="1"/>
              <a:t>SN:chr1</a:t>
            </a:r>
            <a:r>
              <a:rPr lang="en-GB" altLang="zh-CN" sz="1800" dirty="0"/>
              <a:t> </a:t>
            </a:r>
            <a:r>
              <a:rPr lang="en-GB" altLang="zh-CN" sz="1800" dirty="0" err="1"/>
              <a:t>LN:248956422</a:t>
            </a:r>
            <a:endParaRPr lang="en-GB" altLang="zh-CN" sz="1800" dirty="0"/>
          </a:p>
          <a:p>
            <a:r>
              <a:rPr lang="en-GB" altLang="zh-CN" sz="1800" dirty="0" err="1"/>
              <a:t>read001</a:t>
            </a:r>
            <a:r>
              <a:rPr lang="en-GB" altLang="zh-CN" sz="1800" dirty="0"/>
              <a:t>  0  </a:t>
            </a:r>
            <a:r>
              <a:rPr lang="en-GB" altLang="zh-CN" sz="1800" dirty="0" err="1"/>
              <a:t>chr1</a:t>
            </a:r>
            <a:r>
              <a:rPr lang="en-GB" altLang="zh-CN" sz="1800" dirty="0"/>
              <a:t>  100  60  </a:t>
            </a:r>
            <a:r>
              <a:rPr lang="en-GB" altLang="zh-CN" sz="1800" dirty="0" err="1"/>
              <a:t>50M</a:t>
            </a:r>
            <a:r>
              <a:rPr lang="en-GB" altLang="zh-CN" sz="1800" dirty="0"/>
              <a:t>  *  0  0  </a:t>
            </a:r>
            <a:r>
              <a:rPr lang="en-GB" altLang="zh-CN" sz="1800" dirty="0" err="1"/>
              <a:t>AGCTTAGCTAGCTACCTATATCTTAGCTAGCTAGCTAC</a:t>
            </a:r>
            <a:r>
              <a:rPr lang="en-GB" altLang="zh-CN" sz="1800" dirty="0"/>
              <a:t>  </a:t>
            </a:r>
            <a:r>
              <a:rPr lang="en-GB" altLang="zh-CN" sz="1800" dirty="0" err="1"/>
              <a:t>FFFFFFFFFFFFFFFFFFFFFFFFFFFFFFFFFFFFFF</a:t>
            </a:r>
            <a:endParaRPr lang="en-GB" altLang="zh-CN" sz="1800" dirty="0"/>
          </a:p>
          <a:p>
            <a:r>
              <a:rPr lang="en-GB" altLang="zh-CN" sz="1800" dirty="0" err="1"/>
              <a:t>read002</a:t>
            </a:r>
            <a:r>
              <a:rPr lang="en-GB" altLang="zh-CN" sz="1800" dirty="0"/>
              <a:t>  0  </a:t>
            </a:r>
            <a:r>
              <a:rPr lang="en-GB" altLang="zh-CN" sz="1800" dirty="0" err="1"/>
              <a:t>chr1</a:t>
            </a:r>
            <a:r>
              <a:rPr lang="en-GB" altLang="zh-CN" sz="1800" dirty="0"/>
              <a:t>  100  60  </a:t>
            </a:r>
            <a:r>
              <a:rPr lang="en-GB" altLang="zh-CN" sz="1800" dirty="0" err="1"/>
              <a:t>50M</a:t>
            </a:r>
            <a:r>
              <a:rPr lang="en-GB" altLang="zh-CN" sz="1800" dirty="0"/>
              <a:t>  *  0  0  </a:t>
            </a:r>
            <a:r>
              <a:rPr lang="en-GB" altLang="zh-CN" sz="1800" dirty="0" err="1"/>
              <a:t>GCATTAGCTAGCTACCTATATCTTAGCTAGCTAGCTAC</a:t>
            </a:r>
            <a:r>
              <a:rPr lang="en-GB" altLang="zh-CN" sz="1800" dirty="0"/>
              <a:t>  </a:t>
            </a:r>
            <a:r>
              <a:rPr lang="en-GB" altLang="zh-CN" sz="1800" dirty="0" err="1"/>
              <a:t>FFFFFFFFFFFFFFFFFFFFFFFFFFFFFFFFFFFFFF</a:t>
            </a:r>
            <a:endParaRPr lang="en-GB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B695EB-7AB7-C28E-0F09-CB128E18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5" y="3753464"/>
            <a:ext cx="10628195" cy="1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F35F4A-272F-5243-D300-8D8BE2160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03" y="281627"/>
            <a:ext cx="11313193" cy="6099507"/>
          </a:xfrm>
        </p:spPr>
      </p:pic>
    </p:spTree>
    <p:extLst>
      <p:ext uri="{BB962C8B-B14F-4D97-AF65-F5344CB8AC3E}">
        <p14:creationId xmlns:p14="http://schemas.microsoft.com/office/powerpoint/2010/main" val="30298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2933B-7CDE-5F66-F925-D3792CFA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 </a:t>
            </a:r>
            <a:r>
              <a:rPr lang="en-US" altLang="zh-CN" dirty="0"/>
              <a:t>– .</a:t>
            </a:r>
            <a:r>
              <a:rPr lang="en-US" altLang="zh-CN" dirty="0" err="1"/>
              <a:t>gtf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A23E0-494E-EEA0-D50C-96CB612A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>
            <a:normAutofit/>
          </a:bodyPr>
          <a:lstStyle/>
          <a:p>
            <a:r>
              <a:rPr lang="en-GB" altLang="zh-CN" sz="1800" dirty="0" err="1"/>
              <a:t>chr1</a:t>
            </a:r>
            <a:r>
              <a:rPr lang="en-GB" altLang="zh-CN" sz="1800" dirty="0"/>
              <a:t>	</a:t>
            </a:r>
            <a:r>
              <a:rPr lang="en-GB" altLang="zh-CN" sz="1800" dirty="0" err="1"/>
              <a:t>ENSEMBL</a:t>
            </a:r>
            <a:r>
              <a:rPr lang="en-GB" altLang="zh-CN" sz="1800" dirty="0"/>
              <a:t>	</a:t>
            </a:r>
            <a:r>
              <a:rPr lang="en-GB" altLang="zh-CN" sz="1800" b="1" dirty="0">
                <a:solidFill>
                  <a:srgbClr val="FF0000"/>
                </a:solidFill>
              </a:rPr>
              <a:t>gene</a:t>
            </a:r>
            <a:r>
              <a:rPr lang="en-GB" altLang="zh-CN" sz="1800" dirty="0"/>
              <a:t>       	11869  	14409  	.  +  .  </a:t>
            </a:r>
            <a:r>
              <a:rPr lang="en-GB" altLang="zh-CN" sz="1800" dirty="0" err="1"/>
              <a:t>gene_id</a:t>
            </a:r>
            <a:r>
              <a:rPr lang="en-GB" altLang="zh-CN" sz="1800" dirty="0"/>
              <a:t> "</a:t>
            </a:r>
            <a:r>
              <a:rPr lang="en-GB" altLang="zh-CN" sz="1800" dirty="0" err="1"/>
              <a:t>ENSG00000223972</a:t>
            </a:r>
            <a:r>
              <a:rPr lang="en-GB" altLang="zh-CN" sz="1800" dirty="0"/>
              <a:t>";</a:t>
            </a:r>
          </a:p>
          <a:p>
            <a:r>
              <a:rPr lang="en-GB" altLang="zh-CN" sz="1800" dirty="0" err="1"/>
              <a:t>chr1</a:t>
            </a:r>
            <a:r>
              <a:rPr lang="en-GB" altLang="zh-CN" sz="1800" dirty="0"/>
              <a:t>  	</a:t>
            </a:r>
            <a:r>
              <a:rPr lang="en-GB" altLang="zh-CN" sz="1800" dirty="0" err="1"/>
              <a:t>ENSEMBL</a:t>
            </a:r>
            <a:r>
              <a:rPr lang="en-GB" altLang="zh-CN" sz="1800" dirty="0"/>
              <a:t>  	transcript	11869  	14409  	.  +  .  </a:t>
            </a:r>
            <a:r>
              <a:rPr lang="en-GB" altLang="zh-CN" sz="1800" dirty="0" err="1"/>
              <a:t>transcript_id</a:t>
            </a:r>
            <a:r>
              <a:rPr lang="en-GB" altLang="zh-CN" sz="1800" dirty="0"/>
              <a:t> "ENST00000456328";</a:t>
            </a:r>
          </a:p>
          <a:p>
            <a:r>
              <a:rPr lang="en-GB" altLang="zh-CN" sz="1800" dirty="0" err="1"/>
              <a:t>chr1</a:t>
            </a:r>
            <a:r>
              <a:rPr lang="en-GB" altLang="zh-CN" sz="1800" dirty="0"/>
              <a:t>  	</a:t>
            </a:r>
            <a:r>
              <a:rPr lang="en-GB" altLang="zh-CN" sz="1800" dirty="0" err="1"/>
              <a:t>ENSEMBL</a:t>
            </a:r>
            <a:r>
              <a:rPr lang="en-GB" altLang="zh-CN" sz="1800" dirty="0"/>
              <a:t>  	exon       	11869  	12227  	.  +  .  </a:t>
            </a:r>
            <a:r>
              <a:rPr lang="en-GB" altLang="zh-CN" sz="1800" dirty="0" err="1"/>
              <a:t>exon_number</a:t>
            </a:r>
            <a:r>
              <a:rPr lang="en-GB" altLang="zh-CN" sz="1800" dirty="0"/>
              <a:t> "1";</a:t>
            </a:r>
          </a:p>
          <a:p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01A10A-BF06-0542-602A-AA549F19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56" y="2495036"/>
            <a:ext cx="8995288" cy="41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183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医学生编程小白的RNA-Seq 新手快速入门教程</vt:lpstr>
      <vt:lpstr>极简流程</vt:lpstr>
      <vt:lpstr>基础知识 – .fastq文件</vt:lpstr>
      <vt:lpstr>基础知识 – .sam文件(.bam文件)</vt:lpstr>
      <vt:lpstr>PowerPoint 演示文稿</vt:lpstr>
      <vt:lpstr>基础知识 – .gtf文件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wangdy@connect.hku.hk</dc:creator>
  <cp:lastModifiedBy>wangdy@connect.hku.hk</cp:lastModifiedBy>
  <cp:revision>19</cp:revision>
  <dcterms:created xsi:type="dcterms:W3CDTF">2025-05-02T08:09:18Z</dcterms:created>
  <dcterms:modified xsi:type="dcterms:W3CDTF">2025-05-02T10:02:44Z</dcterms:modified>
</cp:coreProperties>
</file>