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169B-51E9-D8D9-BD8F-95380A4AA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AE24E-D568-D798-A5AD-FD5B9A60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2799-631A-5B7B-D33B-05B08C10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D65-C437-4FE9-97E6-12902171275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D326-3123-EB99-1C8E-F08FFED9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FF9D7-B8B6-60D8-EC98-80093AEF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3510-B6C3-4FA4-824C-4E179F39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5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B421-2DEF-2A8B-6292-DC6A4461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2A9E0-01F9-8382-97D6-BD8C8056C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9AD28-2880-DB2A-1644-7C34BC37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D65-C437-4FE9-97E6-12902171275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F1486-9D24-AA9F-3C21-11C6514E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FC1A2-5027-8026-BDA3-70FB0D73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3510-B6C3-4FA4-824C-4E179F39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3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01623-4587-8008-E7AF-C90B01C81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61F7F-3E33-61A4-0459-C0D7542D1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B6622-1094-0F1A-B2EC-C5B22475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D65-C437-4FE9-97E6-12902171275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AE695-5754-9F66-B65F-7C03599B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E18DD-4566-C759-454F-A5E489A2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3510-B6C3-4FA4-824C-4E179F39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9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D0BD-27BE-0A15-60FD-2ACDC38C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E717F-9AAA-0BAF-CD41-456A32F8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0CEEA-CF34-EEC4-66F5-28033B20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D65-C437-4FE9-97E6-12902171275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D029C-CD2C-BB9A-2662-FECAE15F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EBB07-54D6-EA46-E0DE-D35EAF96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3510-B6C3-4FA4-824C-4E179F39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4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42074-CE8D-0BDC-52BF-EBD07E24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53A23-3925-566F-DE05-F6745B6CB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57BAC-C63E-FE4D-A382-27A2B0E9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D65-C437-4FE9-97E6-12902171275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048DD-E85D-37B9-923C-A5F1BA27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88AB6-5F9B-94BC-563F-3DEB7968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3510-B6C3-4FA4-824C-4E179F39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9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4B35-A343-2F9B-5610-DB0981E7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7BB9B-F7C0-B0CE-F8FC-B3ECAC78C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A6FBB-8E14-5927-2987-4A48DEFAF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B3EFB-A1F9-D990-0EA9-2B8EA763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D65-C437-4FE9-97E6-12902171275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ECDCB-4351-0731-5C4D-1321E915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6DAA2-6422-4115-FAB7-CB4A3CDD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3510-B6C3-4FA4-824C-4E179F39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7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A835-6016-66E9-512D-63223875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33822-8895-2ED7-EC84-4A3139AE5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3E24F-5B3B-91F4-696D-0E85C9257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05652-945A-A512-0759-D0B8127FA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21861-B9AA-DF08-7750-485C65EAA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F782F-985B-DBCC-6038-293B4641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D65-C437-4FE9-97E6-12902171275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B7CA6-7EB2-528C-D38F-15D45426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3A88D-D8C9-C8E5-1DF5-D99E4FF6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3510-B6C3-4FA4-824C-4E179F39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3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B3B1-2E8F-19CA-7BBF-15B1F6EC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72395-B488-C81A-5484-886475D4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D65-C437-4FE9-97E6-12902171275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66999-3F6F-C480-6413-B72A6CD6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2E1DC-B350-AE29-6163-04CA9469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3510-B6C3-4FA4-824C-4E179F39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3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D1410-1E1B-4FD1-B46C-57C0446A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D65-C437-4FE9-97E6-12902171275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3B8E-FB9F-DFC6-8343-0E3A5348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998C3-4071-B2BF-7B6B-35D756D6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3510-B6C3-4FA4-824C-4E179F39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6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9A1E-1250-1AC8-61E7-DE60811E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8E107-B719-EAAC-CBF9-23EFD0D52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EC2DB-B691-A1B6-3A1D-00E6D020B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70691-C0BA-528B-4D77-5F527244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D65-C437-4FE9-97E6-12902171275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4B429-D138-3079-137A-D3581148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F2FBE-F680-88B4-6C9D-C757B360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3510-B6C3-4FA4-824C-4E179F39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0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BEE9-3DB8-2204-E60A-F6526F4C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0F034-5F84-FED6-98D2-346EA049E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6288D-2F35-2597-4007-14811A052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4945D-313E-AE18-7F92-D0EE69ED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D65-C437-4FE9-97E6-12902171275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78304-CF68-34FA-D0B8-1F788654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F2E6C-DBE0-16C5-DE52-D1F836F8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3510-B6C3-4FA4-824C-4E179F39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B1A00-31D8-E112-98DD-DB4DEBA6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E2783-7D27-885B-8D4A-818305D7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32FD0-93E2-D7D6-5660-AAA0D7BB9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860D65-C437-4FE9-97E6-12902171275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C24C0-E4A9-A5EF-493D-B3384309B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908B-E14E-7700-25DC-25AD8C963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7D3510-B6C3-4FA4-824C-4E179F39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change-management-is-broken-heres-how-to-fix-it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75012-F793-A727-D38B-FE3F5FB3C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2014" b="1173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D48D01-F73F-387F-2074-515437A72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Learning Curve to Implementing a Just Culture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2A0F4-6BC1-564C-0089-ADCAF66B4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Joshua Hamm</a:t>
            </a:r>
          </a:p>
          <a:p>
            <a:r>
              <a:rPr lang="en-US" sz="1700">
                <a:solidFill>
                  <a:srgbClr val="FFFFFF"/>
                </a:solidFill>
              </a:rPr>
              <a:t>Mod 9.2</a:t>
            </a:r>
          </a:p>
          <a:p>
            <a:r>
              <a:rPr lang="en-US" sz="1700">
                <a:solidFill>
                  <a:srgbClr val="FFFFFF"/>
                </a:solidFill>
              </a:rPr>
              <a:t>7.14.24</a:t>
            </a:r>
          </a:p>
        </p:txBody>
      </p:sp>
    </p:spTree>
    <p:extLst>
      <p:ext uri="{BB962C8B-B14F-4D97-AF65-F5344CB8AC3E}">
        <p14:creationId xmlns:p14="http://schemas.microsoft.com/office/powerpoint/2010/main" val="2615572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D7026-CEB6-CA6F-A8B2-FC9EED04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FB744-BAAF-093E-1D9E-21F55E626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0" r="51568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C3FCB-12B4-60FE-3B6F-4AA6ED039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/>
              <a:t>Implementing a just culture in DevOps is a multi-phase effort that requires commitment and perseverance. Each phase presents unique challenges but also opportunities for growth and improvement. A successful just culture leads to a safer, more transparent, and resilient DevOps environment.</a:t>
            </a:r>
          </a:p>
        </p:txBody>
      </p:sp>
    </p:spTree>
    <p:extLst>
      <p:ext uri="{BB962C8B-B14F-4D97-AF65-F5344CB8AC3E}">
        <p14:creationId xmlns:p14="http://schemas.microsoft.com/office/powerpoint/2010/main" val="193422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wo people holding each other's hands">
            <a:extLst>
              <a:ext uri="{FF2B5EF4-FFF2-40B4-BE49-F238E27FC236}">
                <a16:creationId xmlns:a16="http://schemas.microsoft.com/office/drawing/2014/main" id="{88895173-1833-96C9-4B5B-D9BE1BADC2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664" b="806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97965-7D1B-710E-9BD7-7C72B316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180755-D07A-4564-BFB9-8F5F2F8A86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1248" y="3502152"/>
            <a:ext cx="10506456" cy="26700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Reason, J. (1997). </a:t>
            </a:r>
            <a:r>
              <a:rPr kumimoji="0" lang="en-US" altLang="en-US" sz="19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Managing the Risks of Organizational Accidents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Ashgate.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Marx, D. (2001). </a:t>
            </a:r>
            <a:r>
              <a:rPr kumimoji="0" lang="en-US" altLang="en-US" sz="19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Patient Safety and the "Just Culture": A Primer for Health Care Executives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Dekker, S. (2012). </a:t>
            </a:r>
            <a:r>
              <a:rPr kumimoji="0" lang="en-US" altLang="en-US" sz="19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Just Culture: Balancing Safety and Accountability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Ashgate.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Stahnke, M. (2021, January 22). Change management is broken: Here’s how to fix it. </a:t>
            </a:r>
            <a:r>
              <a:rPr kumimoji="0" lang="en-US" altLang="en-US" sz="19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DZone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Retrieved from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/>
              </a:rPr>
              <a:t>https://dzone.com/articles/change-management-is-broken-heres-how-to-fix-it</a:t>
            </a:r>
            <a:endParaRPr kumimoji="0" lang="en-US" altLang="en-US" sz="1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Prosci. (2022, January 19). The costs and risks of poorly managed change. </a:t>
            </a:r>
            <a:r>
              <a:rPr kumimoji="0" lang="en-US" altLang="en-US" sz="19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Prosci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Retrieved from https://www.prosci.com/resources/articles/the-costs-and-risks-of-poorly-managed-change </a:t>
            </a:r>
          </a:p>
        </p:txBody>
      </p:sp>
    </p:spTree>
    <p:extLst>
      <p:ext uri="{BB962C8B-B14F-4D97-AF65-F5344CB8AC3E}">
        <p14:creationId xmlns:p14="http://schemas.microsoft.com/office/powerpoint/2010/main" val="1960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EB8AB-C6DF-FEAB-36C3-8F5D96FC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What is a Just Culture in DevOps?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4DC3-65E7-A3DB-895E-16BD1020C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 just culture in DevOps encourages open reporting of mistakes and learning from them, while maintaining accountability. It focuses on improving processes and systems rather than blaming individuals, thus fostering a culture of safety, trust, and continuous improvement.</a:t>
            </a:r>
          </a:p>
        </p:txBody>
      </p:sp>
    </p:spTree>
    <p:extLst>
      <p:ext uri="{BB962C8B-B14F-4D97-AF65-F5344CB8AC3E}">
        <p14:creationId xmlns:p14="http://schemas.microsoft.com/office/powerpoint/2010/main" val="172192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75633-70C1-8130-053F-81F377FC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Importance of a Just Culture in DevOps</a:t>
            </a:r>
          </a:p>
        </p:txBody>
      </p:sp>
      <p:grpSp>
        <p:nvGrpSpPr>
          <p:cNvPr id="11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760EE9-F3E8-970E-C9AB-E02A3C5403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34868" y="1130846"/>
            <a:ext cx="5217173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Enhances Team Collaboration: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Promotes open communication and trust.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Improves Incident Management: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Encourages reporting and learning from failures.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Drives Continuous Improvement: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Focuses on process and system improvements.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Reduces Downtime: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Proactive identification and mitigation of risks. </a:t>
            </a:r>
          </a:p>
        </p:txBody>
      </p:sp>
    </p:spTree>
    <p:extLst>
      <p:ext uri="{BB962C8B-B14F-4D97-AF65-F5344CB8AC3E}">
        <p14:creationId xmlns:p14="http://schemas.microsoft.com/office/powerpoint/2010/main" val="315885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3D20F-0625-C851-54BF-D46EE9ED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Phases of Implementing a Just Culture</a:t>
            </a:r>
          </a:p>
        </p:txBody>
      </p:sp>
      <p:grpSp>
        <p:nvGrpSpPr>
          <p:cNvPr id="11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05A9BD-BC79-1A0D-B07D-894E71D796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34868" y="1130846"/>
            <a:ext cx="5217173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Awareness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Understanding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Sustainment </a:t>
            </a:r>
          </a:p>
        </p:txBody>
      </p:sp>
    </p:spTree>
    <p:extLst>
      <p:ext uri="{BB962C8B-B14F-4D97-AF65-F5344CB8AC3E}">
        <p14:creationId xmlns:p14="http://schemas.microsoft.com/office/powerpoint/2010/main" val="87935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81402-132D-A17C-77E4-08F2D9CB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Awareness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FFF4E-99A9-B6B4-5C0E-CA6AE0F25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sz="2200" b="1">
                <a:solidFill>
                  <a:schemeClr val="bg1"/>
                </a:solidFill>
              </a:rPr>
              <a:t>Key Activities:</a:t>
            </a:r>
            <a:endParaRPr lang="en-US" sz="22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Conducting initial training sessions to introduce the concept.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Launching awareness campaigns to emphasize the importance of a just culture.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Securing leadership buy-in to support the cultural shift.</a:t>
            </a:r>
            <a:br>
              <a:rPr lang="en-US" sz="2200">
                <a:solidFill>
                  <a:schemeClr val="bg1"/>
                </a:solidFill>
              </a:rPr>
            </a:br>
            <a:r>
              <a:rPr lang="en-US" sz="2200" b="1">
                <a:solidFill>
                  <a:schemeClr val="bg1"/>
                </a:solidFill>
              </a:rPr>
              <a:t>Challenges:</a:t>
            </a:r>
            <a:endParaRPr lang="en-US" sz="22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Overcoming resistance to change.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Ensuring initial understanding among all team members.</a:t>
            </a:r>
          </a:p>
          <a:p>
            <a:endParaRPr lang="en-US" sz="220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570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FCDF6E53-0376-8AFA-119C-2B3F67F84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63DE6-5AB1-906D-9ACC-0E1F8E28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Understanding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68727-C917-7BA4-FA9D-B92F04273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Key Activities:</a:t>
            </a:r>
            <a:endParaRPr lang="en-US" sz="14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Organizing in-depth workshops to delve deeper into just culture principles.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Developing clear policies that align with just culture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Identifying key behaviors that exemplify a just culture.</a:t>
            </a:r>
            <a:br>
              <a:rPr lang="en-US" sz="1400">
                <a:solidFill>
                  <a:schemeClr val="bg1"/>
                </a:solidFill>
              </a:rPr>
            </a:br>
            <a:r>
              <a:rPr lang="en-US" sz="1400" b="1">
                <a:solidFill>
                  <a:schemeClr val="bg1"/>
                </a:solidFill>
              </a:rPr>
              <a:t>Challenges:</a:t>
            </a:r>
            <a:endParaRPr lang="en-US" sz="14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Achieving comprehensive understanding across all teams.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Aligning organizational policies with just culture principles.</a:t>
            </a:r>
          </a:p>
          <a:p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0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rendering of game pieces tied together with a rope">
            <a:extLst>
              <a:ext uri="{FF2B5EF4-FFF2-40B4-BE49-F238E27FC236}">
                <a16:creationId xmlns:a16="http://schemas.microsoft.com/office/drawing/2014/main" id="{2ACA4779-D19E-F9CD-F7A0-A746AD9D6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63EDE-BBB4-2E19-0D4A-FC8C259F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0403-527C-624B-E5AA-84ACD83D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Key Activities:</a:t>
            </a:r>
            <a:endParaRPr lang="en-US" sz="14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Rolling out policies and integrating them into daily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Providing continuous training to reinforce just culture principles.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Setting up monitoring and feedback mechanisms to track progress.</a:t>
            </a:r>
            <a:br>
              <a:rPr lang="en-US" sz="1400">
                <a:solidFill>
                  <a:schemeClr val="bg1"/>
                </a:solidFill>
              </a:rPr>
            </a:br>
            <a:r>
              <a:rPr lang="en-US" sz="1400" b="1">
                <a:solidFill>
                  <a:schemeClr val="bg1"/>
                </a:solidFill>
              </a:rPr>
              <a:t>Challenges:</a:t>
            </a:r>
            <a:endParaRPr lang="en-US" sz="14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Integrating just culture into existing workflows.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Handling initial pushback from team members.</a:t>
            </a:r>
          </a:p>
          <a:p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93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6CCBACC2-2721-0C3C-E2FA-66578F502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49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73ABD-4377-D088-AB6E-B8A2CF77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Sustainment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7B29A-50E5-0A4E-A3B1-6E0C0029E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r>
              <a:rPr lang="en-US" sz="1400" b="1"/>
              <a:t>Key Activities:</a:t>
            </a: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Conducting regular audits to ensure adherence to just culture principles.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Offering ongoing training and refresher courses.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Promoting continuous improvement through feedback loops and learning.</a:t>
            </a:r>
            <a:br>
              <a:rPr lang="en-US" sz="1400"/>
            </a:br>
            <a:r>
              <a:rPr lang="en-US" sz="1400" b="1"/>
              <a:t>Challenges:</a:t>
            </a: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Maintaining momentum and avoiding complacency.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Ensuring long-term commitment from leadership and teams.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9209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97E0E-B2A1-4D38-CD67-0625F5B3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Learning Curve</a:t>
            </a:r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AB6D9515-9D28-D979-B2DD-7D49DCB59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393626"/>
            <a:ext cx="6780700" cy="406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1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496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Learning Curve to Implementing a Just Culture</vt:lpstr>
      <vt:lpstr>What is a Just Culture in DevOps?</vt:lpstr>
      <vt:lpstr>Importance of a Just Culture in DevOps</vt:lpstr>
      <vt:lpstr>Phases of Implementing a Just Culture</vt:lpstr>
      <vt:lpstr>Awareness</vt:lpstr>
      <vt:lpstr>Understanding</vt:lpstr>
      <vt:lpstr>Implementation</vt:lpstr>
      <vt:lpstr>Sustainment</vt:lpstr>
      <vt:lpstr>Learning Curve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Hamm</dc:creator>
  <cp:lastModifiedBy>Hamm, Joshua (jhamm)</cp:lastModifiedBy>
  <cp:revision>1</cp:revision>
  <dcterms:created xsi:type="dcterms:W3CDTF">2024-07-15T00:38:02Z</dcterms:created>
  <dcterms:modified xsi:type="dcterms:W3CDTF">2024-07-15T00:43:47Z</dcterms:modified>
</cp:coreProperties>
</file>