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79CEE-032A-4335-8F24-E0D2283B0E67}" v="623" dt="2024-03-12T09:14:37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46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81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33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7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3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54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84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62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4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42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09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18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ournal.tinkoff.ru/media/pets-in-the-city-data-2019_fin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away.php?utf=1&amp;to=https://www.retail.ru/news/chetyre-lapy-vyyasnili-predpochteniya-vladeltsev-domashnikh-zhivotnykh-6-avgusta-2021-207743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3821" y="1837535"/>
            <a:ext cx="6718492" cy="3288139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Montserrat Medium" panose="00000600000000000000" pitchFamily="2" charset="-52"/>
                <a:ea typeface="Batang"/>
                <a:cs typeface="Calibri"/>
              </a:rPr>
              <a:t>Система для учета и анализа питания домашних животных, с рекомендациями по кормлению и уходу</a:t>
            </a:r>
            <a:r>
              <a:rPr lang="ru-RU" sz="3600" dirty="0">
                <a:latin typeface="Montserrat Medium" panose="00000600000000000000" pitchFamily="2" charset="-52"/>
                <a:ea typeface="Batang"/>
              </a:rPr>
              <a:t/>
            </a:r>
            <a:br>
              <a:rPr lang="ru-RU" sz="3600" dirty="0">
                <a:latin typeface="Montserrat Medium" panose="00000600000000000000" pitchFamily="2" charset="-52"/>
                <a:ea typeface="Batang"/>
              </a:rPr>
            </a:br>
            <a:r>
              <a:rPr lang="ru-RU" sz="3600" dirty="0">
                <a:latin typeface="Montserrat Medium" panose="00000600000000000000" pitchFamily="2" charset="-52"/>
                <a:ea typeface="Batang"/>
                <a:cs typeface="Calibri"/>
              </a:rPr>
              <a:t>"</a:t>
            </a:r>
            <a:r>
              <a:rPr lang="ru-RU" sz="3600" dirty="0" err="1">
                <a:latin typeface="Montserrat Medium" panose="00000600000000000000" pitchFamily="2" charset="-52"/>
                <a:ea typeface="Batang"/>
                <a:cs typeface="Calibri"/>
              </a:rPr>
              <a:t>PetFeed</a:t>
            </a:r>
            <a:r>
              <a:rPr lang="ru-RU" sz="3600" dirty="0">
                <a:latin typeface="Montserrat Medium" panose="00000600000000000000" pitchFamily="2" charset="-52"/>
                <a:ea typeface="Batang"/>
                <a:cs typeface="Calibri"/>
              </a:rPr>
              <a:t>"</a:t>
            </a:r>
            <a:endParaRPr lang="ru-RU" sz="3600" dirty="0">
              <a:latin typeface="Montserrat Medium" panose="00000600000000000000" pitchFamily="2" charset="-52"/>
              <a:cs typeface="Calibri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A398C7-3FA4-4D8D-8392-B6CD2F434D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D19053-F48D-4B66-AF7B-A06FA6D26E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5529" y="6287281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106008-E0F1-5CF6-D321-E27572B3FEBF}"/>
              </a:ext>
            </a:extLst>
          </p:cNvPr>
          <p:cNvSpPr txBox="1"/>
          <p:nvPr/>
        </p:nvSpPr>
        <p:spPr>
          <a:xfrm>
            <a:off x="8074592" y="4713663"/>
            <a:ext cx="375563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 sz="3200" dirty="0">
                <a:latin typeface="Montserrat" panose="00000500000000000000" pitchFamily="2" charset="-52"/>
                <a:cs typeface="Calibri"/>
              </a:rPr>
              <a:t>Блинова О.А.</a:t>
            </a:r>
          </a:p>
          <a:p>
            <a:pPr algn="r"/>
            <a:r>
              <a:rPr lang="ru-RU" sz="3200" dirty="0">
                <a:latin typeface="Montserrat" panose="00000500000000000000" pitchFamily="2" charset="-52"/>
                <a:cs typeface="Calibri"/>
              </a:rPr>
              <a:t>Семенов А.</a:t>
            </a:r>
            <a:r>
              <a:rPr lang="ru-RU" sz="3200">
                <a:latin typeface="Montserrat" panose="00000500000000000000" pitchFamily="2" charset="-52"/>
                <a:cs typeface="Calibri"/>
              </a:rPr>
              <a:t>А.</a:t>
            </a:r>
            <a:endParaRPr lang="ru-RU" sz="3200" dirty="0">
              <a:latin typeface="Montserrat" panose="00000500000000000000" pitchFamily="2" charset="-52"/>
              <a:cs typeface="Calibri"/>
            </a:endParaRPr>
          </a:p>
          <a:p>
            <a:pPr algn="r"/>
            <a:r>
              <a:rPr lang="ru-RU" sz="3200" dirty="0">
                <a:latin typeface="Montserrat" panose="00000500000000000000" pitchFamily="2" charset="-52"/>
                <a:cs typeface="Calibri"/>
              </a:rPr>
              <a:t>Вдовикова Е.Ю.</a:t>
            </a:r>
          </a:p>
        </p:txBody>
      </p:sp>
      <p:pic>
        <p:nvPicPr>
          <p:cNvPr id="1026" name="Picture 2" descr="C:\aPersonal\VSU CS\ТП 3к\иконка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11" y="947658"/>
            <a:ext cx="2772591" cy="277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5DEC0-AE07-9186-4C6C-CA2D54EE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Calibri Light"/>
                <a:cs typeface="Calibri Light"/>
              </a:rPr>
              <a:t>Демонстрация</a:t>
            </a:r>
            <a:r>
              <a:rPr lang="ru-RU" sz="1200" dirty="0">
                <a:latin typeface="Montserrat SemiBold" panose="00000700000000000000" pitchFamily="2" charset="-52"/>
                <a:ea typeface="Calibri Light"/>
                <a:cs typeface="Calibri Light"/>
              </a:rPr>
              <a:t> </a:t>
            </a:r>
            <a:r>
              <a:rPr lang="ru-RU" sz="3600" dirty="0">
                <a:latin typeface="Montserrat SemiBold" panose="00000700000000000000" pitchFamily="2" charset="-52"/>
                <a:ea typeface="Calibri Light"/>
                <a:cs typeface="Calibri Light"/>
              </a:rPr>
              <a:t>продукта</a:t>
            </a:r>
            <a:endParaRPr lang="ru-RU" sz="3600" dirty="0">
              <a:latin typeface="Montserrat SemiBold" panose="00000700000000000000" pitchFamily="2" charset="-52"/>
            </a:endParaRPr>
          </a:p>
        </p:txBody>
      </p:sp>
      <p:pic>
        <p:nvPicPr>
          <p:cNvPr id="9" name="Объект 8" descr="Изображение выглядит как текст, снимок экрана, Мобильный телефон, смартфон&#10;&#10;Автоматически созданное описание">
            <a:extLst>
              <a:ext uri="{FF2B5EF4-FFF2-40B4-BE49-F238E27FC236}">
                <a16:creationId xmlns:a16="http://schemas.microsoft.com/office/drawing/2014/main" id="{9301084D-C970-8B6B-FE04-08D24BA23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9414" y="2130905"/>
            <a:ext cx="1888503" cy="3910987"/>
          </a:xfrm>
        </p:spPr>
      </p:pic>
      <p:pic>
        <p:nvPicPr>
          <p:cNvPr id="10" name="Рисунок 9" descr="Изображение выглядит как текст, снимок экрана, Мобильный телефон, Мобильное устройство&#10;&#10;Автоматически созданное описание">
            <a:extLst>
              <a:ext uri="{FF2B5EF4-FFF2-40B4-BE49-F238E27FC236}">
                <a16:creationId xmlns:a16="http://schemas.microsoft.com/office/drawing/2014/main" id="{7934D39D-DB32-62C7-A60E-D04F8B3F0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293" y="2134290"/>
            <a:ext cx="1896718" cy="390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6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D2F13-A293-90E6-9510-51E03700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2CC14-5ED8-B189-F03E-E37D39780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/>
              <a:t>Данное приложения создаётся с целью монетизации данных пользователя в соответствии с Федеральным законом "О персональных данных" от 27.07.2006 N </a:t>
            </a:r>
            <a:r>
              <a:rPr lang="ru-RU" sz="2400" dirty="0" smtClean="0"/>
              <a:t>152-ФЗ</a:t>
            </a:r>
            <a:endParaRPr lang="en-US" sz="2400" dirty="0" smtClean="0"/>
          </a:p>
          <a:p>
            <a:r>
              <a:rPr lang="ru-RU" sz="2400" dirty="0"/>
              <a:t>В будущем планируется внедрение системы оплаты подписок, которая предоставит пользователям доступ </a:t>
            </a:r>
            <a:r>
              <a:rPr lang="ru-RU" sz="2400" dirty="0" smtClean="0"/>
              <a:t>к</a:t>
            </a:r>
            <a:r>
              <a:rPr lang="en-US" sz="2400" dirty="0" smtClean="0"/>
              <a:t> </a:t>
            </a:r>
            <a:r>
              <a:rPr lang="ru-RU" sz="2400" dirty="0" smtClean="0"/>
              <a:t>дополнительным возможностям приложения</a:t>
            </a:r>
            <a:endParaRPr lang="ru-RU" sz="2400" dirty="0">
              <a:latin typeface="Montserrat" panose="00000500000000000000" pitchFamily="2" charset="-5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38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CDF02-CBE2-29AB-7C89-A7BBE62C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План</a:t>
            </a:r>
            <a:r>
              <a:rPr lang="ru-RU" sz="1200" dirty="0">
                <a:latin typeface="Montserrat SemiBold" panose="00000700000000000000" pitchFamily="2" charset="-52"/>
                <a:ea typeface="Batang"/>
                <a:cs typeface="Times New Roman"/>
              </a:rPr>
              <a:t> </a:t>
            </a:r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развития</a:t>
            </a:r>
            <a:endParaRPr lang="ru-RU" sz="3600" dirty="0">
              <a:latin typeface="Montserrat SemiBold" panose="00000700000000000000" pitchFamily="2" charset="-52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64DD3F-F795-DFF5-E412-D9A42B222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10" y="2121462"/>
            <a:ext cx="11048768" cy="408639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 rtl="0">
              <a:buChar char="•"/>
            </a:pPr>
            <a:r>
              <a:rPr lang="ru-RU" kern="1200" dirty="0">
                <a:latin typeface="Montserrat Medium" panose="00000600000000000000" pitchFamily="2" charset="-52"/>
                <a:cs typeface="Times New Roman"/>
              </a:rPr>
              <a:t>Краткосрочный:</a:t>
            </a:r>
          </a:p>
          <a:p>
            <a:pPr marL="0" indent="0">
              <a:buNone/>
            </a:pPr>
            <a:r>
              <a:rPr lang="ru-RU" sz="2100" kern="1200" dirty="0">
                <a:latin typeface="Montserrat" panose="00000500000000000000" pitchFamily="2" charset="-52"/>
                <a:cs typeface="Times New Roman"/>
              </a:rPr>
              <a:t>Реализовать приложение, с возможностью добавлять питомцев, внесения информации о питомце, добавление информации о здоровье питомца, указание количества и названия употребляемого корма, просмотр анализа корма и подходящих альтернатив к нему.</a:t>
            </a:r>
          </a:p>
          <a:p>
            <a:pPr algn="l" rtl="0">
              <a:buChar char="•"/>
            </a:pPr>
            <a:r>
              <a:rPr lang="ru-RU" kern="1200" dirty="0">
                <a:latin typeface="Montserrat Medium" panose="00000600000000000000" pitchFamily="2" charset="-52"/>
                <a:cs typeface="Times New Roman"/>
              </a:rPr>
              <a:t>Долгосрочный:</a:t>
            </a:r>
          </a:p>
          <a:p>
            <a:pPr marL="0" indent="0" algn="l" rtl="0">
              <a:buNone/>
            </a:pPr>
            <a:r>
              <a:rPr lang="ru-RU" sz="2100" dirty="0">
                <a:latin typeface="Montserrat" panose="00000500000000000000" pitchFamily="2" charset="-52"/>
                <a:ea typeface="Times New Roman"/>
              </a:rPr>
              <a:t>Д</a:t>
            </a:r>
            <a:r>
              <a:rPr lang="ru-RU" sz="2100" kern="1200" dirty="0">
                <a:latin typeface="Montserrat" panose="00000500000000000000" pitchFamily="2" charset="-52"/>
                <a:ea typeface="Times New Roman"/>
              </a:rPr>
              <a:t>обавление инструмента для поиска ближайших ветеринарных клиник, возможность комментирования статей и загрузки фотографий в профиль питомца.</a:t>
            </a:r>
            <a:endParaRPr lang="ru-RU" sz="21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569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B0A3F-D55A-45F6-868A-5A877BB4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</a:rPr>
              <a:t>Источники</a:t>
            </a:r>
            <a:r>
              <a:rPr lang="ru-RU" sz="1200" dirty="0">
                <a:latin typeface="Montserrat SemiBold" panose="00000700000000000000" pitchFamily="2" charset="-52"/>
              </a:rPr>
              <a:t> </a:t>
            </a:r>
            <a:r>
              <a:rPr lang="ru-RU" sz="3600" dirty="0">
                <a:latin typeface="Montserrat SemiBold" panose="00000700000000000000" pitchFamily="2" charset="-52"/>
              </a:rPr>
              <a:t>предметной</a:t>
            </a:r>
            <a:r>
              <a:rPr lang="ru-RU" sz="1200" dirty="0">
                <a:latin typeface="Montserrat SemiBold" panose="00000700000000000000" pitchFamily="2" charset="-52"/>
              </a:rPr>
              <a:t> </a:t>
            </a:r>
            <a:r>
              <a:rPr lang="ru-RU" sz="3600" dirty="0">
                <a:latin typeface="Montserrat SemiBold" panose="00000700000000000000" pitchFamily="2" charset="-52"/>
              </a:rPr>
              <a:t>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6E2FF7-E499-4800-9CCA-7866CF47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strike="noStrike" dirty="0">
                <a:effectLst/>
                <a:latin typeface="Montserrat SemiBold" panose="00000700000000000000" pitchFamily="2" charset="-52"/>
              </a:rPr>
              <a:t>Исследование </a:t>
            </a:r>
            <a:r>
              <a:rPr lang="en-US" b="0" i="0" strike="noStrike" dirty="0">
                <a:effectLst/>
                <a:latin typeface="Montserrat SemiBold" panose="00000700000000000000" pitchFamily="2" charset="-52"/>
              </a:rPr>
              <a:t>Mars Petcare </a:t>
            </a:r>
            <a:r>
              <a:rPr lang="ru-RU" b="0" i="0" strike="noStrike" dirty="0">
                <a:effectLst/>
                <a:latin typeface="Montserrat SemiBold" panose="00000700000000000000" pitchFamily="2" charset="-52"/>
              </a:rPr>
              <a:t>совместно с Яндекс Маркет </a:t>
            </a:r>
            <a:r>
              <a:rPr lang="ru-RU" b="0" i="0" strike="noStrike" dirty="0">
                <a:solidFill>
                  <a:schemeClr val="bg1">
                    <a:lumMod val="50000"/>
                  </a:schemeClr>
                </a:solidFill>
                <a:effectLst/>
                <a:latin typeface="Montserrat SemiBold" panose="00000700000000000000" pitchFamily="2" charset="-52"/>
              </a:rPr>
              <a:t>- </a:t>
            </a:r>
            <a:r>
              <a:rPr lang="en-US" b="0" i="0" strike="noStrike" dirty="0">
                <a:effectLst/>
                <a:latin typeface="Montserrat SemiBold" panose="00000700000000000000" pitchFamily="2" charset="-52"/>
              </a:rPr>
              <a:t>https://journal.tinkoff.ru/media/pets-in-the-city-data-2019_fin.pdf</a:t>
            </a:r>
            <a:endParaRPr lang="ru-RU" dirty="0">
              <a:latin typeface="Montserrat SemiBold" panose="00000700000000000000" pitchFamily="2" charset="-52"/>
            </a:endParaRPr>
          </a:p>
          <a:p>
            <a:r>
              <a:rPr lang="ru-RU" b="0" i="0" strike="noStrike" dirty="0">
                <a:effectLst/>
                <a:latin typeface="Montserrat SemiBold" panose="00000700000000000000" pitchFamily="2" charset="-52"/>
              </a:rPr>
              <a:t>Исследование зоомагазина </a:t>
            </a:r>
            <a:r>
              <a:rPr lang="en-US" b="0" i="0" strike="noStrike" dirty="0">
                <a:effectLst/>
                <a:latin typeface="Montserrat SemiBold" panose="00000700000000000000" pitchFamily="2" charset="-52"/>
              </a:rPr>
              <a:t>“</a:t>
            </a:r>
            <a:r>
              <a:rPr lang="ru-RU" b="0" i="0" strike="noStrike" dirty="0">
                <a:effectLst/>
                <a:latin typeface="Montserrat SemiBold" panose="00000700000000000000" pitchFamily="2" charset="-52"/>
              </a:rPr>
              <a:t>Четыре лапы</a:t>
            </a:r>
            <a:r>
              <a:rPr lang="en-US" b="0" i="0" strike="noStrike" dirty="0">
                <a:effectLst/>
                <a:latin typeface="Montserrat SemiBold" panose="00000700000000000000" pitchFamily="2" charset="-52"/>
              </a:rPr>
              <a:t>”</a:t>
            </a:r>
            <a:r>
              <a:rPr lang="ru-RU" b="0" i="0" strike="noStrike" dirty="0">
                <a:effectLst/>
                <a:latin typeface="Montserrat SemiBold" panose="00000700000000000000" pitchFamily="2" charset="-52"/>
              </a:rPr>
              <a:t> -</a:t>
            </a:r>
            <a:r>
              <a:rPr lang="ru-RU" dirty="0">
                <a:latin typeface="Montserrat SemiBold" panose="00000700000000000000" pitchFamily="2" charset="-52"/>
              </a:rPr>
              <a:t> </a:t>
            </a:r>
            <a:r>
              <a:rPr lang="en-US" b="0" i="0" strike="noStrike" dirty="0">
                <a:effectLst/>
                <a:latin typeface="Montserrat SemiBold" panose="00000700000000000000" pitchFamily="2" charset="-52"/>
              </a:rPr>
              <a:t>https://www.retail.ru/news/chetyre-lapy-vyyasnili-predpochteniya-vladeltsev-domashnikh-zhivotnykh-6-avgusta-2021-207743/</a:t>
            </a:r>
            <a:endParaRPr lang="ru-RU" dirty="0">
              <a:latin typeface="Montserrat SemiBold" panose="00000700000000000000" pitchFamily="2" charset="-52"/>
              <a:cs typeface="Calibri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652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42BEF-23FE-3C45-25F2-15CC3B9A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Calibri Light"/>
              </a:rPr>
              <a:t>Команда</a:t>
            </a:r>
            <a:endParaRPr lang="ru-RU" sz="3600" dirty="0">
              <a:latin typeface="Montserrat SemiBold" panose="00000700000000000000" pitchFamily="2" charset="-52"/>
              <a:ea typeface="Batang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B32779-9386-BAE4-26D3-1D879601E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 rtl="0">
              <a:buChar char="•"/>
            </a:pPr>
            <a:r>
              <a:rPr lang="ru-RU" sz="2400" kern="1200" dirty="0">
                <a:latin typeface="Montserrat" panose="00000500000000000000" pitchFamily="2" charset="-52"/>
                <a:cs typeface="Times New Roman"/>
              </a:rPr>
              <a:t>Блинова О.А. – </a:t>
            </a:r>
            <a:r>
              <a:rPr lang="en-US" sz="2400" kern="1200" dirty="0">
                <a:latin typeface="Montserrat" panose="00000500000000000000" pitchFamily="2" charset="-52"/>
                <a:cs typeface="Times New Roman"/>
              </a:rPr>
              <a:t>Project Manager, </a:t>
            </a:r>
            <a:r>
              <a:rPr lang="ru-RU" sz="2400" kern="1200" dirty="0">
                <a:latin typeface="Montserrat" panose="00000500000000000000" pitchFamily="2" charset="-52"/>
                <a:cs typeface="Times New Roman"/>
              </a:rPr>
              <a:t>документация</a:t>
            </a:r>
          </a:p>
          <a:p>
            <a:pPr algn="l" rtl="0">
              <a:buChar char="•"/>
            </a:pPr>
            <a:r>
              <a:rPr lang="ru-RU" sz="2400" kern="1200" dirty="0">
                <a:latin typeface="Montserrat" panose="00000500000000000000" pitchFamily="2" charset="-52"/>
                <a:cs typeface="Times New Roman"/>
              </a:rPr>
              <a:t>Семенов А.А. – </a:t>
            </a:r>
            <a:r>
              <a:rPr lang="en-US" sz="2400" kern="1200" dirty="0">
                <a:latin typeface="Montserrat" panose="00000500000000000000" pitchFamily="2" charset="-52"/>
                <a:cs typeface="Times New Roman"/>
              </a:rPr>
              <a:t>Backend, Frontend, Mobile developer</a:t>
            </a:r>
          </a:p>
          <a:p>
            <a:pPr algn="l" rtl="0">
              <a:buChar char="•"/>
            </a:pPr>
            <a:r>
              <a:rPr lang="ru-RU" sz="2400" kern="1200" dirty="0">
                <a:latin typeface="Montserrat" panose="00000500000000000000" pitchFamily="2" charset="-52"/>
                <a:cs typeface="Times New Roman"/>
              </a:rPr>
              <a:t>Вдовикова Е.Ю. – </a:t>
            </a:r>
            <a:r>
              <a:rPr lang="en-US" sz="2400" kern="1200" dirty="0">
                <a:latin typeface="Montserrat" panose="00000500000000000000" pitchFamily="2" charset="-52"/>
                <a:cs typeface="Times New Roman"/>
              </a:rPr>
              <a:t>Backend, QA-</a:t>
            </a:r>
            <a:r>
              <a:rPr lang="ru-RU" sz="2400" kern="1200" dirty="0">
                <a:latin typeface="Montserrat" panose="00000500000000000000" pitchFamily="2" charset="-52"/>
                <a:cs typeface="Times New Roman"/>
              </a:rPr>
              <a:t>инженер, дизайнер</a:t>
            </a:r>
            <a:endParaRPr lang="ru-RU" sz="2400" dirty="0">
              <a:latin typeface="Montserrat" panose="00000500000000000000" pitchFamily="2" charset="-5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18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62D75-67E4-87CB-CF30-9F43866B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Calibri"/>
              </a:rPr>
              <a:t>Проблема</a:t>
            </a:r>
            <a:endParaRPr lang="ru-RU" sz="3600" dirty="0">
              <a:latin typeface="Montserrat SemiBold" panose="00000700000000000000" pitchFamily="2" charset="-52"/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AEE350-93B7-1833-B630-645930760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86731"/>
            <a:ext cx="11059811" cy="408198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Montserrat" panose="00000500000000000000" pitchFamily="2" charset="-52"/>
              </a:rPr>
              <a:t>Многие владельцы домашних животных стремятся правильно заботиться о своем питомце, но возникают трудности из-за </a:t>
            </a:r>
            <a:r>
              <a:rPr lang="ru-RU" sz="2400" dirty="0">
                <a:latin typeface="Montserrat Medium" panose="00000600000000000000" pitchFamily="2" charset="-52"/>
              </a:rPr>
              <a:t>фрагментированной</a:t>
            </a:r>
            <a:r>
              <a:rPr lang="ru-RU" sz="2400" dirty="0">
                <a:latin typeface="Montserrat" panose="00000500000000000000" pitchFamily="2" charset="-52"/>
              </a:rPr>
              <a:t> </a:t>
            </a:r>
            <a:r>
              <a:rPr lang="ru-RU" sz="2400" dirty="0">
                <a:latin typeface="Montserrat Medium" panose="00000600000000000000" pitchFamily="2" charset="-52"/>
              </a:rPr>
              <a:t>информации о кормах и уходе, </a:t>
            </a:r>
            <a:r>
              <a:rPr lang="ru-RU" sz="2400" dirty="0">
                <a:latin typeface="Montserrat" panose="00000500000000000000" pitchFamily="2" charset="-52"/>
              </a:rPr>
              <a:t>разбросанной по просторам Интернета, а также </a:t>
            </a:r>
            <a:r>
              <a:rPr lang="ru-RU" sz="2400" dirty="0">
                <a:latin typeface="Montserrat Medium" panose="00000600000000000000" pitchFamily="2" charset="-52"/>
              </a:rPr>
              <a:t>необходимости вести учет рациона самостоятельно.</a:t>
            </a:r>
          </a:p>
          <a:p>
            <a:pPr marL="0" indent="0">
              <a:buNone/>
            </a:pPr>
            <a:endParaRPr lang="ru-RU" sz="2400" dirty="0">
              <a:latin typeface="Montserrat Medium" panose="00000600000000000000" pitchFamily="2" charset="-52"/>
            </a:endParaRPr>
          </a:p>
          <a:p>
            <a:pPr marL="0" indent="0">
              <a:buNone/>
            </a:pPr>
            <a:endParaRPr lang="ru-RU" sz="2400" dirty="0">
              <a:latin typeface="Montserrat Medium" panose="00000600000000000000" pitchFamily="2" charset="-52"/>
            </a:endParaRPr>
          </a:p>
          <a:p>
            <a:pPr marL="0" indent="0" algn="r">
              <a:buNone/>
            </a:pPr>
            <a:r>
              <a:rPr lang="en-US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https://journal.tinkoff.ru/media/pets-in-the-city-data-2019_fin.pdf</a:t>
            </a:r>
            <a:endParaRPr lang="ru-RU" dirty="0">
              <a:solidFill>
                <a:schemeClr val="bg1">
                  <a:lumMod val="50000"/>
                </a:schemeClr>
              </a:solidFill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7110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4283C-265C-914D-9F9D-014102EA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Calibri"/>
              </a:rPr>
              <a:t>Целевая</a:t>
            </a:r>
            <a:r>
              <a:rPr lang="ru-RU" sz="1400" dirty="0">
                <a:latin typeface="Montserrat SemiBold" panose="00000700000000000000" pitchFamily="2" charset="-52"/>
                <a:ea typeface="Batang"/>
                <a:cs typeface="Calibri"/>
              </a:rPr>
              <a:t> </a:t>
            </a:r>
            <a:r>
              <a:rPr lang="ru-RU" sz="3600" dirty="0">
                <a:latin typeface="Montserrat SemiBold" panose="00000700000000000000" pitchFamily="2" charset="-52"/>
                <a:ea typeface="Batang"/>
                <a:cs typeface="Calibri"/>
              </a:rPr>
              <a:t>аудитория</a:t>
            </a:r>
            <a:endParaRPr lang="ru-RU" sz="3600" dirty="0">
              <a:latin typeface="Montserrat SemiBold" panose="00000700000000000000" pitchFamily="2" charset="-52"/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65F3E-455D-E7F6-B230-3280311A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Montserrat" panose="00000500000000000000" pitchFamily="2" charset="-52"/>
                <a:cs typeface="Calibri"/>
              </a:rPr>
              <a:t>Владельцы домашних животных,</a:t>
            </a:r>
            <a:r>
              <a:rPr lang="en-US" sz="2400" dirty="0">
                <a:latin typeface="Montserrat" panose="00000500000000000000" pitchFamily="2" charset="-52"/>
                <a:cs typeface="Calibri"/>
              </a:rPr>
              <a:t> </a:t>
            </a:r>
            <a:r>
              <a:rPr lang="ru-RU" sz="2400" dirty="0">
                <a:latin typeface="Montserrat" panose="00000500000000000000" pitchFamily="2" charset="-52"/>
                <a:cs typeface="Calibri"/>
              </a:rPr>
              <a:t> в возрасте от 18 до 55 лет, которые ищут удобный способ получения информации и рекомендаций по питанию своих питомцев.</a:t>
            </a:r>
          </a:p>
          <a:p>
            <a:pPr marL="0" indent="0">
              <a:buNone/>
            </a:pPr>
            <a:endParaRPr lang="ru-RU" sz="2400" dirty="0">
              <a:latin typeface="Montserrat" panose="00000500000000000000" pitchFamily="2" charset="-52"/>
              <a:cs typeface="Calibri"/>
            </a:endParaRPr>
          </a:p>
          <a:p>
            <a:pPr marL="0" indent="0">
              <a:buNone/>
            </a:pPr>
            <a:endParaRPr lang="ru-RU" sz="2400" dirty="0">
              <a:latin typeface="Montserrat" panose="00000500000000000000" pitchFamily="2" charset="-52"/>
              <a:cs typeface="Calibri"/>
            </a:endParaRPr>
          </a:p>
          <a:p>
            <a:pPr marL="0" indent="0">
              <a:buNone/>
            </a:pPr>
            <a:endParaRPr lang="ru-RU" sz="2400" dirty="0">
              <a:latin typeface="Montserrat" panose="00000500000000000000" pitchFamily="2" charset="-52"/>
              <a:cs typeface="Calibri"/>
            </a:endParaRPr>
          </a:p>
          <a:p>
            <a:pPr marL="0" indent="0" algn="just">
              <a:buNone/>
            </a:pPr>
            <a:r>
              <a:rPr lang="en-US" sz="20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https://www.retail.ru/news/chetyre-lapy-vyyasnili-predpochteniya-vladeltsev-domashnikh-zhivotnykh-6-avgusta-2021-207743/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-5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92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E500E-3127-E340-AE6F-66EC90D3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Предлагаемое</a:t>
            </a:r>
            <a:r>
              <a:rPr lang="ru-RU" sz="1200" dirty="0">
                <a:latin typeface="Montserrat SemiBold" panose="00000700000000000000" pitchFamily="2" charset="-52"/>
                <a:ea typeface="Batang"/>
                <a:cs typeface="Times New Roman"/>
              </a:rPr>
              <a:t> </a:t>
            </a:r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решение</a:t>
            </a:r>
            <a:endParaRPr lang="ru-RU" sz="3600" dirty="0">
              <a:latin typeface="Montserrat SemiBold" panose="00000700000000000000" pitchFamily="2" charset="-52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003174-CF8F-1E51-2CE4-B5C4A6E16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673" y="2263427"/>
            <a:ext cx="11059811" cy="39109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Montserrat Medium" panose="00000600000000000000" pitchFamily="2" charset="-52"/>
                <a:cs typeface="Calibri"/>
              </a:rPr>
              <a:t>PetFeed</a:t>
            </a:r>
            <a:r>
              <a:rPr lang="en-US" sz="2400" dirty="0">
                <a:latin typeface="Montserrat" panose="00000500000000000000" pitchFamily="2" charset="-52"/>
                <a:cs typeface="Calibri"/>
              </a:rPr>
              <a:t> – </a:t>
            </a:r>
            <a:r>
              <a:rPr lang="ru-RU" sz="2400" dirty="0">
                <a:latin typeface="Montserrat" panose="00000500000000000000" pitchFamily="2" charset="-52"/>
                <a:cs typeface="Calibri"/>
              </a:rPr>
              <a:t>приложение, предоставляющее удобный функционал для ведения учета питания животного. Оно не только выдает наглядную информацию о качестве кормов и предлагает альтернативные варианты, но также предоставляет систематизированную базу данных с полезными советами и рекомендациями по уходу за животным. Вся необходимая информация собрана в одном месте, что делает процесс ухода за питомцем более удобным для владельцев.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749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EFD50-45B6-F84D-D2C9-75CCB4CA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Технологии</a:t>
            </a:r>
            <a:r>
              <a:rPr lang="ru-RU" sz="1200" dirty="0">
                <a:latin typeface="Montserrat SemiBold" panose="00000700000000000000" pitchFamily="2" charset="-52"/>
                <a:ea typeface="Batang"/>
                <a:cs typeface="Times New Roman"/>
              </a:rPr>
              <a:t> </a:t>
            </a:r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и</a:t>
            </a:r>
            <a:r>
              <a:rPr lang="ru-RU" sz="1200" dirty="0">
                <a:latin typeface="Montserrat SemiBold" panose="00000700000000000000" pitchFamily="2" charset="-52"/>
                <a:ea typeface="Batang"/>
                <a:cs typeface="Times New Roman"/>
              </a:rPr>
              <a:t> </a:t>
            </a:r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инновации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43FB7E-0F8D-0B9E-2B2C-A28039DF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>
                <a:latin typeface="Montserrat" panose="00000500000000000000" pitchFamily="2" charset="-52"/>
                <a:cs typeface="Times New Roman"/>
              </a:rPr>
              <a:t>Для серверной части:</a:t>
            </a:r>
          </a:p>
          <a:p>
            <a:r>
              <a:rPr lang="ru-RU" sz="2400" dirty="0">
                <a:latin typeface="Montserrat" panose="00000500000000000000" pitchFamily="2" charset="-52"/>
                <a:cs typeface="Times New Roman"/>
              </a:rPr>
              <a:t>Язык программирования – </a:t>
            </a:r>
            <a:r>
              <a:rPr lang="en-US" sz="2400" dirty="0" smtClean="0">
                <a:latin typeface="Montserrat Medium" panose="00000600000000000000" pitchFamily="2" charset="-52"/>
                <a:cs typeface="Times New Roman"/>
              </a:rPr>
              <a:t>Python 3.12</a:t>
            </a:r>
            <a:r>
              <a:rPr lang="ru-RU" sz="2400" dirty="0" smtClean="0">
                <a:latin typeface="Montserrat" panose="00000500000000000000" pitchFamily="2" charset="-52"/>
                <a:cs typeface="Times New Roman"/>
              </a:rPr>
              <a:t>;</a:t>
            </a:r>
            <a:endParaRPr lang="ru-RU" sz="2400" dirty="0">
              <a:latin typeface="Montserrat" panose="00000500000000000000" pitchFamily="2" charset="-52"/>
              <a:cs typeface="Calibri"/>
            </a:endParaRPr>
          </a:p>
          <a:p>
            <a:r>
              <a:rPr lang="ru-RU" sz="2400" dirty="0">
                <a:latin typeface="Montserrat" panose="00000500000000000000" pitchFamily="2" charset="-52"/>
                <a:cs typeface="Times New Roman"/>
              </a:rPr>
              <a:t>Фреймворк – </a:t>
            </a:r>
            <a:r>
              <a:rPr lang="en-US" sz="2400" dirty="0" smtClean="0">
                <a:latin typeface="Montserrat Medium" panose="00000600000000000000" pitchFamily="2" charset="-52"/>
                <a:cs typeface="Times New Roman"/>
              </a:rPr>
              <a:t>Django REST framework</a:t>
            </a:r>
            <a:r>
              <a:rPr lang="ru-RU" sz="2400" dirty="0" smtClean="0">
                <a:latin typeface="Montserrat" panose="00000500000000000000" pitchFamily="2" charset="-52"/>
                <a:cs typeface="Times New Roman"/>
              </a:rPr>
              <a:t>;</a:t>
            </a:r>
            <a:endParaRPr lang="ru-RU" sz="2400" dirty="0">
              <a:latin typeface="Montserrat" panose="00000500000000000000" pitchFamily="2" charset="-52"/>
              <a:cs typeface="Calibri"/>
            </a:endParaRPr>
          </a:p>
          <a:p>
            <a:r>
              <a:rPr lang="ru-RU" sz="2400" dirty="0">
                <a:latin typeface="Montserrat" panose="00000500000000000000" pitchFamily="2" charset="-52"/>
                <a:cs typeface="Times New Roman"/>
              </a:rPr>
              <a:t>СУБД – </a:t>
            </a:r>
            <a:r>
              <a:rPr lang="ru-RU" sz="2400" dirty="0" err="1">
                <a:latin typeface="Montserrat Medium" panose="00000600000000000000" pitchFamily="2" charset="-52"/>
                <a:cs typeface="Times New Roman"/>
              </a:rPr>
              <a:t>PostgreSQL</a:t>
            </a:r>
            <a:r>
              <a:rPr lang="ru-RU" sz="2400" dirty="0" smtClean="0">
                <a:latin typeface="Montserrat" panose="00000500000000000000" pitchFamily="2" charset="-52"/>
                <a:cs typeface="Times New Roman"/>
              </a:rPr>
              <a:t>;</a:t>
            </a:r>
            <a:endParaRPr lang="en-US" sz="2400" dirty="0" smtClean="0">
              <a:latin typeface="Montserrat" panose="00000500000000000000" pitchFamily="2" charset="-52"/>
              <a:cs typeface="Times New Roman"/>
            </a:endParaRPr>
          </a:p>
          <a:p>
            <a:r>
              <a:rPr lang="en-US" sz="2400" dirty="0" smtClean="0">
                <a:latin typeface="Montserrat" panose="00000500000000000000" pitchFamily="2" charset="-52"/>
                <a:cs typeface="Times New Roman"/>
              </a:rPr>
              <a:t>Nginx;</a:t>
            </a:r>
          </a:p>
          <a:p>
            <a:r>
              <a:rPr lang="en-US" sz="2400" dirty="0" err="1" smtClean="0">
                <a:latin typeface="Montserrat" panose="00000500000000000000" pitchFamily="2" charset="-52"/>
                <a:cs typeface="Times New Roman"/>
              </a:rPr>
              <a:t>uWSGI</a:t>
            </a:r>
            <a:r>
              <a:rPr lang="en-US" sz="2400" dirty="0" smtClean="0">
                <a:latin typeface="Montserrat" panose="00000500000000000000" pitchFamily="2" charset="-52"/>
                <a:cs typeface="Times New Roman"/>
              </a:rPr>
              <a:t>;</a:t>
            </a:r>
            <a:endParaRPr lang="en-US" sz="2400" dirty="0">
              <a:latin typeface="Montserrat" panose="00000500000000000000" pitchFamily="2" charset="-52"/>
              <a:cs typeface="Times New Roman"/>
            </a:endParaRPr>
          </a:p>
          <a:p>
            <a:pPr marL="0" indent="0">
              <a:buNone/>
            </a:pPr>
            <a:r>
              <a:rPr lang="ru-RU" sz="2400" dirty="0">
                <a:latin typeface="Montserrat" panose="00000500000000000000" pitchFamily="2" charset="-52"/>
                <a:cs typeface="Calibri"/>
              </a:rPr>
              <a:t>Для клиентской части:</a:t>
            </a:r>
          </a:p>
          <a:p>
            <a:r>
              <a:rPr lang="ru-RU" sz="2400" dirty="0">
                <a:latin typeface="Montserrat" panose="00000500000000000000" pitchFamily="2" charset="-52"/>
                <a:cs typeface="Calibri"/>
              </a:rPr>
              <a:t>Язык программирования – </a:t>
            </a:r>
            <a:r>
              <a:rPr lang="en-US" sz="2400" dirty="0">
                <a:latin typeface="Montserrat" panose="00000500000000000000" pitchFamily="2" charset="-52"/>
                <a:cs typeface="Calibri"/>
              </a:rPr>
              <a:t>Dart;</a:t>
            </a:r>
            <a:endParaRPr lang="ru-RU" sz="2400" dirty="0">
              <a:latin typeface="Montserrat" panose="00000500000000000000" pitchFamily="2" charset="-52"/>
              <a:cs typeface="Calibri"/>
            </a:endParaRPr>
          </a:p>
          <a:p>
            <a:r>
              <a:rPr lang="ru-RU" sz="2400" dirty="0">
                <a:latin typeface="Montserrat" panose="00000500000000000000" pitchFamily="2" charset="-52"/>
                <a:cs typeface="Calibri"/>
              </a:rPr>
              <a:t>Фреймворк – </a:t>
            </a:r>
            <a:r>
              <a:rPr lang="en-US" sz="2400" dirty="0">
                <a:latin typeface="Montserrat" panose="00000500000000000000" pitchFamily="2" charset="-52"/>
                <a:cs typeface="Calibri"/>
              </a:rPr>
              <a:t>Flutter;</a:t>
            </a:r>
            <a:endParaRPr lang="ru-RU" sz="2400" dirty="0">
              <a:latin typeface="Montserrat" panose="00000500000000000000" pitchFamily="2" charset="-52"/>
              <a:cs typeface="Calibri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1B1642"/>
                </a:solidFill>
                <a:latin typeface="Montserrat" panose="00000500000000000000" pitchFamily="2" charset="-52"/>
                <a:ea typeface="+mn-lt"/>
                <a:cs typeface="+mn-lt"/>
              </a:rPr>
              <a:t>Эти </a:t>
            </a:r>
            <a:r>
              <a:rPr lang="ru-RU" sz="2400" dirty="0">
                <a:solidFill>
                  <a:srgbClr val="1B1642"/>
                </a:solidFill>
                <a:latin typeface="Montserrat" panose="00000500000000000000" pitchFamily="2" charset="-52"/>
                <a:ea typeface="+mn-lt"/>
                <a:cs typeface="+mn-lt"/>
              </a:rPr>
              <a:t>технологии были выбраны с учетом их текущих темпов развития, а также с целью обеспечения удобства долгосрочной поддержки.</a:t>
            </a:r>
          </a:p>
        </p:txBody>
      </p:sp>
    </p:spTree>
    <p:extLst>
      <p:ext uri="{BB962C8B-B14F-4D97-AF65-F5344CB8AC3E}">
        <p14:creationId xmlns:p14="http://schemas.microsoft.com/office/powerpoint/2010/main" val="328689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EFD50-45B6-F84D-D2C9-75CCB4CA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Montserrat SemiBold" panose="00000700000000000000" pitchFamily="2" charset="-52"/>
                <a:ea typeface="Batang"/>
                <a:cs typeface="Times New Roman"/>
              </a:rPr>
              <a:t>Дополнительные</a:t>
            </a:r>
            <a:r>
              <a:rPr lang="ru-RU" sz="1200" dirty="0" smtClean="0">
                <a:latin typeface="Montserrat SemiBold" panose="00000700000000000000" pitchFamily="2" charset="-52"/>
                <a:ea typeface="Batang"/>
                <a:cs typeface="Times New Roman"/>
              </a:rPr>
              <a:t> </a:t>
            </a:r>
            <a:r>
              <a:rPr lang="ru-RU" sz="3600" dirty="0" smtClean="0">
                <a:latin typeface="Montserrat SemiBold" panose="00000700000000000000" pitchFamily="2" charset="-52"/>
                <a:ea typeface="Batang"/>
                <a:cs typeface="Times New Roman"/>
              </a:rPr>
              <a:t>технологии</a:t>
            </a:r>
            <a:r>
              <a:rPr lang="ru-RU" sz="1200" dirty="0" smtClean="0">
                <a:latin typeface="Montserrat SemiBold" panose="00000700000000000000" pitchFamily="2" charset="-52"/>
                <a:ea typeface="Batang"/>
                <a:cs typeface="Times New Roman"/>
              </a:rPr>
              <a:t> </a:t>
            </a:r>
            <a:r>
              <a:rPr lang="ru-RU" sz="3600" dirty="0" smtClean="0">
                <a:latin typeface="Montserrat SemiBold" panose="00000700000000000000" pitchFamily="2" charset="-52"/>
                <a:ea typeface="Batang"/>
                <a:cs typeface="Times New Roman"/>
              </a:rPr>
              <a:t>и</a:t>
            </a:r>
            <a:r>
              <a:rPr lang="ru-RU" sz="1200" dirty="0" smtClean="0">
                <a:latin typeface="Montserrat SemiBold" panose="00000700000000000000" pitchFamily="2" charset="-52"/>
                <a:ea typeface="Batang"/>
                <a:cs typeface="Times New Roman"/>
              </a:rPr>
              <a:t> </a:t>
            </a:r>
            <a:r>
              <a:rPr lang="ru-RU" sz="3600" dirty="0" smtClean="0">
                <a:latin typeface="Montserrat SemiBold" panose="00000700000000000000" pitchFamily="2" charset="-52"/>
                <a:ea typeface="Batang"/>
                <a:cs typeface="Times New Roman"/>
              </a:rPr>
              <a:t>сервисы</a:t>
            </a:r>
            <a:endParaRPr lang="ru-RU" sz="3600" dirty="0">
              <a:latin typeface="Montserrat SemiBold" panose="00000700000000000000" pitchFamily="2" charset="-52"/>
              <a:ea typeface="Batang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43FB7E-0F8D-0B9E-2B2C-A28039DF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 smtClean="0">
                <a:latin typeface="Montserrat" panose="00000500000000000000" pitchFamily="2" charset="-52"/>
                <a:cs typeface="Times New Roman"/>
              </a:rPr>
              <a:t>Git</a:t>
            </a:r>
            <a:r>
              <a:rPr lang="en-US" sz="2400" dirty="0">
                <a:solidFill>
                  <a:srgbClr val="1B1642"/>
                </a:solidFill>
                <a:latin typeface="Montserrat" panose="00000500000000000000" pitchFamily="2" charset="-52"/>
                <a:ea typeface="+mn-lt"/>
                <a:cs typeface="+mn-lt"/>
              </a:rPr>
              <a:t> </a:t>
            </a:r>
            <a:r>
              <a:rPr lang="ru-RU" sz="2400" dirty="0" smtClean="0">
                <a:solidFill>
                  <a:srgbClr val="1B1642"/>
                </a:solidFill>
                <a:latin typeface="Montserrat" panose="00000500000000000000" pitchFamily="2" charset="-52"/>
                <a:ea typeface="+mn-lt"/>
                <a:cs typeface="+mn-lt"/>
              </a:rPr>
              <a:t>и </a:t>
            </a:r>
            <a:r>
              <a:rPr lang="en-US" sz="2400" dirty="0" smtClean="0">
                <a:solidFill>
                  <a:srgbClr val="1B1642"/>
                </a:solidFill>
                <a:latin typeface="Montserrat" panose="00000500000000000000" pitchFamily="2" charset="-52"/>
                <a:ea typeface="+mn-lt"/>
                <a:cs typeface="+mn-lt"/>
              </a:rPr>
              <a:t>GitHub</a:t>
            </a:r>
          </a:p>
          <a:p>
            <a:r>
              <a:rPr lang="en-US" sz="2400" dirty="0" smtClean="0">
                <a:solidFill>
                  <a:srgbClr val="1B1642"/>
                </a:solidFill>
                <a:latin typeface="Montserrat" panose="00000500000000000000" pitchFamily="2" charset="-52"/>
                <a:ea typeface="+mn-lt"/>
                <a:cs typeface="+mn-lt"/>
              </a:rPr>
              <a:t>Trello</a:t>
            </a:r>
          </a:p>
          <a:p>
            <a:r>
              <a:rPr lang="en-US" sz="2400" dirty="0" smtClean="0">
                <a:solidFill>
                  <a:srgbClr val="1B1642"/>
                </a:solidFill>
                <a:latin typeface="Montserrat" panose="00000500000000000000" pitchFamily="2" charset="-52"/>
                <a:ea typeface="+mn-lt"/>
                <a:cs typeface="+mn-lt"/>
              </a:rPr>
              <a:t>Miro</a:t>
            </a:r>
          </a:p>
          <a:p>
            <a:r>
              <a:rPr lang="en-US" sz="2400" dirty="0" err="1" smtClean="0">
                <a:solidFill>
                  <a:srgbClr val="1B1642"/>
                </a:solidFill>
                <a:latin typeface="Montserrat" panose="00000500000000000000" pitchFamily="2" charset="-52"/>
                <a:ea typeface="+mn-lt"/>
                <a:cs typeface="+mn-lt"/>
              </a:rPr>
              <a:t>Figma</a:t>
            </a:r>
            <a:endParaRPr lang="ru-RU" sz="2400" dirty="0">
              <a:solidFill>
                <a:srgbClr val="1B1642"/>
              </a:solidFill>
              <a:latin typeface="Montserrat" panose="00000500000000000000" pitchFamily="2" charset="-52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655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5069C-2698-CFAC-974B-6A793FAD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Конкурентное</a:t>
            </a:r>
            <a:r>
              <a:rPr lang="ru-RU" sz="1200" dirty="0">
                <a:latin typeface="Montserrat SemiBold" panose="00000700000000000000" pitchFamily="2" charset="-52"/>
                <a:ea typeface="Batang"/>
                <a:cs typeface="Times New Roman"/>
              </a:rPr>
              <a:t> </a:t>
            </a:r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преимущество</a:t>
            </a:r>
            <a:endParaRPr lang="ru-RU" dirty="0">
              <a:latin typeface="Montserrat SemiBold" panose="00000700000000000000" pitchFamily="2" charset="-52"/>
              <a:ea typeface="Batang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D0520A-4EEC-22D5-96F5-E92D845E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b="0" i="0" kern="1200" dirty="0">
                <a:latin typeface="Montserrat" panose="00000500000000000000" pitchFamily="2" charset="-52"/>
                <a:cs typeface="Times New Roman"/>
              </a:rPr>
              <a:t>В отличие от зарубежных аналогов, конкурентным преимуществом нашего приложения является не только наличие русского языка, но и комбинация персонализированных рекомендаций по питанию и уходу для домашних животных. Наше приложение предлагает индивидуальный подход к каждому питомцу, учитывая его особенности и потребности.</a:t>
            </a:r>
            <a:endParaRPr lang="ru-RU" sz="2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1995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A5803-C0D4-35BB-CDEC-B2F7CED4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Calibri Light"/>
                <a:cs typeface="Calibri Light"/>
              </a:rPr>
              <a:t>Демонстрация</a:t>
            </a:r>
            <a:r>
              <a:rPr lang="ru-RU" sz="1200" dirty="0">
                <a:latin typeface="Montserrat SemiBold" panose="00000700000000000000" pitchFamily="2" charset="-52"/>
                <a:ea typeface="Calibri Light"/>
                <a:cs typeface="Calibri Light"/>
              </a:rPr>
              <a:t> </a:t>
            </a:r>
            <a:r>
              <a:rPr lang="ru-RU" sz="3600" dirty="0">
                <a:latin typeface="Montserrat SemiBold" panose="00000700000000000000" pitchFamily="2" charset="-52"/>
                <a:ea typeface="Calibri Light"/>
                <a:cs typeface="Calibri Light"/>
              </a:rPr>
              <a:t>продукта</a:t>
            </a:r>
            <a:endParaRPr lang="ru-RU" sz="3600" dirty="0">
              <a:latin typeface="Montserrat SemiBold" panose="00000700000000000000" pitchFamily="2" charset="-52"/>
              <a:cs typeface="Times New Roman"/>
            </a:endParaRPr>
          </a:p>
        </p:txBody>
      </p:sp>
      <p:pic>
        <p:nvPicPr>
          <p:cNvPr id="5" name="Объект 3" descr="Изображение выглядит как текст, снимок экрана, Мобильный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5A617C5E-F6FA-1085-5AEE-0338C371E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60" y="2086731"/>
            <a:ext cx="1910167" cy="3910987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кот, снимок экрана, Мобильный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C4B6DDD3-FD80-8AE7-5FF4-648DBB9AF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458" y="2077762"/>
            <a:ext cx="1863174" cy="3906218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Мобильное устройство, Устройство связи&#10;&#10;Автоматически созданное описание">
            <a:extLst>
              <a:ext uri="{FF2B5EF4-FFF2-40B4-BE49-F238E27FC236}">
                <a16:creationId xmlns:a16="http://schemas.microsoft.com/office/drawing/2014/main" id="{E47233EE-089C-3D0F-9BAB-5195FE3E3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4279" y="2090738"/>
            <a:ext cx="1937441" cy="390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431</Words>
  <Application>Microsoft Office PowerPoint</Application>
  <PresentationFormat>Широкоэкранный</PresentationFormat>
  <Paragraphs>52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4" baseType="lpstr">
      <vt:lpstr>-apple-system</vt:lpstr>
      <vt:lpstr>Arial</vt:lpstr>
      <vt:lpstr>Avenir Next LT Pro Light</vt:lpstr>
      <vt:lpstr>Batang</vt:lpstr>
      <vt:lpstr>Calibri</vt:lpstr>
      <vt:lpstr>Calibri Light</vt:lpstr>
      <vt:lpstr>Montserrat</vt:lpstr>
      <vt:lpstr>Montserrat Medium</vt:lpstr>
      <vt:lpstr>Montserrat SemiBold</vt:lpstr>
      <vt:lpstr>Times New Roman</vt:lpstr>
      <vt:lpstr>AlignmentVTI</vt:lpstr>
      <vt:lpstr>Система для учета и анализа питания домашних животных, с рекомендациями по кормлению и уходу "PetFeed"</vt:lpstr>
      <vt:lpstr>Команда</vt:lpstr>
      <vt:lpstr>Проблема</vt:lpstr>
      <vt:lpstr>Целевая аудитория</vt:lpstr>
      <vt:lpstr>Предлагаемое решение</vt:lpstr>
      <vt:lpstr>Технологии и инновации</vt:lpstr>
      <vt:lpstr>Дополнительные технологии и сервисы</vt:lpstr>
      <vt:lpstr>Конкурентное преимущество</vt:lpstr>
      <vt:lpstr>Демонстрация продукта</vt:lpstr>
      <vt:lpstr>Демонстрация продукта</vt:lpstr>
      <vt:lpstr>Бизнес-модель</vt:lpstr>
      <vt:lpstr>План развития</vt:lpstr>
      <vt:lpstr>Источники предметной области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 Semenov</dc:creator>
  <cp:lastModifiedBy>Семенов Алексей Алексеевич</cp:lastModifiedBy>
  <cp:revision>214</cp:revision>
  <dcterms:created xsi:type="dcterms:W3CDTF">2024-03-11T22:06:15Z</dcterms:created>
  <dcterms:modified xsi:type="dcterms:W3CDTF">2024-03-17T21:00:14Z</dcterms:modified>
</cp:coreProperties>
</file>