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70" r:id="rId9"/>
    <p:sldId id="264" r:id="rId10"/>
    <p:sldId id="271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9"/>
    <a:srgbClr val="E8EBB3"/>
    <a:srgbClr val="E1BF11"/>
    <a:srgbClr val="8E9326"/>
    <a:srgbClr val="FACFCE"/>
    <a:srgbClr val="F7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79CEE-032A-4335-8F24-E0D2283B0E67}" v="623" dt="2024-03-12T09:14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CE427-60BF-4F8A-B72C-29414AAA84A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DB598-BBFF-4208-B93C-8F9BD2508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5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30E4-40BF-4FFB-A36F-69D3F58E29B4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F0F-8A22-404D-B210-AD0E7A896B82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ED09-784D-4C8D-A2E0-BF901A53520F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0E4-2EB2-4252-A15A-D7EA7D63BCE7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831F-B41C-4096-A13D-C56EB71A0CD7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3036-9666-4376-8148-BCE310D0C9C1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0C7D-0930-4675-B214-372306DA9EF4}" type="datetime1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F01-D50C-473E-8351-3BA31D067F11}" type="datetime1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5390-A5A1-4781-ABBA-B4799418DDDC}" type="datetime1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DE52-06EE-4B67-B1F0-C9DD980C7773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12E-BFEF-48C7-B52B-FC1DB035C254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2CCCCC1-1671-432E-85AA-17062C332332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106008-E0F1-5CF6-D321-E27572B3FEBF}"/>
              </a:ext>
            </a:extLst>
          </p:cNvPr>
          <p:cNvSpPr txBox="1"/>
          <p:nvPr/>
        </p:nvSpPr>
        <p:spPr>
          <a:xfrm>
            <a:off x="857163" y="5782942"/>
            <a:ext cx="104776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>
                <a:solidFill>
                  <a:srgbClr val="4F3129"/>
                </a:solidFill>
                <a:latin typeface="Montserrat Medium" panose="00000600000000000000" pitchFamily="2" charset="-52"/>
                <a:cs typeface="Calibri"/>
              </a:rPr>
              <a:t>Оксана Блинова •  Алексей Семенов • Елена Вдовикова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7FF86-0D7B-A77E-2F5F-218247BF224E}"/>
              </a:ext>
            </a:extLst>
          </p:cNvPr>
          <p:cNvSpPr txBox="1"/>
          <p:nvPr/>
        </p:nvSpPr>
        <p:spPr>
          <a:xfrm>
            <a:off x="4472709" y="4587189"/>
            <a:ext cx="3246579" cy="92333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rgbClr val="4F3129"/>
                </a:solidFill>
                <a:latin typeface="Aclonica" panose="02060503000000020004" pitchFamily="18" charset="0"/>
              </a:rPr>
              <a:t>PetFeed</a:t>
            </a:r>
            <a:endParaRPr lang="ru-RU" sz="5400" dirty="0">
              <a:solidFill>
                <a:srgbClr val="4F3129"/>
              </a:solidFill>
            </a:endParaRPr>
          </a:p>
        </p:txBody>
      </p:sp>
      <p:pic>
        <p:nvPicPr>
          <p:cNvPr id="8" name="Picture 7" descr="C:\aPersonal\VSU CS\ТП 3к\иконка.png">
            <a:extLst>
              <a:ext uri="{FF2B5EF4-FFF2-40B4-BE49-F238E27FC236}">
                <a16:creationId xmlns:a16="http://schemas.microsoft.com/office/drawing/2014/main" id="{69526F8D-FB76-DFA1-69A2-91D50486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"/>
          <a:stretch>
            <a:fillRect/>
          </a:stretch>
        </p:blipFill>
        <p:spPr bwMode="auto">
          <a:xfrm>
            <a:off x="4302935" y="853662"/>
            <a:ext cx="3586125" cy="3597315"/>
          </a:xfrm>
          <a:custGeom>
            <a:avLst/>
            <a:gdLst>
              <a:gd name="connsiteX0" fmla="*/ 555572 w 4283114"/>
              <a:gd name="connsiteY0" fmla="*/ 0 h 4296478"/>
              <a:gd name="connsiteX1" fmla="*/ 3714881 w 4283114"/>
              <a:gd name="connsiteY1" fmla="*/ 0 h 4296478"/>
              <a:gd name="connsiteX2" fmla="*/ 3845828 w 4283114"/>
              <a:gd name="connsiteY2" fmla="*/ 40648 h 4296478"/>
              <a:gd name="connsiteX3" fmla="*/ 4283114 w 4283114"/>
              <a:gd name="connsiteY3" fmla="*/ 700360 h 4296478"/>
              <a:gd name="connsiteX4" fmla="*/ 4283114 w 4283114"/>
              <a:gd name="connsiteY4" fmla="*/ 3580501 h 4296478"/>
              <a:gd name="connsiteX5" fmla="*/ 3567137 w 4283114"/>
              <a:gd name="connsiteY5" fmla="*/ 4296478 h 4296478"/>
              <a:gd name="connsiteX6" fmla="*/ 703316 w 4283114"/>
              <a:gd name="connsiteY6" fmla="*/ 4296478 h 4296478"/>
              <a:gd name="connsiteX7" fmla="*/ 1885 w 4283114"/>
              <a:gd name="connsiteY7" fmla="*/ 3724796 h 4296478"/>
              <a:gd name="connsiteX8" fmla="*/ 0 w 4283114"/>
              <a:gd name="connsiteY8" fmla="*/ 3712444 h 4296478"/>
              <a:gd name="connsiteX9" fmla="*/ 0 w 4283114"/>
              <a:gd name="connsiteY9" fmla="*/ 568418 h 4296478"/>
              <a:gd name="connsiteX10" fmla="*/ 1885 w 4283114"/>
              <a:gd name="connsiteY10" fmla="*/ 556066 h 4296478"/>
              <a:gd name="connsiteX11" fmla="*/ 424626 w 4283114"/>
              <a:gd name="connsiteY11" fmla="*/ 40648 h 429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3114" h="4296478">
                <a:moveTo>
                  <a:pt x="555572" y="0"/>
                </a:moveTo>
                <a:lnTo>
                  <a:pt x="3714881" y="0"/>
                </a:lnTo>
                <a:lnTo>
                  <a:pt x="3845828" y="40648"/>
                </a:lnTo>
                <a:cubicBezTo>
                  <a:pt x="4102803" y="149339"/>
                  <a:pt x="4283114" y="403793"/>
                  <a:pt x="4283114" y="700360"/>
                </a:cubicBezTo>
                <a:lnTo>
                  <a:pt x="4283114" y="3580501"/>
                </a:lnTo>
                <a:cubicBezTo>
                  <a:pt x="4283114" y="3975924"/>
                  <a:pt x="3962560" y="4296478"/>
                  <a:pt x="3567137" y="4296478"/>
                </a:cubicBezTo>
                <a:lnTo>
                  <a:pt x="703316" y="4296478"/>
                </a:lnTo>
                <a:cubicBezTo>
                  <a:pt x="357321" y="4296478"/>
                  <a:pt x="68647" y="4051054"/>
                  <a:pt x="1885" y="3724796"/>
                </a:cubicBezTo>
                <a:lnTo>
                  <a:pt x="0" y="3712444"/>
                </a:lnTo>
                <a:lnTo>
                  <a:pt x="0" y="568418"/>
                </a:lnTo>
                <a:lnTo>
                  <a:pt x="1885" y="556066"/>
                </a:lnTo>
                <a:cubicBezTo>
                  <a:pt x="49573" y="323024"/>
                  <a:pt x="210480" y="131224"/>
                  <a:pt x="424626" y="40648"/>
                </a:cubicBezTo>
                <a:close/>
              </a:path>
            </a:pathLst>
          </a:cu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214304-61BD-3F41-6993-BC710B15BAD3}"/>
              </a:ext>
            </a:extLst>
          </p:cNvPr>
          <p:cNvSpPr/>
          <p:nvPr/>
        </p:nvSpPr>
        <p:spPr>
          <a:xfrm rot="12406773">
            <a:off x="9317180" y="21489"/>
            <a:ext cx="4035312" cy="4162749"/>
          </a:xfrm>
          <a:custGeom>
            <a:avLst/>
            <a:gdLst>
              <a:gd name="connsiteX0" fmla="*/ 265073 w 3098517"/>
              <a:gd name="connsiteY0" fmla="*/ 51194 h 2669502"/>
              <a:gd name="connsiteX1" fmla="*/ 254799 w 3098517"/>
              <a:gd name="connsiteY1" fmla="*/ 2640282 h 2669502"/>
              <a:gd name="connsiteX2" fmla="*/ 3080192 w 3098517"/>
              <a:gd name="connsiteY2" fmla="*/ 1417657 h 2669502"/>
              <a:gd name="connsiteX3" fmla="*/ 1415779 w 3098517"/>
              <a:gd name="connsiteY3" fmla="*/ 955320 h 2669502"/>
              <a:gd name="connsiteX4" fmla="*/ 265073 w 3098517"/>
              <a:gd name="connsiteY4" fmla="*/ 51194 h 266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17" h="2669502">
                <a:moveTo>
                  <a:pt x="265073" y="51194"/>
                </a:moveTo>
                <a:cubicBezTo>
                  <a:pt x="71576" y="332021"/>
                  <a:pt x="-214387" y="2412538"/>
                  <a:pt x="254799" y="2640282"/>
                </a:cubicBezTo>
                <a:cubicBezTo>
                  <a:pt x="723985" y="2868026"/>
                  <a:pt x="2886695" y="1698484"/>
                  <a:pt x="3080192" y="1417657"/>
                </a:cubicBezTo>
                <a:cubicBezTo>
                  <a:pt x="3273689" y="1136830"/>
                  <a:pt x="1881541" y="1184776"/>
                  <a:pt x="1415779" y="955320"/>
                </a:cubicBezTo>
                <a:cubicBezTo>
                  <a:pt x="950017" y="725864"/>
                  <a:pt x="458570" y="-229633"/>
                  <a:pt x="265073" y="51194"/>
                </a:cubicBezTo>
                <a:close/>
              </a:path>
            </a:pathLst>
          </a:custGeom>
          <a:gradFill>
            <a:gsLst>
              <a:gs pos="0">
                <a:srgbClr val="E1BF11"/>
              </a:gs>
              <a:gs pos="100000">
                <a:srgbClr val="8E932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9663E7B-B914-7C09-A710-A8E6C627F90F}"/>
              </a:ext>
            </a:extLst>
          </p:cNvPr>
          <p:cNvSpPr/>
          <p:nvPr/>
        </p:nvSpPr>
        <p:spPr>
          <a:xfrm rot="185127">
            <a:off x="-2483375" y="135992"/>
            <a:ext cx="5173309" cy="4465261"/>
          </a:xfrm>
          <a:custGeom>
            <a:avLst/>
            <a:gdLst>
              <a:gd name="connsiteX0" fmla="*/ 956760 w 3503358"/>
              <a:gd name="connsiteY0" fmla="*/ 401 h 2637089"/>
              <a:gd name="connsiteX1" fmla="*/ 131260 w 3503358"/>
              <a:gd name="connsiteY1" fmla="*/ 2426101 h 2637089"/>
              <a:gd name="connsiteX2" fmla="*/ 3496760 w 3503358"/>
              <a:gd name="connsiteY2" fmla="*/ 2235601 h 2637089"/>
              <a:gd name="connsiteX3" fmla="*/ 956760 w 3503358"/>
              <a:gd name="connsiteY3" fmla="*/ 401 h 26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3358" h="2637089">
                <a:moveTo>
                  <a:pt x="956760" y="401"/>
                </a:moveTo>
                <a:cubicBezTo>
                  <a:pt x="395843" y="32151"/>
                  <a:pt x="-292073" y="2053568"/>
                  <a:pt x="131260" y="2426101"/>
                </a:cubicBezTo>
                <a:cubicBezTo>
                  <a:pt x="554593" y="2798634"/>
                  <a:pt x="3357060" y="2642001"/>
                  <a:pt x="3496760" y="2235601"/>
                </a:cubicBezTo>
                <a:cubicBezTo>
                  <a:pt x="3636460" y="1829201"/>
                  <a:pt x="1517677" y="-31349"/>
                  <a:pt x="956760" y="401"/>
                </a:cubicBezTo>
                <a:close/>
              </a:path>
            </a:pathLst>
          </a:custGeom>
          <a:gradFill>
            <a:gsLst>
              <a:gs pos="0">
                <a:srgbClr val="E1BF11"/>
              </a:gs>
              <a:gs pos="100000">
                <a:srgbClr val="8E932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8B5474-92BD-0DE5-47DB-58EA00C5C957}"/>
              </a:ext>
            </a:extLst>
          </p:cNvPr>
          <p:cNvSpPr/>
          <p:nvPr/>
        </p:nvSpPr>
        <p:spPr>
          <a:xfrm rot="4473183">
            <a:off x="-1168400" y="1054078"/>
            <a:ext cx="5255842" cy="4077305"/>
          </a:xfrm>
          <a:custGeom>
            <a:avLst/>
            <a:gdLst>
              <a:gd name="connsiteX0" fmla="*/ 2184532 w 4506674"/>
              <a:gd name="connsiteY0" fmla="*/ 1359505 h 3863737"/>
              <a:gd name="connsiteX1" fmla="*/ 132 w 4506674"/>
              <a:gd name="connsiteY1" fmla="*/ 3797905 h 3863737"/>
              <a:gd name="connsiteX2" fmla="*/ 2286132 w 4506674"/>
              <a:gd name="connsiteY2" fmla="*/ 3201005 h 3863737"/>
              <a:gd name="connsiteX3" fmla="*/ 4470532 w 4506674"/>
              <a:gd name="connsiteY3" fmla="*/ 3556605 h 3863737"/>
              <a:gd name="connsiteX4" fmla="*/ 3543432 w 4506674"/>
              <a:gd name="connsiteY4" fmla="*/ 76805 h 3863737"/>
              <a:gd name="connsiteX5" fmla="*/ 2184532 w 4506674"/>
              <a:gd name="connsiteY5" fmla="*/ 1359505 h 386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6674" h="3863737">
                <a:moveTo>
                  <a:pt x="2184532" y="1359505"/>
                </a:moveTo>
                <a:cubicBezTo>
                  <a:pt x="1593982" y="1979688"/>
                  <a:pt x="-16801" y="3490989"/>
                  <a:pt x="132" y="3797905"/>
                </a:cubicBezTo>
                <a:cubicBezTo>
                  <a:pt x="17065" y="4104821"/>
                  <a:pt x="1541065" y="3241222"/>
                  <a:pt x="2286132" y="3201005"/>
                </a:cubicBezTo>
                <a:cubicBezTo>
                  <a:pt x="3031199" y="3160788"/>
                  <a:pt x="4260982" y="4077305"/>
                  <a:pt x="4470532" y="3556605"/>
                </a:cubicBezTo>
                <a:cubicBezTo>
                  <a:pt x="4680082" y="3035905"/>
                  <a:pt x="3926549" y="442988"/>
                  <a:pt x="3543432" y="76805"/>
                </a:cubicBezTo>
                <a:cubicBezTo>
                  <a:pt x="3160315" y="-289378"/>
                  <a:pt x="2775082" y="739322"/>
                  <a:pt x="2184532" y="1359505"/>
                </a:cubicBezTo>
                <a:close/>
              </a:path>
            </a:pathLst>
          </a:custGeom>
          <a:gradFill>
            <a:gsLst>
              <a:gs pos="0">
                <a:srgbClr val="E1BF11">
                  <a:alpha val="75000"/>
                </a:srgbClr>
              </a:gs>
              <a:gs pos="100000">
                <a:srgbClr val="8E9326">
                  <a:alpha val="49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D2F13-A293-90E6-9510-51E03700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Бизнес-модель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C354D8-B7F7-2BAE-90DB-AB913599420E}"/>
              </a:ext>
            </a:extLst>
          </p:cNvPr>
          <p:cNvSpPr/>
          <p:nvPr/>
        </p:nvSpPr>
        <p:spPr>
          <a:xfrm>
            <a:off x="7394870" y="2879963"/>
            <a:ext cx="5502802" cy="4215867"/>
          </a:xfrm>
          <a:custGeom>
            <a:avLst/>
            <a:gdLst>
              <a:gd name="connsiteX0" fmla="*/ 4143902 w 4364370"/>
              <a:gd name="connsiteY0" fmla="*/ 126467 h 3417921"/>
              <a:gd name="connsiteX1" fmla="*/ 16402 w 4364370"/>
              <a:gd name="connsiteY1" fmla="*/ 1459967 h 3417921"/>
              <a:gd name="connsiteX2" fmla="*/ 2721502 w 4364370"/>
              <a:gd name="connsiteY2" fmla="*/ 3415767 h 3417921"/>
              <a:gd name="connsiteX3" fmla="*/ 3254902 w 4364370"/>
              <a:gd name="connsiteY3" fmla="*/ 1815567 h 3417921"/>
              <a:gd name="connsiteX4" fmla="*/ 4309002 w 4364370"/>
              <a:gd name="connsiteY4" fmla="*/ 532867 h 3417921"/>
              <a:gd name="connsiteX5" fmla="*/ 3851802 w 4364370"/>
              <a:gd name="connsiteY5" fmla="*/ 101067 h 3417921"/>
              <a:gd name="connsiteX6" fmla="*/ 4143902 w 4364370"/>
              <a:gd name="connsiteY6" fmla="*/ 126467 h 341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4370" h="3417921">
                <a:moveTo>
                  <a:pt x="4143902" y="126467"/>
                </a:moveTo>
                <a:cubicBezTo>
                  <a:pt x="3504669" y="352950"/>
                  <a:pt x="253469" y="911750"/>
                  <a:pt x="16402" y="1459967"/>
                </a:cubicBezTo>
                <a:cubicBezTo>
                  <a:pt x="-220665" y="2008184"/>
                  <a:pt x="2181752" y="3356500"/>
                  <a:pt x="2721502" y="3415767"/>
                </a:cubicBezTo>
                <a:cubicBezTo>
                  <a:pt x="3261252" y="3475034"/>
                  <a:pt x="2990319" y="2296050"/>
                  <a:pt x="3254902" y="1815567"/>
                </a:cubicBezTo>
                <a:cubicBezTo>
                  <a:pt x="3519485" y="1335084"/>
                  <a:pt x="4209519" y="818617"/>
                  <a:pt x="4309002" y="532867"/>
                </a:cubicBezTo>
                <a:cubicBezTo>
                  <a:pt x="4408485" y="247117"/>
                  <a:pt x="3877202" y="168800"/>
                  <a:pt x="3851802" y="101067"/>
                </a:cubicBezTo>
                <a:cubicBezTo>
                  <a:pt x="3826402" y="33334"/>
                  <a:pt x="4783135" y="-100016"/>
                  <a:pt x="4143902" y="126467"/>
                </a:cubicBezTo>
                <a:close/>
              </a:path>
            </a:pathLst>
          </a:custGeom>
          <a:gradFill>
            <a:gsLst>
              <a:gs pos="0">
                <a:srgbClr val="E1BF11">
                  <a:alpha val="49000"/>
                </a:srgbClr>
              </a:gs>
              <a:gs pos="100000">
                <a:srgbClr val="8E9326">
                  <a:alpha val="67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98A58DE-498D-BEED-B3A7-364BF5B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10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F17094-B5E3-2E12-431D-562E8CA2D39C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A329B5A-EF27-43EF-A377-DA58CEF04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021" y="2016044"/>
            <a:ext cx="4041284" cy="3910013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F1AD2F9-C8D0-4B19-90A8-1B629649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35" y="2016044"/>
            <a:ext cx="4085226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CDF02-CBE2-29AB-7C89-A7BBE62C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План</a:t>
            </a:r>
            <a:r>
              <a:rPr lang="ru-RU" sz="12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развития</a:t>
            </a:r>
            <a:endParaRPr lang="ru-RU" sz="3600" dirty="0">
              <a:solidFill>
                <a:srgbClr val="4F3129"/>
              </a:solidFill>
              <a:latin typeface="Montserrat SemiBold" panose="00000700000000000000" pitchFamily="2" charset="-52"/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9F0250-DC36-0BE0-F398-95A004E67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65170"/>
              </p:ext>
            </p:extLst>
          </p:nvPr>
        </p:nvGraphicFramePr>
        <p:xfrm>
          <a:off x="1180347" y="2243665"/>
          <a:ext cx="9969500" cy="3364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5708">
                  <a:extLst>
                    <a:ext uri="{9D8B030D-6E8A-4147-A177-3AD203B41FA5}">
                      <a16:colId xmlns:a16="http://schemas.microsoft.com/office/drawing/2014/main" val="3805038365"/>
                    </a:ext>
                  </a:extLst>
                </a:gridCol>
                <a:gridCol w="1059042">
                  <a:extLst>
                    <a:ext uri="{9D8B030D-6E8A-4147-A177-3AD203B41FA5}">
                      <a16:colId xmlns:a16="http://schemas.microsoft.com/office/drawing/2014/main" val="975956214"/>
                    </a:ext>
                  </a:extLst>
                </a:gridCol>
                <a:gridCol w="4984750">
                  <a:extLst>
                    <a:ext uri="{9D8B030D-6E8A-4147-A177-3AD203B41FA5}">
                      <a16:colId xmlns:a16="http://schemas.microsoft.com/office/drawing/2014/main" val="908897904"/>
                    </a:ext>
                  </a:extLst>
                </a:gridCol>
              </a:tblGrid>
              <a:tr h="529583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Краткосрочный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rgbClr val="4F3129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Долгосрочный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5050"/>
                  </a:ext>
                </a:extLst>
              </a:tr>
              <a:tr h="2481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  <a:cs typeface="Times New Roman"/>
                        </a:rPr>
                        <a:t>Сбор обратной связи для улучшения функционала</a:t>
                      </a:r>
                      <a:endParaRPr lang="ru-RU" sz="2400" kern="1200" dirty="0">
                        <a:solidFill>
                          <a:srgbClr val="4F3129"/>
                        </a:solidFill>
                        <a:latin typeface="Montserrat" panose="00000500000000000000" pitchFamily="2" charset="-52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kern="1200" dirty="0">
                        <a:solidFill>
                          <a:srgbClr val="4F3129"/>
                        </a:solidFill>
                        <a:latin typeface="Montserrat" panose="00000500000000000000" pitchFamily="2" charset="-52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  <a:ea typeface="Times New Roman"/>
                        </a:rPr>
                        <a:t>Д</a:t>
                      </a:r>
                      <a:r>
                        <a:rPr lang="ru-RU" sz="2000" kern="12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  <a:ea typeface="Times New Roman"/>
                        </a:rPr>
                        <a:t>обавление инструмента для поиска ближайших ветеринарных клиник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dirty="0">
                        <a:solidFill>
                          <a:srgbClr val="4F3129"/>
                        </a:solidFill>
                        <a:latin typeface="Montserrat" panose="00000500000000000000" pitchFamily="2" charset="-52"/>
                        <a:ea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  <a:ea typeface="Times New Roman"/>
                        </a:rPr>
                        <a:t> Возможность комментирования статей и загрузки фотографий в профиль питомца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dirty="0">
                        <a:solidFill>
                          <a:srgbClr val="4F3129"/>
                        </a:solidFill>
                        <a:latin typeface="Montserrat" panose="00000500000000000000" pitchFamily="2" charset="-52"/>
                        <a:ea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  <a:ea typeface="Times New Roman"/>
                        </a:rPr>
                        <a:t>Поддержка английского языка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51440"/>
                  </a:ext>
                </a:extLst>
              </a:tr>
            </a:tbl>
          </a:graphicData>
        </a:graphic>
      </p:graphicFrame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1519BF3-FC83-ADC7-BEE2-AB1EB22B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11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566590-263D-40A1-AB6D-5DEE73B79D1F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8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6967299-9098-0B42-86B9-6A9431AC5762}"/>
              </a:ext>
            </a:extLst>
          </p:cNvPr>
          <p:cNvSpPr/>
          <p:nvPr/>
        </p:nvSpPr>
        <p:spPr>
          <a:xfrm rot="12406773">
            <a:off x="9293881" y="992962"/>
            <a:ext cx="4035312" cy="4162749"/>
          </a:xfrm>
          <a:custGeom>
            <a:avLst/>
            <a:gdLst>
              <a:gd name="connsiteX0" fmla="*/ 265073 w 3098517"/>
              <a:gd name="connsiteY0" fmla="*/ 51194 h 2669502"/>
              <a:gd name="connsiteX1" fmla="*/ 254799 w 3098517"/>
              <a:gd name="connsiteY1" fmla="*/ 2640282 h 2669502"/>
              <a:gd name="connsiteX2" fmla="*/ 3080192 w 3098517"/>
              <a:gd name="connsiteY2" fmla="*/ 1417657 h 2669502"/>
              <a:gd name="connsiteX3" fmla="*/ 1415779 w 3098517"/>
              <a:gd name="connsiteY3" fmla="*/ 955320 h 2669502"/>
              <a:gd name="connsiteX4" fmla="*/ 265073 w 3098517"/>
              <a:gd name="connsiteY4" fmla="*/ 51194 h 266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17" h="2669502">
                <a:moveTo>
                  <a:pt x="265073" y="51194"/>
                </a:moveTo>
                <a:cubicBezTo>
                  <a:pt x="71576" y="332021"/>
                  <a:pt x="-214387" y="2412538"/>
                  <a:pt x="254799" y="2640282"/>
                </a:cubicBezTo>
                <a:cubicBezTo>
                  <a:pt x="723985" y="2868026"/>
                  <a:pt x="2886695" y="1698484"/>
                  <a:pt x="3080192" y="1417657"/>
                </a:cubicBezTo>
                <a:cubicBezTo>
                  <a:pt x="3273689" y="1136830"/>
                  <a:pt x="1881541" y="1184776"/>
                  <a:pt x="1415779" y="955320"/>
                </a:cubicBezTo>
                <a:cubicBezTo>
                  <a:pt x="950017" y="725864"/>
                  <a:pt x="458570" y="-229633"/>
                  <a:pt x="265073" y="51194"/>
                </a:cubicBezTo>
                <a:close/>
              </a:path>
            </a:pathLst>
          </a:custGeom>
          <a:gradFill>
            <a:gsLst>
              <a:gs pos="0">
                <a:srgbClr val="E1BF11"/>
              </a:gs>
              <a:gs pos="100000">
                <a:srgbClr val="8E9326">
                  <a:alpha val="49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22D51D-E331-69C1-5103-246D19735D1B}"/>
              </a:ext>
            </a:extLst>
          </p:cNvPr>
          <p:cNvSpPr/>
          <p:nvPr/>
        </p:nvSpPr>
        <p:spPr>
          <a:xfrm rot="185127">
            <a:off x="-2665375" y="731307"/>
            <a:ext cx="5173309" cy="4465261"/>
          </a:xfrm>
          <a:custGeom>
            <a:avLst/>
            <a:gdLst>
              <a:gd name="connsiteX0" fmla="*/ 956760 w 3503358"/>
              <a:gd name="connsiteY0" fmla="*/ 401 h 2637089"/>
              <a:gd name="connsiteX1" fmla="*/ 131260 w 3503358"/>
              <a:gd name="connsiteY1" fmla="*/ 2426101 h 2637089"/>
              <a:gd name="connsiteX2" fmla="*/ 3496760 w 3503358"/>
              <a:gd name="connsiteY2" fmla="*/ 2235601 h 2637089"/>
              <a:gd name="connsiteX3" fmla="*/ 956760 w 3503358"/>
              <a:gd name="connsiteY3" fmla="*/ 401 h 26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3358" h="2637089">
                <a:moveTo>
                  <a:pt x="956760" y="401"/>
                </a:moveTo>
                <a:cubicBezTo>
                  <a:pt x="395843" y="32151"/>
                  <a:pt x="-292073" y="2053568"/>
                  <a:pt x="131260" y="2426101"/>
                </a:cubicBezTo>
                <a:cubicBezTo>
                  <a:pt x="554593" y="2798634"/>
                  <a:pt x="3357060" y="2642001"/>
                  <a:pt x="3496760" y="2235601"/>
                </a:cubicBezTo>
                <a:cubicBezTo>
                  <a:pt x="3636460" y="1829201"/>
                  <a:pt x="1517677" y="-31349"/>
                  <a:pt x="956760" y="401"/>
                </a:cubicBezTo>
                <a:close/>
              </a:path>
            </a:pathLst>
          </a:custGeom>
          <a:gradFill>
            <a:gsLst>
              <a:gs pos="0">
                <a:srgbClr val="E1BF11"/>
              </a:gs>
              <a:gs pos="100000">
                <a:srgbClr val="8E9326">
                  <a:alpha val="49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42BEF-23FE-3C45-25F2-15CC3B9A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Calibri Light"/>
              </a:rPr>
              <a:t>Команда</a:t>
            </a:r>
            <a:endParaRPr lang="ru-RU" sz="3600" dirty="0">
              <a:solidFill>
                <a:srgbClr val="4F3129"/>
              </a:solidFill>
              <a:latin typeface="Montserrat SemiBold" panose="00000700000000000000" pitchFamily="2" charset="-52"/>
              <a:ea typeface="Bata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D98F7-A6F1-ED84-C8C6-16882D738D82}"/>
              </a:ext>
            </a:extLst>
          </p:cNvPr>
          <p:cNvSpPr txBox="1"/>
          <p:nvPr/>
        </p:nvSpPr>
        <p:spPr>
          <a:xfrm>
            <a:off x="571500" y="2400657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4F3129"/>
                </a:solidFill>
                <a:latin typeface="Montserrat" panose="00000500000000000000" pitchFamily="2" charset="-52"/>
              </a:rPr>
              <a:t>Блинова Оксана Александровна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A9FAC-409D-3110-8DD6-C246B3F36FE8}"/>
              </a:ext>
            </a:extLst>
          </p:cNvPr>
          <p:cNvSpPr txBox="1"/>
          <p:nvPr/>
        </p:nvSpPr>
        <p:spPr>
          <a:xfrm>
            <a:off x="571499" y="3715182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4F3129"/>
                </a:solidFill>
                <a:latin typeface="Montserrat" panose="00000500000000000000" pitchFamily="2" charset="-52"/>
              </a:rPr>
              <a:t>Семёнов Алексей Алексеевич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74FDE-08C2-8D16-3996-C5D516CD9F98}"/>
              </a:ext>
            </a:extLst>
          </p:cNvPr>
          <p:cNvSpPr txBox="1"/>
          <p:nvPr/>
        </p:nvSpPr>
        <p:spPr>
          <a:xfrm>
            <a:off x="571499" y="5140064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4F3129"/>
                </a:solidFill>
                <a:latin typeface="Montserrat" panose="00000500000000000000" pitchFamily="2" charset="-52"/>
              </a:rPr>
              <a:t>Вдовикова Елена Юрьевна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6058D-26EF-D238-DB4C-4BD5D406DED6}"/>
              </a:ext>
            </a:extLst>
          </p:cNvPr>
          <p:cNvSpPr txBox="1"/>
          <p:nvPr/>
        </p:nvSpPr>
        <p:spPr>
          <a:xfrm>
            <a:off x="5524500" y="23840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Montserrat" panose="00000500000000000000" pitchFamily="2" charset="-52"/>
              <a:buChar char="‒"/>
            </a:pPr>
            <a:r>
              <a:rPr lang="ru-RU" sz="1800" dirty="0">
                <a:solidFill>
                  <a:srgbClr val="4F3129"/>
                </a:solidFill>
                <a:latin typeface="Montserrat" panose="00000500000000000000" pitchFamily="2" charset="-52"/>
              </a:rPr>
              <a:t>Написание документации проекта</a:t>
            </a:r>
          </a:p>
          <a:p>
            <a:pPr marL="342900" indent="-342900">
              <a:buFont typeface="Montserrat" panose="00000500000000000000" pitchFamily="2" charset="-52"/>
              <a:buChar char="‒"/>
            </a:pPr>
            <a:r>
              <a:rPr lang="ru-RU" sz="1800" dirty="0">
                <a:solidFill>
                  <a:srgbClr val="4F3129"/>
                </a:solidFill>
                <a:latin typeface="Montserrat" panose="00000500000000000000" pitchFamily="2" charset="-52"/>
              </a:rPr>
              <a:t>Аналитика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5C558-2ACF-CF0D-9BB4-DE2CBE08A04A}"/>
              </a:ext>
            </a:extLst>
          </p:cNvPr>
          <p:cNvSpPr txBox="1"/>
          <p:nvPr/>
        </p:nvSpPr>
        <p:spPr>
          <a:xfrm>
            <a:off x="5483043" y="36540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Montserrat" panose="00000500000000000000" pitchFamily="2" charset="-52"/>
              <a:buChar char="‒"/>
            </a:pPr>
            <a:r>
              <a:rPr lang="ru-RU" sz="1800" dirty="0">
                <a:solidFill>
                  <a:srgbClr val="4F3129"/>
                </a:solidFill>
                <a:latin typeface="Montserrat" panose="00000500000000000000" pitchFamily="2" charset="-52"/>
              </a:rPr>
              <a:t>Разработка серверной части приложения</a:t>
            </a:r>
          </a:p>
          <a:p>
            <a:pPr marL="342900" indent="-342900">
              <a:buFont typeface="Montserrat" panose="00000500000000000000" pitchFamily="2" charset="-52"/>
              <a:buChar char="‒"/>
            </a:pPr>
            <a:r>
              <a:rPr lang="ru-RU" dirty="0">
                <a:solidFill>
                  <a:srgbClr val="4F3129"/>
                </a:solidFill>
                <a:latin typeface="Montserrat" panose="00000500000000000000" pitchFamily="2" charset="-52"/>
              </a:rPr>
              <a:t>Тестирование</a:t>
            </a:r>
            <a:endParaRPr lang="ru-RU" sz="1800" dirty="0">
              <a:solidFill>
                <a:srgbClr val="4F3129"/>
              </a:solidFill>
              <a:latin typeface="Montserrat" panose="000005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E1C3A-C300-A89B-2D87-BAA0D91E45FD}"/>
              </a:ext>
            </a:extLst>
          </p:cNvPr>
          <p:cNvSpPr txBox="1"/>
          <p:nvPr/>
        </p:nvSpPr>
        <p:spPr>
          <a:xfrm>
            <a:off x="5483043" y="51400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Montserrat" panose="00000500000000000000" pitchFamily="2" charset="-52"/>
              <a:buChar char="‒"/>
            </a:pPr>
            <a:r>
              <a:rPr lang="ru-RU" sz="1800" dirty="0">
                <a:solidFill>
                  <a:srgbClr val="4F3129"/>
                </a:solidFill>
                <a:latin typeface="Montserrat" panose="00000500000000000000" pitchFamily="2" charset="-52"/>
              </a:rPr>
              <a:t>Дизайн</a:t>
            </a:r>
          </a:p>
          <a:p>
            <a:pPr marL="342900" indent="-342900">
              <a:buFont typeface="Montserrat" panose="00000500000000000000" pitchFamily="2" charset="-52"/>
              <a:buChar char="‒"/>
            </a:pPr>
            <a:r>
              <a:rPr lang="ru-RU" sz="1800" dirty="0">
                <a:solidFill>
                  <a:srgbClr val="4F3129"/>
                </a:solidFill>
                <a:latin typeface="Montserrat" panose="00000500000000000000" pitchFamily="2" charset="-52"/>
              </a:rPr>
              <a:t>Разработка клиентской части приложения</a:t>
            </a: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4A7538E6-8369-3083-5EF0-F418EE3D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12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E04B9E-F128-5404-01E3-8E3C64CAEC69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8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74B781-CA3D-FB61-33A7-D6ADDD12341F}"/>
              </a:ext>
            </a:extLst>
          </p:cNvPr>
          <p:cNvSpPr/>
          <p:nvPr/>
        </p:nvSpPr>
        <p:spPr>
          <a:xfrm rot="17527988">
            <a:off x="8409044" y="2616178"/>
            <a:ext cx="4035312" cy="4162749"/>
          </a:xfrm>
          <a:custGeom>
            <a:avLst/>
            <a:gdLst>
              <a:gd name="connsiteX0" fmla="*/ 265073 w 3098517"/>
              <a:gd name="connsiteY0" fmla="*/ 51194 h 2669502"/>
              <a:gd name="connsiteX1" fmla="*/ 254799 w 3098517"/>
              <a:gd name="connsiteY1" fmla="*/ 2640282 h 2669502"/>
              <a:gd name="connsiteX2" fmla="*/ 3080192 w 3098517"/>
              <a:gd name="connsiteY2" fmla="*/ 1417657 h 2669502"/>
              <a:gd name="connsiteX3" fmla="*/ 1415779 w 3098517"/>
              <a:gd name="connsiteY3" fmla="*/ 955320 h 2669502"/>
              <a:gd name="connsiteX4" fmla="*/ 265073 w 3098517"/>
              <a:gd name="connsiteY4" fmla="*/ 51194 h 266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17" h="2669502">
                <a:moveTo>
                  <a:pt x="265073" y="51194"/>
                </a:moveTo>
                <a:cubicBezTo>
                  <a:pt x="71576" y="332021"/>
                  <a:pt x="-214387" y="2412538"/>
                  <a:pt x="254799" y="2640282"/>
                </a:cubicBezTo>
                <a:cubicBezTo>
                  <a:pt x="723985" y="2868026"/>
                  <a:pt x="2886695" y="1698484"/>
                  <a:pt x="3080192" y="1417657"/>
                </a:cubicBezTo>
                <a:cubicBezTo>
                  <a:pt x="3273689" y="1136830"/>
                  <a:pt x="1881541" y="1184776"/>
                  <a:pt x="1415779" y="955320"/>
                </a:cubicBezTo>
                <a:cubicBezTo>
                  <a:pt x="950017" y="725864"/>
                  <a:pt x="458570" y="-229633"/>
                  <a:pt x="265073" y="51194"/>
                </a:cubicBezTo>
                <a:close/>
              </a:path>
            </a:pathLst>
          </a:custGeom>
          <a:gradFill>
            <a:gsLst>
              <a:gs pos="0">
                <a:srgbClr val="E1BF11">
                  <a:alpha val="44000"/>
                </a:srgbClr>
              </a:gs>
              <a:gs pos="100000">
                <a:srgbClr val="8E9326">
                  <a:alpha val="69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62D75-67E4-87CB-CF30-9F43866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Calibri"/>
              </a:rPr>
              <a:t>Проблема</a:t>
            </a:r>
            <a:endParaRPr lang="ru-RU" sz="3600" dirty="0">
              <a:solidFill>
                <a:srgbClr val="4F3129"/>
              </a:solidFill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EE350-93B7-1833-B630-64593076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86731"/>
            <a:ext cx="11059811" cy="30411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</a:rPr>
              <a:t>Владельцы домашних животных стремятся правильно заботиться о своем питомце, но возникают трудности из-за</a:t>
            </a:r>
          </a:p>
          <a:p>
            <a:pPr>
              <a:lnSpc>
                <a:spcPct val="150000"/>
              </a:lnSpc>
              <a:buClr>
                <a:srgbClr val="4F3129"/>
              </a:buClr>
              <a:buSzPct val="100000"/>
              <a:buFontTx/>
              <a:buChar char="→"/>
            </a:pPr>
            <a:r>
              <a:rPr lang="ru-RU" sz="2400" dirty="0">
                <a:solidFill>
                  <a:srgbClr val="4F3129"/>
                </a:solidFill>
                <a:latin typeface="Montserrat Medium" panose="00000600000000000000" pitchFamily="2" charset="-52"/>
              </a:rPr>
              <a:t> хаотичности</a:t>
            </a: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</a:rPr>
              <a:t> </a:t>
            </a:r>
            <a:r>
              <a:rPr lang="ru-RU" sz="2400" dirty="0">
                <a:solidFill>
                  <a:srgbClr val="4F3129"/>
                </a:solidFill>
                <a:latin typeface="Montserrat Medium" panose="00000600000000000000" pitchFamily="2" charset="-52"/>
              </a:rPr>
              <a:t>информации о кормах и уходе</a:t>
            </a:r>
          </a:p>
          <a:p>
            <a:pPr>
              <a:lnSpc>
                <a:spcPct val="150000"/>
              </a:lnSpc>
              <a:buClr>
                <a:srgbClr val="4F3129"/>
              </a:buClr>
              <a:buSzPct val="100000"/>
              <a:buFontTx/>
              <a:buChar char="→"/>
            </a:pPr>
            <a:r>
              <a:rPr lang="ru-RU" sz="2400" dirty="0">
                <a:solidFill>
                  <a:srgbClr val="4F3129"/>
                </a:solidFill>
                <a:latin typeface="Montserrat Medium" panose="00000600000000000000" pitchFamily="2" charset="-52"/>
              </a:rPr>
              <a:t> необходимости вести учет рациона самостоятельно.</a:t>
            </a:r>
            <a:endParaRPr lang="ru-RU" sz="2400" dirty="0"/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latin typeface="Montserrat Medium" panose="00000600000000000000" pitchFamily="2" charset="-52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latin typeface="Montserrat Medium" panose="00000600000000000000" pitchFamily="2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EECBF1-D8A8-4F66-A3E3-7BAC57F6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2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3CF64F-49C5-BB3F-0F5E-50F8EF739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610" y="4619207"/>
            <a:ext cx="1663700" cy="1663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3242B-4B2E-F4F3-1486-BD9B903B5915}"/>
              </a:ext>
            </a:extLst>
          </p:cNvPr>
          <p:cNvSpPr txBox="1"/>
          <p:nvPr/>
        </p:nvSpPr>
        <p:spPr>
          <a:xfrm>
            <a:off x="4470400" y="5127891"/>
            <a:ext cx="549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rgbClr val="4F3129"/>
                </a:solidFill>
                <a:latin typeface="Montserrat" panose="00000500000000000000" pitchFamily="2" charset="-52"/>
              </a:rPr>
              <a:t>К таким выводам пришла компания </a:t>
            </a:r>
          </a:p>
          <a:p>
            <a:pPr algn="r"/>
            <a:r>
              <a:rPr lang="en-US" dirty="0">
                <a:solidFill>
                  <a:srgbClr val="4F3129"/>
                </a:solidFill>
                <a:latin typeface="Montserrat" panose="00000500000000000000" pitchFamily="2" charset="-52"/>
              </a:rPr>
              <a:t>Mars Petcare</a:t>
            </a:r>
            <a:r>
              <a:rPr lang="ru-RU" dirty="0">
                <a:solidFill>
                  <a:srgbClr val="4F3129"/>
                </a:solidFill>
                <a:latin typeface="Montserrat" panose="00000500000000000000" pitchFamily="2" charset="-52"/>
              </a:rPr>
              <a:t> в своем исследовании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10220F-38D9-450A-24EB-043A0AA55D31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0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042BB8-EC5F-D78E-8F8F-7D9E1728A1DE}"/>
              </a:ext>
            </a:extLst>
          </p:cNvPr>
          <p:cNvSpPr/>
          <p:nvPr/>
        </p:nvSpPr>
        <p:spPr>
          <a:xfrm rot="11310722">
            <a:off x="7066390" y="3755482"/>
            <a:ext cx="4734682" cy="4343900"/>
          </a:xfrm>
          <a:custGeom>
            <a:avLst/>
            <a:gdLst>
              <a:gd name="connsiteX0" fmla="*/ 265073 w 3098517"/>
              <a:gd name="connsiteY0" fmla="*/ 51194 h 2669502"/>
              <a:gd name="connsiteX1" fmla="*/ 254799 w 3098517"/>
              <a:gd name="connsiteY1" fmla="*/ 2640282 h 2669502"/>
              <a:gd name="connsiteX2" fmla="*/ 3080192 w 3098517"/>
              <a:gd name="connsiteY2" fmla="*/ 1417657 h 2669502"/>
              <a:gd name="connsiteX3" fmla="*/ 1415779 w 3098517"/>
              <a:gd name="connsiteY3" fmla="*/ 955320 h 2669502"/>
              <a:gd name="connsiteX4" fmla="*/ 265073 w 3098517"/>
              <a:gd name="connsiteY4" fmla="*/ 51194 h 266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17" h="2669502">
                <a:moveTo>
                  <a:pt x="265073" y="51194"/>
                </a:moveTo>
                <a:cubicBezTo>
                  <a:pt x="71576" y="332021"/>
                  <a:pt x="-214387" y="2412538"/>
                  <a:pt x="254799" y="2640282"/>
                </a:cubicBezTo>
                <a:cubicBezTo>
                  <a:pt x="723985" y="2868026"/>
                  <a:pt x="2886695" y="1698484"/>
                  <a:pt x="3080192" y="1417657"/>
                </a:cubicBezTo>
                <a:cubicBezTo>
                  <a:pt x="3273689" y="1136830"/>
                  <a:pt x="1881541" y="1184776"/>
                  <a:pt x="1415779" y="955320"/>
                </a:cubicBezTo>
                <a:cubicBezTo>
                  <a:pt x="950017" y="725864"/>
                  <a:pt x="458570" y="-229633"/>
                  <a:pt x="265073" y="51194"/>
                </a:cubicBezTo>
                <a:close/>
              </a:path>
            </a:pathLst>
          </a:custGeom>
          <a:gradFill>
            <a:gsLst>
              <a:gs pos="0">
                <a:srgbClr val="E1BF11"/>
              </a:gs>
              <a:gs pos="100000">
                <a:srgbClr val="8E9326">
                  <a:alpha val="4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4283C-265C-914D-9F9D-014102EA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Calibri"/>
              </a:rPr>
              <a:t>Целевая</a:t>
            </a:r>
            <a:r>
              <a:rPr lang="ru-RU" sz="14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Calibri"/>
              </a:rPr>
              <a:t>   </a:t>
            </a:r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Calibri"/>
              </a:rPr>
              <a:t>аудитория</a:t>
            </a:r>
            <a:endParaRPr lang="ru-RU" sz="3600" dirty="0">
              <a:solidFill>
                <a:srgbClr val="4F3129"/>
              </a:solidFill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5F3E-455D-E7F6-B230-3280311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4F3129"/>
                </a:solidFill>
                <a:latin typeface="Montserrat SemiBold" panose="00000700000000000000" pitchFamily="2" charset="-52"/>
                <a:cs typeface="Calibri"/>
              </a:rPr>
              <a:t>Владельцы</a:t>
            </a: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 домашних животных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в возрасте от </a:t>
            </a:r>
            <a:r>
              <a:rPr lang="ru-RU" sz="2400" dirty="0">
                <a:solidFill>
                  <a:srgbClr val="4F3129"/>
                </a:solidFill>
                <a:latin typeface="Montserrat SemiBold" panose="00000700000000000000" pitchFamily="2" charset="-52"/>
                <a:cs typeface="Calibri"/>
              </a:rPr>
              <a:t>18 до 55 лет</a:t>
            </a: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, 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которые ищут удобный способ получения информации и рекомендаций по питанию своих питомцев,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чтобы лучше о них </a:t>
            </a:r>
            <a:r>
              <a:rPr lang="ru-RU" sz="2400" dirty="0">
                <a:solidFill>
                  <a:srgbClr val="4F3129"/>
                </a:solidFill>
                <a:latin typeface="Montserrat SemiBold" panose="00000700000000000000" pitchFamily="2" charset="-52"/>
                <a:cs typeface="Calibri"/>
              </a:rPr>
              <a:t>заботиться</a:t>
            </a: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8BA25-8CD4-4D32-E7B7-786CFC1964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1" y="4587173"/>
            <a:ext cx="1701800" cy="170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E651C-A836-E257-A137-E46F8606D8FA}"/>
              </a:ext>
            </a:extLst>
          </p:cNvPr>
          <p:cNvSpPr txBox="1"/>
          <p:nvPr/>
        </p:nvSpPr>
        <p:spPr>
          <a:xfrm>
            <a:off x="7536730" y="5084130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rgbClr val="4F3129"/>
                </a:solidFill>
                <a:latin typeface="Montserrat SemiBold" panose="00000700000000000000" pitchFamily="2" charset="-52"/>
              </a:rPr>
              <a:t>Исследование</a:t>
            </a:r>
          </a:p>
          <a:p>
            <a:pPr algn="r"/>
            <a:r>
              <a:rPr lang="ru-RU" sz="2000" dirty="0">
                <a:solidFill>
                  <a:srgbClr val="4F3129"/>
                </a:solidFill>
                <a:latin typeface="Montserrat SemiBold" panose="00000700000000000000" pitchFamily="2" charset="-52"/>
              </a:rPr>
              <a:t>Левада-Центра: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396DF-6E43-0F3F-F01E-4C0BB266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3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5B943F-59C4-21AA-0F85-5F341314B31A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2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4518B2-39BC-C052-F832-216373668C81}"/>
              </a:ext>
            </a:extLst>
          </p:cNvPr>
          <p:cNvSpPr/>
          <p:nvPr/>
        </p:nvSpPr>
        <p:spPr>
          <a:xfrm rot="2455577">
            <a:off x="493716" y="3318795"/>
            <a:ext cx="4035312" cy="4162749"/>
          </a:xfrm>
          <a:custGeom>
            <a:avLst/>
            <a:gdLst>
              <a:gd name="connsiteX0" fmla="*/ 265073 w 3098517"/>
              <a:gd name="connsiteY0" fmla="*/ 51194 h 2669502"/>
              <a:gd name="connsiteX1" fmla="*/ 254799 w 3098517"/>
              <a:gd name="connsiteY1" fmla="*/ 2640282 h 2669502"/>
              <a:gd name="connsiteX2" fmla="*/ 3080192 w 3098517"/>
              <a:gd name="connsiteY2" fmla="*/ 1417657 h 2669502"/>
              <a:gd name="connsiteX3" fmla="*/ 1415779 w 3098517"/>
              <a:gd name="connsiteY3" fmla="*/ 955320 h 2669502"/>
              <a:gd name="connsiteX4" fmla="*/ 265073 w 3098517"/>
              <a:gd name="connsiteY4" fmla="*/ 51194 h 266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17" h="2669502">
                <a:moveTo>
                  <a:pt x="265073" y="51194"/>
                </a:moveTo>
                <a:cubicBezTo>
                  <a:pt x="71576" y="332021"/>
                  <a:pt x="-214387" y="2412538"/>
                  <a:pt x="254799" y="2640282"/>
                </a:cubicBezTo>
                <a:cubicBezTo>
                  <a:pt x="723985" y="2868026"/>
                  <a:pt x="2886695" y="1698484"/>
                  <a:pt x="3080192" y="1417657"/>
                </a:cubicBezTo>
                <a:cubicBezTo>
                  <a:pt x="3273689" y="1136830"/>
                  <a:pt x="1881541" y="1184776"/>
                  <a:pt x="1415779" y="955320"/>
                </a:cubicBezTo>
                <a:cubicBezTo>
                  <a:pt x="950017" y="725864"/>
                  <a:pt x="458570" y="-229633"/>
                  <a:pt x="265073" y="51194"/>
                </a:cubicBezTo>
                <a:close/>
              </a:path>
            </a:pathLst>
          </a:custGeom>
          <a:gradFill>
            <a:gsLst>
              <a:gs pos="0">
                <a:srgbClr val="E1BF11">
                  <a:alpha val="30000"/>
                </a:srgbClr>
              </a:gs>
              <a:gs pos="100000">
                <a:srgbClr val="8E9326">
                  <a:alpha val="50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E500E-3127-E340-AE6F-66EC90D3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Предлагаемое</a:t>
            </a:r>
            <a:r>
              <a:rPr lang="ru-RU" sz="12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решение</a:t>
            </a:r>
            <a:endParaRPr lang="ru-RU" sz="3600" dirty="0">
              <a:solidFill>
                <a:srgbClr val="4F3129"/>
              </a:solidFill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03174-CF8F-1E51-2CE4-B5C4A6E1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2129753"/>
            <a:ext cx="9004300" cy="10841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4F3129"/>
                </a:solidFill>
                <a:latin typeface="Aclonica" panose="02060503000000020004" pitchFamily="18" charset="0"/>
                <a:cs typeface="Calibri"/>
              </a:rPr>
              <a:t>PetFeed</a:t>
            </a:r>
            <a:r>
              <a:rPr lang="en-US" sz="2400" dirty="0">
                <a:solidFill>
                  <a:srgbClr val="4F3129"/>
                </a:solidFill>
                <a:latin typeface="Aclonica" panose="02060503000000020004" pitchFamily="18" charset="0"/>
                <a:cs typeface="Calibri"/>
              </a:rPr>
              <a:t> </a:t>
            </a:r>
            <a:r>
              <a:rPr lang="en-US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– </a:t>
            </a: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мобильное приложение, предоставляющее удобный функционал для заботы о питомце.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FED-86F7-754E-434B-4B44263E6D1F}"/>
              </a:ext>
            </a:extLst>
          </p:cNvPr>
          <p:cNvSpPr txBox="1"/>
          <p:nvPr/>
        </p:nvSpPr>
        <p:spPr>
          <a:xfrm>
            <a:off x="560689" y="3111500"/>
            <a:ext cx="11059811" cy="219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 Наглядно рассказывает о качестве кормов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 Предлагает альтернативные варианты питания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4F3129"/>
                </a:solidFill>
                <a:latin typeface="Montserrat" panose="00000500000000000000" pitchFamily="2" charset="-52"/>
                <a:cs typeface="Calibri"/>
              </a:rPr>
              <a:t> Предоставляет полезные советы и рекомендации по уходу. 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5BEB9-9DFC-9836-5EB6-76C9A59081E3}"/>
              </a:ext>
            </a:extLst>
          </p:cNvPr>
          <p:cNvSpPr txBox="1"/>
          <p:nvPr/>
        </p:nvSpPr>
        <p:spPr>
          <a:xfrm>
            <a:off x="2987038" y="5739643"/>
            <a:ext cx="873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4F3129"/>
                </a:solidFill>
                <a:latin typeface="Montserrat SemiBold" panose="00000700000000000000" pitchFamily="2" charset="-52"/>
                <a:cs typeface="Calibri"/>
              </a:rPr>
              <a:t>Вся необходимая информация собрана в одном приложении</a:t>
            </a:r>
            <a:endParaRPr lang="ru-RU" sz="2000" dirty="0">
              <a:solidFill>
                <a:srgbClr val="4F3129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869C9AA-13B2-288B-ACD0-230AD3A0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4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F36A86-4706-43CB-E662-4ADA3BA75A2B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FD50-45B6-F84D-D2C9-75CCB4C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Технологии</a:t>
            </a:r>
            <a:r>
              <a:rPr lang="ru-RU" sz="12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и</a:t>
            </a:r>
            <a:r>
              <a:rPr lang="ru-RU" sz="12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   </a:t>
            </a:r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инновации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597430-F0EE-BFAB-A478-7279D32109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971" y="2505409"/>
            <a:ext cx="1252825" cy="1252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02702-0663-5836-B963-88E6762A3A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6" y="2452095"/>
            <a:ext cx="1320811" cy="1320811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CCB07D-E813-C604-B83B-1C364454906F}"/>
              </a:ext>
            </a:extLst>
          </p:cNvPr>
          <p:cNvSpPr/>
          <p:nvPr/>
        </p:nvSpPr>
        <p:spPr>
          <a:xfrm>
            <a:off x="6681714" y="4519651"/>
            <a:ext cx="4950635" cy="2152987"/>
          </a:xfrm>
          <a:custGeom>
            <a:avLst/>
            <a:gdLst>
              <a:gd name="connsiteX0" fmla="*/ 4942606 w 4950635"/>
              <a:gd name="connsiteY0" fmla="*/ 1638539 h 2522163"/>
              <a:gd name="connsiteX1" fmla="*/ 2796306 w 4950635"/>
              <a:gd name="connsiteY1" fmla="*/ 239 h 2522163"/>
              <a:gd name="connsiteX2" fmla="*/ 2306 w 4950635"/>
              <a:gd name="connsiteY2" fmla="*/ 1524239 h 2522163"/>
              <a:gd name="connsiteX3" fmla="*/ 2339106 w 4950635"/>
              <a:gd name="connsiteY3" fmla="*/ 2514839 h 2522163"/>
              <a:gd name="connsiteX4" fmla="*/ 3482106 w 4950635"/>
              <a:gd name="connsiteY4" fmla="*/ 1956039 h 2522163"/>
              <a:gd name="connsiteX5" fmla="*/ 4942606 w 4950635"/>
              <a:gd name="connsiteY5" fmla="*/ 1638539 h 252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0635" h="2522163">
                <a:moveTo>
                  <a:pt x="4942606" y="1638539"/>
                </a:moveTo>
                <a:cubicBezTo>
                  <a:pt x="4828306" y="1312572"/>
                  <a:pt x="3619689" y="19289"/>
                  <a:pt x="2796306" y="239"/>
                </a:cubicBezTo>
                <a:cubicBezTo>
                  <a:pt x="1972923" y="-18811"/>
                  <a:pt x="78506" y="1105139"/>
                  <a:pt x="2306" y="1524239"/>
                </a:cubicBezTo>
                <a:cubicBezTo>
                  <a:pt x="-73894" y="1943339"/>
                  <a:pt x="1759139" y="2442872"/>
                  <a:pt x="2339106" y="2514839"/>
                </a:cubicBezTo>
                <a:cubicBezTo>
                  <a:pt x="2919073" y="2586806"/>
                  <a:pt x="3043956" y="2108439"/>
                  <a:pt x="3482106" y="1956039"/>
                </a:cubicBezTo>
                <a:cubicBezTo>
                  <a:pt x="3920256" y="1803639"/>
                  <a:pt x="5056906" y="1964506"/>
                  <a:pt x="4942606" y="1638539"/>
                </a:cubicBezTo>
                <a:close/>
              </a:path>
            </a:pathLst>
          </a:custGeom>
          <a:gradFill>
            <a:gsLst>
              <a:gs pos="0">
                <a:srgbClr val="E1BF11">
                  <a:alpha val="39000"/>
                </a:srgbClr>
              </a:gs>
              <a:gs pos="100000">
                <a:srgbClr val="8E9326">
                  <a:alpha val="67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1BBDB-93B6-94FE-65F1-8CDAD53D33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5107" y="2465572"/>
            <a:ext cx="1320811" cy="13208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12A9B6-15A6-CDDA-1BFA-19B9630FA2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6" y="4071276"/>
            <a:ext cx="2008203" cy="200820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8D8D609-454B-EEE9-94F7-D4B6E0023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8629" y="4609241"/>
            <a:ext cx="2889399" cy="90858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4B0B05F-9D17-8CC6-7958-24A01ED955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70805" y="2716908"/>
            <a:ext cx="1424184" cy="142418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34F3159-17B4-93EB-1925-14A306BB6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0115" y="2760866"/>
            <a:ext cx="1068585" cy="13232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76786-3652-FCDF-1B5C-C6CA08F75EF3}"/>
              </a:ext>
            </a:extLst>
          </p:cNvPr>
          <p:cNvSpPr txBox="1"/>
          <p:nvPr/>
        </p:nvSpPr>
        <p:spPr>
          <a:xfrm>
            <a:off x="1507290" y="1945627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F3129"/>
                </a:solidFill>
                <a:latin typeface="Montserrat SemiBold" panose="00000700000000000000" pitchFamily="2" charset="-52"/>
              </a:rPr>
              <a:t>Серверная часть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D5ED78-9BE0-63A6-F894-D4790ECB1EA8}"/>
              </a:ext>
            </a:extLst>
          </p:cNvPr>
          <p:cNvSpPr txBox="1"/>
          <p:nvPr/>
        </p:nvSpPr>
        <p:spPr>
          <a:xfrm>
            <a:off x="395973" y="37561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F3129"/>
                </a:solidFill>
                <a:latin typeface="Montserrat" panose="00000500000000000000" pitchFamily="2" charset="-52"/>
                <a:cs typeface="Times New Roman"/>
              </a:rPr>
              <a:t>Python v.1</a:t>
            </a:r>
            <a:r>
              <a:rPr lang="ru-RU" sz="2000" b="1" dirty="0">
                <a:solidFill>
                  <a:srgbClr val="4F3129"/>
                </a:solidFill>
                <a:latin typeface="Montserrat" panose="00000500000000000000" pitchFamily="2" charset="-52"/>
                <a:cs typeface="Times New Roman"/>
              </a:rPr>
              <a:t>0</a:t>
            </a:r>
            <a:endParaRPr lang="ru-RU" sz="2000" b="1" dirty="0">
              <a:solidFill>
                <a:srgbClr val="4F3129"/>
              </a:solidFill>
              <a:latin typeface="Montserrat" panose="000005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118C6-713F-D2CB-9B6B-C002932D39F6}"/>
              </a:ext>
            </a:extLst>
          </p:cNvPr>
          <p:cNvSpPr txBox="1"/>
          <p:nvPr/>
        </p:nvSpPr>
        <p:spPr>
          <a:xfrm>
            <a:off x="2579835" y="3756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F3129"/>
                </a:solidFill>
                <a:latin typeface="Montserrat" panose="00000500000000000000" pitchFamily="2" charset="-52"/>
                <a:cs typeface="Times New Roman"/>
              </a:rPr>
              <a:t>Django</a:t>
            </a:r>
            <a:endParaRPr lang="ru-RU" sz="2000" b="1" dirty="0">
              <a:solidFill>
                <a:srgbClr val="4F312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98446-DCE3-9280-8BC1-4285152F7151}"/>
              </a:ext>
            </a:extLst>
          </p:cNvPr>
          <p:cNvSpPr txBox="1"/>
          <p:nvPr/>
        </p:nvSpPr>
        <p:spPr>
          <a:xfrm>
            <a:off x="4215470" y="3756198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4F3129"/>
                </a:solidFill>
                <a:latin typeface="Montserrat" panose="00000500000000000000" pitchFamily="2" charset="-52"/>
                <a:cs typeface="Times New Roman"/>
              </a:rPr>
              <a:t>PostgreSQL</a:t>
            </a:r>
            <a:endParaRPr lang="ru-RU" b="1" dirty="0">
              <a:solidFill>
                <a:srgbClr val="4F312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A16DA3-D1AA-4C31-00E1-FC5052E32D29}"/>
              </a:ext>
            </a:extLst>
          </p:cNvPr>
          <p:cNvSpPr txBox="1"/>
          <p:nvPr/>
        </p:nvSpPr>
        <p:spPr>
          <a:xfrm>
            <a:off x="7754974" y="1985464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F3129"/>
                </a:solidFill>
                <a:latin typeface="Montserrat SemiBold" panose="00000700000000000000" pitchFamily="2" charset="-52"/>
              </a:rPr>
              <a:t>Клиентская часть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9F0201-0553-C738-7157-5FF8880FAA5B}"/>
              </a:ext>
            </a:extLst>
          </p:cNvPr>
          <p:cNvSpPr txBox="1"/>
          <p:nvPr/>
        </p:nvSpPr>
        <p:spPr>
          <a:xfrm>
            <a:off x="7696376" y="430012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F3129"/>
                </a:solidFill>
                <a:latin typeface="Montserrat" panose="00000500000000000000" pitchFamily="2" charset="-52"/>
              </a:rPr>
              <a:t>Flutter</a:t>
            </a:r>
            <a:endParaRPr lang="ru-RU" sz="2800" b="1" dirty="0">
              <a:solidFill>
                <a:srgbClr val="4F3129"/>
              </a:solidFill>
              <a:latin typeface="Montserrat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36371A-231B-AEE1-E4CE-D8AB4D021967}"/>
              </a:ext>
            </a:extLst>
          </p:cNvPr>
          <p:cNvSpPr txBox="1"/>
          <p:nvPr/>
        </p:nvSpPr>
        <p:spPr>
          <a:xfrm>
            <a:off x="10181570" y="4300122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F3129"/>
                </a:solidFill>
                <a:latin typeface="Montserrat" panose="00000500000000000000" pitchFamily="2" charset="-52"/>
              </a:rPr>
              <a:t>Dart</a:t>
            </a:r>
            <a:endParaRPr lang="ru-RU" sz="2800" b="1" dirty="0">
              <a:solidFill>
                <a:srgbClr val="4F3129"/>
              </a:solidFill>
              <a:latin typeface="Montserrat" panose="000005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DEB903-CF8F-4470-C95C-60048AE2347C}"/>
              </a:ext>
            </a:extLst>
          </p:cNvPr>
          <p:cNvSpPr txBox="1"/>
          <p:nvPr/>
        </p:nvSpPr>
        <p:spPr>
          <a:xfrm>
            <a:off x="7273543" y="5153048"/>
            <a:ext cx="4421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4F3129"/>
                </a:solidFill>
                <a:latin typeface="Montserrat SemiBold" panose="00000700000000000000" pitchFamily="2" charset="-52"/>
              </a:rPr>
              <a:t>Активно развиваются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4F3129"/>
                </a:solidFill>
                <a:latin typeface="Montserrat SemiBold" panose="00000700000000000000" pitchFamily="2" charset="-52"/>
              </a:rPr>
              <a:t>Удобны для долгосрочной поддержки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118AFB2-2DEB-6CCB-8F05-712586AC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5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95EB50-1BFE-E795-4435-3550FE6E556E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9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69775-52EF-46C4-8115-BFC8FF3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</a:rPr>
              <a:t>Конкурентное преимущество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8E223918-8C1E-452E-B603-434DFA7F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04332"/>
              </p:ext>
            </p:extLst>
          </p:nvPr>
        </p:nvGraphicFramePr>
        <p:xfrm>
          <a:off x="571500" y="1873273"/>
          <a:ext cx="11049000" cy="44260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813910934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50979204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42596344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571564758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268657717"/>
                    </a:ext>
                  </a:extLst>
                </a:gridCol>
              </a:tblGrid>
              <a:tr h="40204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Особенности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93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11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Pets</a:t>
                      </a:r>
                      <a:endParaRPr lang="ru-RU" sz="20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93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Animal ID</a:t>
                      </a:r>
                      <a:endParaRPr lang="ru-RU" sz="20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93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Petapet</a:t>
                      </a:r>
                      <a:endParaRPr lang="ru-RU" sz="20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93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PetFeed</a:t>
                      </a:r>
                      <a:endParaRPr lang="ru-RU" sz="2000" dirty="0">
                        <a:solidFill>
                          <a:srgbClr val="4F3129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BF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14231"/>
                  </a:ext>
                </a:extLst>
              </a:tr>
              <a:tr h="6946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Невозможность отслеживать корм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+</a:t>
                      </a:r>
                      <a:endParaRPr lang="ru-RU" sz="3200" b="1" dirty="0">
                        <a:solidFill>
                          <a:srgbClr val="4F3129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+</a:t>
                      </a:r>
                      <a:endParaRPr lang="ru-RU" sz="3200" b="1" dirty="0">
                        <a:solidFill>
                          <a:srgbClr val="4F3129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64261"/>
                  </a:ext>
                </a:extLst>
              </a:tr>
              <a:tr h="132982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Рекламные вставки в бесплатной версии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B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B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91880"/>
                  </a:ext>
                </a:extLst>
              </a:tr>
              <a:tr h="128182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Отсутствие поддежки </a:t>
                      </a:r>
                      <a:r>
                        <a:rPr lang="en-US" sz="20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Android</a:t>
                      </a:r>
                      <a:r>
                        <a:rPr lang="ru-RU" sz="20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-систем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B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46219"/>
                  </a:ext>
                </a:extLst>
              </a:tr>
              <a:tr h="71130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Отсутствие русского языка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B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B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4F3129"/>
                          </a:solidFill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31689"/>
                  </a:ext>
                </a:extLst>
              </a:tr>
            </a:tbl>
          </a:graphicData>
        </a:graphic>
      </p:graphicFrame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74775B0A-85CD-E112-EC14-09B342B4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6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4EF8C6-D326-F993-FC75-15F5607CB7BC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99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5803-C0D4-35BB-CDEC-B2F7CED4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</a:t>
            </a:r>
            <a:r>
              <a:rPr lang="ru-RU" sz="1200" dirty="0">
                <a:solidFill>
                  <a:srgbClr val="4F3129"/>
                </a:solidFill>
                <a:latin typeface="Montserrat SemiBold" panose="00000700000000000000" pitchFamily="2" charset="-52"/>
                <a:ea typeface="Calibri Light"/>
                <a:cs typeface="Calibri Light"/>
              </a:rPr>
              <a:t>   </a:t>
            </a:r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Calibri Light"/>
                <a:cs typeface="Calibri Light"/>
              </a:rPr>
              <a:t>продукта</a:t>
            </a:r>
            <a:endParaRPr lang="ru-RU" sz="3600" dirty="0">
              <a:solidFill>
                <a:srgbClr val="4F3129"/>
              </a:solidFill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F6CF27-2E8B-F23D-1790-0EF55608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7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CB6745-0FF6-8DCA-4E99-37426F070F8F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47CF35-8060-4D93-A360-BB7CE88538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71" y="1898469"/>
            <a:ext cx="2216644" cy="43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4FFE03-B726-4FE8-9880-3786322BB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90" y="1898469"/>
            <a:ext cx="2216644" cy="43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5803-C0D4-35BB-CDEC-B2F7CED4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</a:t>
            </a:r>
            <a:r>
              <a:rPr lang="ru-RU" sz="1200" dirty="0">
                <a:solidFill>
                  <a:srgbClr val="4F3129"/>
                </a:solidFill>
                <a:latin typeface="Montserrat SemiBold" panose="00000700000000000000" pitchFamily="2" charset="-52"/>
                <a:ea typeface="Calibri Light"/>
                <a:cs typeface="Calibri Light"/>
              </a:rPr>
              <a:t>   </a:t>
            </a:r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Calibri Light"/>
                <a:cs typeface="Calibri Light"/>
              </a:rPr>
              <a:t>продукта</a:t>
            </a:r>
            <a:endParaRPr lang="ru-RU" sz="3600" dirty="0">
              <a:solidFill>
                <a:srgbClr val="4F3129"/>
              </a:solidFill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F6CF27-2E8B-F23D-1790-0EF55608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8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CB6745-0FF6-8DCA-4E99-37426F070F8F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EE422C-161F-40A0-B678-DABD4D3CFA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24" y="1883773"/>
            <a:ext cx="2301376" cy="437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CA8F43-AE08-4B23-AFE1-E4040B3D11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123" y="1883773"/>
            <a:ext cx="2301376" cy="4377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56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8B5474-92BD-0DE5-47DB-58EA00C5C957}"/>
              </a:ext>
            </a:extLst>
          </p:cNvPr>
          <p:cNvSpPr/>
          <p:nvPr/>
        </p:nvSpPr>
        <p:spPr>
          <a:xfrm rot="4473183">
            <a:off x="-1168400" y="1054078"/>
            <a:ext cx="5255842" cy="4077305"/>
          </a:xfrm>
          <a:custGeom>
            <a:avLst/>
            <a:gdLst>
              <a:gd name="connsiteX0" fmla="*/ 2184532 w 4506674"/>
              <a:gd name="connsiteY0" fmla="*/ 1359505 h 3863737"/>
              <a:gd name="connsiteX1" fmla="*/ 132 w 4506674"/>
              <a:gd name="connsiteY1" fmla="*/ 3797905 h 3863737"/>
              <a:gd name="connsiteX2" fmla="*/ 2286132 w 4506674"/>
              <a:gd name="connsiteY2" fmla="*/ 3201005 h 3863737"/>
              <a:gd name="connsiteX3" fmla="*/ 4470532 w 4506674"/>
              <a:gd name="connsiteY3" fmla="*/ 3556605 h 3863737"/>
              <a:gd name="connsiteX4" fmla="*/ 3543432 w 4506674"/>
              <a:gd name="connsiteY4" fmla="*/ 76805 h 3863737"/>
              <a:gd name="connsiteX5" fmla="*/ 2184532 w 4506674"/>
              <a:gd name="connsiteY5" fmla="*/ 1359505 h 386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6674" h="3863737">
                <a:moveTo>
                  <a:pt x="2184532" y="1359505"/>
                </a:moveTo>
                <a:cubicBezTo>
                  <a:pt x="1593982" y="1979688"/>
                  <a:pt x="-16801" y="3490989"/>
                  <a:pt x="132" y="3797905"/>
                </a:cubicBezTo>
                <a:cubicBezTo>
                  <a:pt x="17065" y="4104821"/>
                  <a:pt x="1541065" y="3241222"/>
                  <a:pt x="2286132" y="3201005"/>
                </a:cubicBezTo>
                <a:cubicBezTo>
                  <a:pt x="3031199" y="3160788"/>
                  <a:pt x="4260982" y="4077305"/>
                  <a:pt x="4470532" y="3556605"/>
                </a:cubicBezTo>
                <a:cubicBezTo>
                  <a:pt x="4680082" y="3035905"/>
                  <a:pt x="3926549" y="442988"/>
                  <a:pt x="3543432" y="76805"/>
                </a:cubicBezTo>
                <a:cubicBezTo>
                  <a:pt x="3160315" y="-289378"/>
                  <a:pt x="2775082" y="739322"/>
                  <a:pt x="2184532" y="1359505"/>
                </a:cubicBezTo>
                <a:close/>
              </a:path>
            </a:pathLst>
          </a:custGeom>
          <a:gradFill>
            <a:gsLst>
              <a:gs pos="0">
                <a:srgbClr val="E1BF11">
                  <a:alpha val="75000"/>
                </a:srgbClr>
              </a:gs>
              <a:gs pos="100000">
                <a:srgbClr val="8E9326">
                  <a:alpha val="49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D2F13-A293-90E6-9510-51E03700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4F3129"/>
                </a:solidFill>
                <a:latin typeface="Montserrat SemiBold" panose="00000700000000000000" pitchFamily="2" charset="-52"/>
                <a:ea typeface="Batang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2CC14-5ED8-B189-F03E-E37D3978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4F3129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Для сбора метрик для приложения было выбрано </a:t>
            </a:r>
            <a:r>
              <a:rPr lang="ru-RU" dirty="0" err="1">
                <a:solidFill>
                  <a:srgbClr val="4F3129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AppMetrica</a:t>
            </a:r>
            <a:r>
              <a:rPr lang="ru-RU" dirty="0">
                <a:solidFill>
                  <a:srgbClr val="4F3129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 от Яндекс.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4F3129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Четыре воронки конверсии:</a:t>
            </a:r>
          </a:p>
          <a:p>
            <a:pPr marL="0" indent="0">
              <a:buNone/>
            </a:pPr>
            <a:endParaRPr lang="ru-RU" sz="2400" dirty="0">
              <a:solidFill>
                <a:srgbClr val="4F3129"/>
              </a:solidFill>
              <a:latin typeface="Montserrat" panose="00000500000000000000" pitchFamily="2" charset="-52"/>
              <a:cs typeface="Times New Roman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C354D8-B7F7-2BAE-90DB-AB913599420E}"/>
              </a:ext>
            </a:extLst>
          </p:cNvPr>
          <p:cNvSpPr/>
          <p:nvPr/>
        </p:nvSpPr>
        <p:spPr>
          <a:xfrm>
            <a:off x="7394870" y="2879963"/>
            <a:ext cx="5502802" cy="4215867"/>
          </a:xfrm>
          <a:custGeom>
            <a:avLst/>
            <a:gdLst>
              <a:gd name="connsiteX0" fmla="*/ 4143902 w 4364370"/>
              <a:gd name="connsiteY0" fmla="*/ 126467 h 3417921"/>
              <a:gd name="connsiteX1" fmla="*/ 16402 w 4364370"/>
              <a:gd name="connsiteY1" fmla="*/ 1459967 h 3417921"/>
              <a:gd name="connsiteX2" fmla="*/ 2721502 w 4364370"/>
              <a:gd name="connsiteY2" fmla="*/ 3415767 h 3417921"/>
              <a:gd name="connsiteX3" fmla="*/ 3254902 w 4364370"/>
              <a:gd name="connsiteY3" fmla="*/ 1815567 h 3417921"/>
              <a:gd name="connsiteX4" fmla="*/ 4309002 w 4364370"/>
              <a:gd name="connsiteY4" fmla="*/ 532867 h 3417921"/>
              <a:gd name="connsiteX5" fmla="*/ 3851802 w 4364370"/>
              <a:gd name="connsiteY5" fmla="*/ 101067 h 3417921"/>
              <a:gd name="connsiteX6" fmla="*/ 4143902 w 4364370"/>
              <a:gd name="connsiteY6" fmla="*/ 126467 h 341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4370" h="3417921">
                <a:moveTo>
                  <a:pt x="4143902" y="126467"/>
                </a:moveTo>
                <a:cubicBezTo>
                  <a:pt x="3504669" y="352950"/>
                  <a:pt x="253469" y="911750"/>
                  <a:pt x="16402" y="1459967"/>
                </a:cubicBezTo>
                <a:cubicBezTo>
                  <a:pt x="-220665" y="2008184"/>
                  <a:pt x="2181752" y="3356500"/>
                  <a:pt x="2721502" y="3415767"/>
                </a:cubicBezTo>
                <a:cubicBezTo>
                  <a:pt x="3261252" y="3475034"/>
                  <a:pt x="2990319" y="2296050"/>
                  <a:pt x="3254902" y="1815567"/>
                </a:cubicBezTo>
                <a:cubicBezTo>
                  <a:pt x="3519485" y="1335084"/>
                  <a:pt x="4209519" y="818617"/>
                  <a:pt x="4309002" y="532867"/>
                </a:cubicBezTo>
                <a:cubicBezTo>
                  <a:pt x="4408485" y="247117"/>
                  <a:pt x="3877202" y="168800"/>
                  <a:pt x="3851802" y="101067"/>
                </a:cubicBezTo>
                <a:cubicBezTo>
                  <a:pt x="3826402" y="33334"/>
                  <a:pt x="4783135" y="-100016"/>
                  <a:pt x="4143902" y="126467"/>
                </a:cubicBezTo>
                <a:close/>
              </a:path>
            </a:pathLst>
          </a:custGeom>
          <a:gradFill>
            <a:gsLst>
              <a:gs pos="0">
                <a:srgbClr val="E1BF11">
                  <a:alpha val="49000"/>
                </a:srgbClr>
              </a:gs>
              <a:gs pos="100000">
                <a:srgbClr val="8E9326">
                  <a:alpha val="67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98A58DE-498D-BEED-B3A7-364BF5B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7426" y="1059024"/>
            <a:ext cx="1195276" cy="293526"/>
          </a:xfrm>
        </p:spPr>
        <p:txBody>
          <a:bodyPr/>
          <a:lstStyle/>
          <a:p>
            <a:fld id="{5EEB83C2-341F-4C28-A243-1C56DDDA54D3}" type="slidenum">
              <a:rPr lang="en-US" sz="2000" b="1" smtClean="0">
                <a:solidFill>
                  <a:srgbClr val="4F3129"/>
                </a:solidFill>
                <a:latin typeface="Montserrat Medium" panose="00000600000000000000" pitchFamily="2" charset="-52"/>
              </a:rPr>
              <a:t>9</a:t>
            </a:fld>
            <a:r>
              <a:rPr lang="ru-RU" sz="2000" b="1" dirty="0">
                <a:solidFill>
                  <a:srgbClr val="4F3129"/>
                </a:solidFill>
                <a:latin typeface="Montserrat Medium" panose="00000600000000000000" pitchFamily="2" charset="-52"/>
              </a:rPr>
              <a:t> \ 12</a:t>
            </a:r>
            <a:endParaRPr lang="en-US" sz="2000" b="1" dirty="0">
              <a:solidFill>
                <a:srgbClr val="4F3129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F17094-B5E3-2E12-431D-562E8CA2D39C}"/>
              </a:ext>
            </a:extLst>
          </p:cNvPr>
          <p:cNvSpPr/>
          <p:nvPr/>
        </p:nvSpPr>
        <p:spPr>
          <a:xfrm>
            <a:off x="10121900" y="689289"/>
            <a:ext cx="1027947" cy="1027947"/>
          </a:xfrm>
          <a:prstGeom prst="ellipse">
            <a:avLst/>
          </a:prstGeom>
          <a:noFill/>
          <a:ln w="28575" cap="rnd">
            <a:solidFill>
              <a:srgbClr val="8E932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BAF2EB-2D19-48A2-AF2A-F327D79CD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90" y="3092730"/>
            <a:ext cx="3345512" cy="31388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3FECE3-AA92-42BA-B6C0-D10641AA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998" y="3063560"/>
            <a:ext cx="6275571" cy="31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0916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295</Words>
  <Application>Microsoft Office PowerPoint</Application>
  <PresentationFormat>Широкоэкранный</PresentationFormat>
  <Paragraphs>93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Batang</vt:lpstr>
      <vt:lpstr>Aclonica</vt:lpstr>
      <vt:lpstr>Arial</vt:lpstr>
      <vt:lpstr>Avenir Next LT Pro Light</vt:lpstr>
      <vt:lpstr>Calibri</vt:lpstr>
      <vt:lpstr>Montserrat</vt:lpstr>
      <vt:lpstr>Montserrat Medium</vt:lpstr>
      <vt:lpstr>Montserrat SemiBold</vt:lpstr>
      <vt:lpstr>Wingdings</vt:lpstr>
      <vt:lpstr>AlignmentVTI</vt:lpstr>
      <vt:lpstr>Презентация PowerPoint</vt:lpstr>
      <vt:lpstr>Проблема</vt:lpstr>
      <vt:lpstr>Целевая   аудитория</vt:lpstr>
      <vt:lpstr>Предлагаемое   решение</vt:lpstr>
      <vt:lpstr>Технологии   и   инновации</vt:lpstr>
      <vt:lpstr>Конкурентное преимущество</vt:lpstr>
      <vt:lpstr>Демонстрация   продукта</vt:lpstr>
      <vt:lpstr>Демонстрация   продукта</vt:lpstr>
      <vt:lpstr>Бизнес-модель</vt:lpstr>
      <vt:lpstr>Бизнес-модель</vt:lpstr>
      <vt:lpstr>План   развития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Semenov</dc:creator>
  <cp:lastModifiedBy>Oksana</cp:lastModifiedBy>
  <cp:revision>242</cp:revision>
  <dcterms:created xsi:type="dcterms:W3CDTF">2024-03-11T22:06:15Z</dcterms:created>
  <dcterms:modified xsi:type="dcterms:W3CDTF">2024-06-20T20:52:52Z</dcterms:modified>
</cp:coreProperties>
</file>