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9" r:id="rId6"/>
    <p:sldId id="260" r:id="rId7"/>
    <p:sldId id="268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979CEE-032A-4335-8F24-E0D2283B0E67}" v="623" dt="2024-03-12T09:14:37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CE427-60BF-4F8A-B72C-29414AAA84A5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DB598-BBFF-4208-B93C-8F9BD2508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752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30E4-40BF-4FFB-A36F-69D3F58E29B4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46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4F0F-8A22-404D-B210-AD0E7A896B82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81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ED09-784D-4C8D-A2E0-BF901A53520F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33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50E4-2EB2-4252-A15A-D7EA7D63BCE7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7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831F-B41C-4096-A13D-C56EB71A0CD7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3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3036-9666-4376-8148-BCE310D0C9C1}" type="datetime1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54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0C7D-0930-4675-B214-372306DA9EF4}" type="datetime1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84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9F01-D50C-473E-8351-3BA31D067F11}" type="datetime1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62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5390-A5A1-4781-ABBA-B4799418DDDC}" type="datetime1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4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DE52-06EE-4B67-B1F0-C9DD980C7773}" type="datetime1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42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812E-BFEF-48C7-B52B-FC1DB035C254}" type="datetime1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09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2CCCCC1-1671-432E-85AA-17062C332332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18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ournal.tinkoff.ru/media/pets-in-the-city-data-2019_fin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k.com/away.php?utf=1&amp;to=https://www.retail.ru/news/chetyre-lapy-vyyasnili-predpochteniya-vladeltsev-domashnikh-zhivotnykh-6-avgusta-2021-207743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63821" y="1837535"/>
            <a:ext cx="6718492" cy="3288139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Montserrat Medium" panose="00000600000000000000" pitchFamily="2" charset="-52"/>
                <a:ea typeface="Batang"/>
                <a:cs typeface="Calibri"/>
              </a:rPr>
              <a:t>Система для учета и анализа питания домашних животных, с рекомендациями по кормлению и уходу</a:t>
            </a:r>
            <a:br>
              <a:rPr lang="ru-RU" sz="3600" dirty="0">
                <a:latin typeface="Montserrat Medium" panose="00000600000000000000" pitchFamily="2" charset="-52"/>
                <a:ea typeface="Batang"/>
              </a:rPr>
            </a:br>
            <a:r>
              <a:rPr lang="ru-RU" sz="3600" dirty="0">
                <a:latin typeface="Montserrat Medium" panose="00000600000000000000" pitchFamily="2" charset="-52"/>
                <a:ea typeface="Batang"/>
                <a:cs typeface="Calibri"/>
              </a:rPr>
              <a:t>"</a:t>
            </a:r>
            <a:r>
              <a:rPr lang="ru-RU" sz="3600" dirty="0" err="1">
                <a:latin typeface="Montserrat Medium" panose="00000600000000000000" pitchFamily="2" charset="-52"/>
                <a:ea typeface="Batang"/>
                <a:cs typeface="Calibri"/>
              </a:rPr>
              <a:t>PetFeed</a:t>
            </a:r>
            <a:r>
              <a:rPr lang="ru-RU" sz="3600" dirty="0">
                <a:latin typeface="Montserrat Medium" panose="00000600000000000000" pitchFamily="2" charset="-52"/>
                <a:ea typeface="Batang"/>
                <a:cs typeface="Calibri"/>
              </a:rPr>
              <a:t>"</a:t>
            </a:r>
            <a:endParaRPr lang="ru-RU" sz="3600" dirty="0">
              <a:latin typeface="Montserrat Medium" panose="00000600000000000000" pitchFamily="2" charset="-52"/>
              <a:cs typeface="Calibri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A398C7-3FA4-4D8D-8392-B6CD2F434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D19053-F48D-4B66-AF7B-A06FA6D2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5529" y="6287281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5106008-E0F1-5CF6-D321-E27572B3FEBF}"/>
              </a:ext>
            </a:extLst>
          </p:cNvPr>
          <p:cNvSpPr txBox="1"/>
          <p:nvPr/>
        </p:nvSpPr>
        <p:spPr>
          <a:xfrm>
            <a:off x="8074592" y="4713663"/>
            <a:ext cx="375563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ru-RU" sz="3200" dirty="0">
                <a:latin typeface="Montserrat Medium" panose="00000600000000000000" pitchFamily="2" charset="-52"/>
                <a:cs typeface="Calibri"/>
              </a:rPr>
              <a:t>Блинова О.А.</a:t>
            </a:r>
          </a:p>
          <a:p>
            <a:pPr algn="r"/>
            <a:r>
              <a:rPr lang="ru-RU" sz="3200" dirty="0">
                <a:latin typeface="Montserrat Medium" panose="00000600000000000000" pitchFamily="2" charset="-52"/>
                <a:cs typeface="Calibri"/>
              </a:rPr>
              <a:t>Семенов А.А.</a:t>
            </a:r>
          </a:p>
          <a:p>
            <a:pPr algn="r"/>
            <a:r>
              <a:rPr lang="ru-RU" sz="3200" dirty="0">
                <a:latin typeface="Montserrat Medium" panose="00000600000000000000" pitchFamily="2" charset="-52"/>
                <a:cs typeface="Calibri"/>
              </a:rPr>
              <a:t>Вдовикова Е.Ю.</a:t>
            </a:r>
          </a:p>
        </p:txBody>
      </p:sp>
      <p:pic>
        <p:nvPicPr>
          <p:cNvPr id="1026" name="Picture 2" descr="C:\aPersonal\VSU CS\ТП 3к\иконка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111" y="947658"/>
            <a:ext cx="2772591" cy="277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45DEC0-AE07-9186-4C6C-CA2D54EE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Calibri Light"/>
                <a:cs typeface="Calibri Light"/>
              </a:rPr>
              <a:t>Демонстрация</a:t>
            </a:r>
            <a:r>
              <a:rPr lang="ru-RU" sz="1200" dirty="0">
                <a:latin typeface="Montserrat SemiBold" panose="00000700000000000000" pitchFamily="2" charset="-52"/>
                <a:ea typeface="Calibri Light"/>
                <a:cs typeface="Calibri Light"/>
              </a:rPr>
              <a:t>   </a:t>
            </a:r>
            <a:r>
              <a:rPr lang="ru-RU" sz="3600" dirty="0">
                <a:latin typeface="Montserrat SemiBold" panose="00000700000000000000" pitchFamily="2" charset="-52"/>
                <a:ea typeface="Calibri Light"/>
                <a:cs typeface="Calibri Light"/>
              </a:rPr>
              <a:t>продукта</a:t>
            </a:r>
            <a:endParaRPr lang="ru-RU" sz="3600" dirty="0">
              <a:latin typeface="Montserrat SemiBold" panose="00000700000000000000" pitchFamily="2" charset="-52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2434482-07AF-4E83-B978-77637BF5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z="2000" b="1" smtClean="0">
                <a:latin typeface="Montserrat Medium" panose="00000600000000000000" pitchFamily="2" charset="-52"/>
              </a:rPr>
              <a:t>10</a:t>
            </a:fld>
            <a:endParaRPr lang="en-US" sz="2000" b="1" dirty="0">
              <a:latin typeface="Montserrat Medium" panose="00000600000000000000" pitchFamily="2" charset="-5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D6F700A-2132-4A70-AC31-6DE2C9293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939" y="1880890"/>
            <a:ext cx="2143125" cy="440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7678706-78E8-4AA4-A1A8-AB8C7CBA2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936" y="1880889"/>
            <a:ext cx="2143125" cy="440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56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D2F13-A293-90E6-9510-51E03700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Batang"/>
                <a:cs typeface="Times New Roman"/>
              </a:rPr>
              <a:t>Бизнес-модель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2CC14-5ED8-B189-F03E-E37D39780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ffectLst/>
                <a:latin typeface="Montserrat" panose="00000500000000000000" pitchFamily="2" charset="-52"/>
                <a:ea typeface="Times New Roman" panose="02020603050405020304" pitchFamily="18" charset="0"/>
              </a:rPr>
              <a:t>Для сбора метрик для приложения было выбрано </a:t>
            </a:r>
            <a:r>
              <a:rPr lang="ru-RU" dirty="0" err="1">
                <a:effectLst/>
                <a:latin typeface="Montserrat" panose="00000500000000000000" pitchFamily="2" charset="-52"/>
                <a:ea typeface="Times New Roman" panose="02020603050405020304" pitchFamily="18" charset="0"/>
              </a:rPr>
              <a:t>AppMetrica</a:t>
            </a:r>
            <a:r>
              <a:rPr lang="ru-RU" dirty="0">
                <a:effectLst/>
                <a:latin typeface="Montserrat" panose="00000500000000000000" pitchFamily="2" charset="-52"/>
                <a:ea typeface="Times New Roman" panose="02020603050405020304" pitchFamily="18" charset="0"/>
              </a:rPr>
              <a:t> от Яндекс.</a:t>
            </a:r>
          </a:p>
          <a:p>
            <a:pPr marL="0" indent="0">
              <a:buNone/>
            </a:pPr>
            <a:r>
              <a:rPr lang="ru-RU" dirty="0">
                <a:effectLst/>
                <a:latin typeface="Montserrat" panose="00000500000000000000" pitchFamily="2" charset="-52"/>
                <a:ea typeface="Times New Roman" panose="02020603050405020304" pitchFamily="18" charset="0"/>
              </a:rPr>
              <a:t>Были составлены четыре воронки конверсии:</a:t>
            </a:r>
          </a:p>
          <a:p>
            <a:pPr lvl="0" algn="just">
              <a:lnSpc>
                <a:spcPct val="150000"/>
              </a:lnSpc>
            </a:pPr>
            <a:r>
              <a:rPr lang="ru-RU" dirty="0">
                <a:effectLst/>
                <a:latin typeface="Montserrat" panose="00000500000000000000" pitchFamily="2" charset="-52"/>
                <a:ea typeface="Times New Roman" panose="02020603050405020304" pitchFamily="18" charset="0"/>
              </a:rPr>
              <a:t>общая статистика</a:t>
            </a:r>
          </a:p>
          <a:p>
            <a:pPr lvl="0" algn="just">
              <a:lnSpc>
                <a:spcPct val="150000"/>
              </a:lnSpc>
            </a:pPr>
            <a:r>
              <a:rPr lang="ru-RU" dirty="0">
                <a:effectLst/>
                <a:latin typeface="Montserrat" panose="00000500000000000000" pitchFamily="2" charset="-52"/>
                <a:ea typeface="Times New Roman" panose="02020603050405020304" pitchFamily="18" charset="0"/>
              </a:rPr>
              <a:t>аккаунт</a:t>
            </a:r>
          </a:p>
          <a:p>
            <a:pPr lvl="0" algn="just">
              <a:lnSpc>
                <a:spcPct val="150000"/>
              </a:lnSpc>
            </a:pPr>
            <a:r>
              <a:rPr lang="ru-RU" dirty="0">
                <a:effectLst/>
                <a:latin typeface="Montserrat" panose="00000500000000000000" pitchFamily="2" charset="-52"/>
                <a:ea typeface="Times New Roman" panose="02020603050405020304" pitchFamily="18" charset="0"/>
              </a:rPr>
              <a:t>еда</a:t>
            </a:r>
          </a:p>
          <a:p>
            <a:pPr lvl="0" algn="just">
              <a:lnSpc>
                <a:spcPct val="150000"/>
              </a:lnSpc>
            </a:pPr>
            <a:r>
              <a:rPr lang="ru-RU" dirty="0">
                <a:effectLst/>
                <a:latin typeface="Montserrat" panose="00000500000000000000" pitchFamily="2" charset="-52"/>
                <a:ea typeface="Times New Roman" panose="02020603050405020304" pitchFamily="18" charset="0"/>
              </a:rPr>
              <a:t>советы</a:t>
            </a:r>
          </a:p>
          <a:p>
            <a:pPr marL="0" indent="0">
              <a:buNone/>
            </a:pPr>
            <a:endParaRPr lang="ru-RU" sz="2400" dirty="0">
              <a:latin typeface="Montserrat" panose="00000500000000000000" pitchFamily="2" charset="-52"/>
              <a:cs typeface="Times New Roman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A41FA9-CCAD-40D1-A858-516D8903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z="2000" b="1" smtClean="0">
                <a:latin typeface="Montserrat Medium" panose="00000600000000000000" pitchFamily="2" charset="-52"/>
              </a:rPr>
              <a:t>11</a:t>
            </a:fld>
            <a:endParaRPr lang="en-US" sz="2000" b="1" dirty="0"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43809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DCDF02-CBE2-29AB-7C89-A7BBE62C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Batang"/>
                <a:cs typeface="Times New Roman"/>
              </a:rPr>
              <a:t>План</a:t>
            </a:r>
            <a:r>
              <a:rPr lang="ru-RU" sz="1200" dirty="0">
                <a:latin typeface="Montserrat SemiBold" panose="00000700000000000000" pitchFamily="2" charset="-52"/>
                <a:ea typeface="Batang"/>
                <a:cs typeface="Times New Roman"/>
              </a:rPr>
              <a:t>   </a:t>
            </a:r>
            <a:r>
              <a:rPr lang="ru-RU" sz="3600" dirty="0">
                <a:latin typeface="Montserrat SemiBold" panose="00000700000000000000" pitchFamily="2" charset="-52"/>
                <a:ea typeface="Batang"/>
                <a:cs typeface="Times New Roman"/>
              </a:rPr>
              <a:t>развития</a:t>
            </a:r>
            <a:endParaRPr lang="ru-RU" sz="3600" dirty="0">
              <a:latin typeface="Montserrat SemiBold" panose="00000700000000000000" pitchFamily="2" charset="-52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64DD3F-F795-DFF5-E412-D9A42B222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10" y="2121462"/>
            <a:ext cx="11048768" cy="408639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 rtl="0">
              <a:buChar char="•"/>
            </a:pPr>
            <a:r>
              <a:rPr lang="ru-RU" kern="1200" dirty="0">
                <a:latin typeface="Montserrat Medium" panose="00000600000000000000" pitchFamily="2" charset="-52"/>
                <a:cs typeface="Times New Roman"/>
              </a:rPr>
              <a:t>Краткосрочный:</a:t>
            </a:r>
          </a:p>
          <a:p>
            <a:pPr marL="0" indent="0" algn="l" rtl="0">
              <a:buNone/>
            </a:pPr>
            <a:r>
              <a:rPr lang="ru-RU" dirty="0">
                <a:latin typeface="Montserrat" panose="00000500000000000000" pitchFamily="2" charset="-52"/>
                <a:cs typeface="Times New Roman"/>
              </a:rPr>
              <a:t>Сбор обратной связи для улучшения функционала.</a:t>
            </a:r>
            <a:endParaRPr lang="ru-RU" kern="1200" dirty="0">
              <a:latin typeface="Montserrat" panose="00000500000000000000" pitchFamily="2" charset="-52"/>
              <a:cs typeface="Times New Roman"/>
            </a:endParaRPr>
          </a:p>
          <a:p>
            <a:pPr algn="l" rtl="0">
              <a:buChar char="•"/>
            </a:pPr>
            <a:r>
              <a:rPr lang="ru-RU" kern="1200" dirty="0">
                <a:latin typeface="Montserrat Medium" panose="00000600000000000000" pitchFamily="2" charset="-52"/>
                <a:cs typeface="Times New Roman"/>
              </a:rPr>
              <a:t>Долгосрочный:</a:t>
            </a:r>
          </a:p>
          <a:p>
            <a:pPr marL="0" indent="0" algn="l" rtl="0">
              <a:buNone/>
            </a:pPr>
            <a:r>
              <a:rPr lang="ru-RU" dirty="0">
                <a:latin typeface="Montserrat" panose="00000500000000000000" pitchFamily="2" charset="-52"/>
                <a:ea typeface="Times New Roman"/>
              </a:rPr>
              <a:t>Д</a:t>
            </a:r>
            <a:r>
              <a:rPr lang="ru-RU" kern="1200" dirty="0">
                <a:latin typeface="Montserrat" panose="00000500000000000000" pitchFamily="2" charset="-52"/>
                <a:ea typeface="Times New Roman"/>
              </a:rPr>
              <a:t>обавление инструмента для поиска ближайших ветеринарных клиник, возможность комментирования статей и загрузки фотографий в профиль питомца.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36DD05-DF9B-4EAB-867F-65001325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z="2000" b="1" smtClean="0">
                <a:latin typeface="Montserrat Medium" panose="00000600000000000000" pitchFamily="2" charset="-52"/>
              </a:rPr>
              <a:t>12</a:t>
            </a:fld>
            <a:endParaRPr lang="en-US" sz="2000" b="1" dirty="0"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56984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42BEF-23FE-3C45-25F2-15CC3B9A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Batang"/>
                <a:cs typeface="Calibri Light"/>
              </a:rPr>
              <a:t>Команда</a:t>
            </a:r>
            <a:endParaRPr lang="ru-RU" sz="3600" dirty="0">
              <a:latin typeface="Montserrat SemiBold" panose="00000700000000000000" pitchFamily="2" charset="-52"/>
              <a:ea typeface="Batang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195A387C-D3B2-43CC-9326-4C5098E877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21706"/>
              </p:ext>
            </p:extLst>
          </p:nvPr>
        </p:nvGraphicFramePr>
        <p:xfrm>
          <a:off x="571500" y="2024743"/>
          <a:ext cx="11060112" cy="4683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9674">
                  <a:extLst>
                    <a:ext uri="{9D8B030D-6E8A-4147-A177-3AD203B41FA5}">
                      <a16:colId xmlns:a16="http://schemas.microsoft.com/office/drawing/2014/main" val="3582334462"/>
                    </a:ext>
                  </a:extLst>
                </a:gridCol>
                <a:gridCol w="6430438">
                  <a:extLst>
                    <a:ext uri="{9D8B030D-6E8A-4147-A177-3AD203B41FA5}">
                      <a16:colId xmlns:a16="http://schemas.microsoft.com/office/drawing/2014/main" val="1337605525"/>
                    </a:ext>
                  </a:extLst>
                </a:gridCol>
              </a:tblGrid>
              <a:tr h="834852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Montserrat" panose="00000500000000000000" pitchFamily="2" charset="-52"/>
                          <a:ea typeface="Verdana" panose="020B0604030504040204" pitchFamily="34" charset="0"/>
                        </a:rPr>
                        <a:t>Член команды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Montserrat" panose="00000500000000000000" pitchFamily="2" charset="-52"/>
                          <a:ea typeface="Verdana" panose="020B0604030504040204" pitchFamily="34" charset="0"/>
                        </a:rPr>
                        <a:t>Обязанности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130726"/>
                  </a:ext>
                </a:extLst>
              </a:tr>
              <a:tr h="1454963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Montserrat" panose="00000500000000000000" pitchFamily="2" charset="-52"/>
                          <a:ea typeface="Verdana" panose="020B0604030504040204" pitchFamily="34" charset="0"/>
                        </a:rPr>
                        <a:t>Блинова Оксана Александровна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Verdana" panose="020B0604030504040204" pitchFamily="34" charset="0"/>
                        </a:rPr>
                        <a:t>Создание технического задания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Verdana" panose="020B0604030504040204" pitchFamily="34" charset="0"/>
                        </a:rPr>
                        <a:t>Написание курсовой работы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Verdana" panose="020B0604030504040204" pitchFamily="34" charset="0"/>
                        </a:rPr>
                        <a:t>Написание документации проекта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Verdana" panose="020B0604030504040204" pitchFamily="34" charset="0"/>
                        </a:rPr>
                        <a:t>Создание диаграмм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Verdana" panose="020B0604030504040204" pitchFamily="34" charset="0"/>
                        </a:rPr>
                        <a:t>Аналитика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48814"/>
                  </a:ext>
                </a:extLst>
              </a:tr>
              <a:tr h="1116600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Montserrat" panose="00000500000000000000" pitchFamily="2" charset="-52"/>
                          <a:ea typeface="Verdana" panose="020B0604030504040204" pitchFamily="34" charset="0"/>
                        </a:rPr>
                        <a:t>Семенов Алексей Алексеевич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latin typeface="Montserrat" panose="00000500000000000000" pitchFamily="2" charset="-52"/>
                          <a:ea typeface="Verdana" panose="020B0604030504040204" pitchFamily="34" charset="0"/>
                        </a:rPr>
                        <a:t>Разработка серверной части приложения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latin typeface="Montserrat" panose="00000500000000000000" pitchFamily="2" charset="-52"/>
                          <a:ea typeface="Verdana" panose="020B0604030504040204" pitchFamily="34" charset="0"/>
                        </a:rPr>
                        <a:t>Разработка мобильной части приложения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latin typeface="Montserrat" panose="00000500000000000000" pitchFamily="2" charset="-52"/>
                          <a:ea typeface="Verdana" panose="020B0604030504040204" pitchFamily="34" charset="0"/>
                        </a:rPr>
                        <a:t>Развертывание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76124"/>
                  </a:ext>
                </a:extLst>
              </a:tr>
              <a:tr h="1116600">
                <a:tc>
                  <a:txBody>
                    <a:bodyPr/>
                    <a:lstStyle/>
                    <a:p>
                      <a:r>
                        <a:rPr lang="ru-RU" sz="2000" dirty="0" err="1">
                          <a:latin typeface="Montserrat" panose="00000500000000000000" pitchFamily="2" charset="-52"/>
                          <a:ea typeface="Verdana" panose="020B0604030504040204" pitchFamily="34" charset="0"/>
                        </a:rPr>
                        <a:t>Вдовикова</a:t>
                      </a:r>
                      <a:r>
                        <a:rPr lang="ru-RU" sz="2000" dirty="0">
                          <a:latin typeface="Montserrat" panose="00000500000000000000" pitchFamily="2" charset="-52"/>
                          <a:ea typeface="Verdana" panose="020B0604030504040204" pitchFamily="34" charset="0"/>
                        </a:rPr>
                        <a:t> Елена Юрьевна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latin typeface="Montserrat" panose="00000500000000000000" pitchFamily="2" charset="-52"/>
                          <a:ea typeface="Verdana" panose="020B0604030504040204" pitchFamily="34" charset="0"/>
                        </a:rPr>
                        <a:t>Создание дизайн-макетов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latin typeface="Montserrat" panose="00000500000000000000" pitchFamily="2" charset="-52"/>
                          <a:ea typeface="Verdana" panose="020B0604030504040204" pitchFamily="34" charset="0"/>
                        </a:rPr>
                        <a:t>Разработка клиентской части приложения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latin typeface="Montserrat" panose="00000500000000000000" pitchFamily="2" charset="-52"/>
                          <a:ea typeface="Verdana" panose="020B0604030504040204" pitchFamily="34" charset="0"/>
                        </a:rPr>
                        <a:t>Исследование предметной области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185225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0C0DD4-F7F4-4EF5-B363-F7C0643B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z="2000" b="1" smtClean="0">
                <a:latin typeface="Montserrat Medium" panose="00000600000000000000" pitchFamily="2" charset="-52"/>
              </a:rPr>
              <a:t>13</a:t>
            </a:fld>
            <a:endParaRPr lang="en-US" sz="2000" b="1" dirty="0"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8181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662D75-67E4-87CB-CF30-9F43866B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Batang"/>
                <a:cs typeface="Calibri"/>
              </a:rPr>
              <a:t>Проблема</a:t>
            </a:r>
            <a:endParaRPr lang="ru-RU" sz="3600" dirty="0">
              <a:latin typeface="Montserrat SemiBold" panose="00000700000000000000" pitchFamily="2" charset="-52"/>
              <a:cs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AEE350-93B7-1833-B630-645930760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86731"/>
            <a:ext cx="11059811" cy="408198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Montserrat" panose="00000500000000000000" pitchFamily="2" charset="-52"/>
              </a:rPr>
              <a:t>Многие владельцы домашних животных стремятся правильно заботиться о своем питомце, но возникают трудности из-за </a:t>
            </a:r>
            <a:r>
              <a:rPr lang="ru-RU" sz="2400" dirty="0">
                <a:latin typeface="Montserrat Medium" panose="00000600000000000000" pitchFamily="2" charset="-52"/>
              </a:rPr>
              <a:t>фрагментированной</a:t>
            </a:r>
            <a:r>
              <a:rPr lang="ru-RU" sz="2400" dirty="0">
                <a:latin typeface="Montserrat" panose="00000500000000000000" pitchFamily="2" charset="-52"/>
              </a:rPr>
              <a:t> </a:t>
            </a:r>
            <a:r>
              <a:rPr lang="ru-RU" sz="2400" dirty="0">
                <a:latin typeface="Montserrat Medium" panose="00000600000000000000" pitchFamily="2" charset="-52"/>
              </a:rPr>
              <a:t>информации о кормах и уходе, </a:t>
            </a:r>
            <a:r>
              <a:rPr lang="ru-RU" sz="2400" dirty="0">
                <a:latin typeface="Montserrat" panose="00000500000000000000" pitchFamily="2" charset="-52"/>
              </a:rPr>
              <a:t>разбросанной по просторам Интернета, а также </a:t>
            </a:r>
            <a:r>
              <a:rPr lang="ru-RU" sz="2400" dirty="0">
                <a:latin typeface="Montserrat Medium" panose="00000600000000000000" pitchFamily="2" charset="-52"/>
              </a:rPr>
              <a:t>необходимости вести учет рациона самостоятельно.</a:t>
            </a:r>
          </a:p>
          <a:p>
            <a:pPr marL="0" indent="0">
              <a:buNone/>
            </a:pPr>
            <a:endParaRPr lang="ru-RU" sz="2400" dirty="0">
              <a:latin typeface="Montserrat Medium" panose="00000600000000000000" pitchFamily="2" charset="-52"/>
            </a:endParaRPr>
          </a:p>
          <a:p>
            <a:pPr marL="0" indent="0">
              <a:buNone/>
            </a:pPr>
            <a:endParaRPr lang="ru-RU" sz="2400" dirty="0">
              <a:latin typeface="Montserrat Medium" panose="00000600000000000000" pitchFamily="2" charset="-52"/>
            </a:endParaRPr>
          </a:p>
          <a:p>
            <a:pPr marL="0" indent="0" algn="r">
              <a:buNone/>
            </a:pPr>
            <a:r>
              <a:rPr lang="en-US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https://journal.tinkoff.ru/media/pets-in-the-city-data-2019_fin.pdf</a:t>
            </a:r>
            <a:endParaRPr lang="ru-RU" dirty="0">
              <a:solidFill>
                <a:schemeClr val="bg1">
                  <a:lumMod val="50000"/>
                </a:schemeClr>
              </a:solidFill>
              <a:latin typeface="Montserrat Medium" panose="00000600000000000000" pitchFamily="2" charset="-52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EECBF1-D8A8-4F66-A3E3-7BAC57F6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z="2000" b="1" smtClean="0">
                <a:latin typeface="Montserrat Medium" panose="00000600000000000000" pitchFamily="2" charset="-52"/>
              </a:rPr>
              <a:t>2</a:t>
            </a:fld>
            <a:endParaRPr lang="en-US" sz="2000" b="1" dirty="0"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7110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4283C-265C-914D-9F9D-014102EA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Batang"/>
                <a:cs typeface="Calibri"/>
              </a:rPr>
              <a:t>Целевая</a:t>
            </a:r>
            <a:r>
              <a:rPr lang="ru-RU" sz="1400" dirty="0">
                <a:latin typeface="Montserrat SemiBold" panose="00000700000000000000" pitchFamily="2" charset="-52"/>
                <a:ea typeface="Batang"/>
                <a:cs typeface="Calibri"/>
              </a:rPr>
              <a:t>   </a:t>
            </a:r>
            <a:r>
              <a:rPr lang="ru-RU" sz="3600" dirty="0">
                <a:latin typeface="Montserrat SemiBold" panose="00000700000000000000" pitchFamily="2" charset="-52"/>
                <a:ea typeface="Batang"/>
                <a:cs typeface="Calibri"/>
              </a:rPr>
              <a:t>аудитория</a:t>
            </a:r>
            <a:endParaRPr lang="ru-RU" sz="3600" dirty="0">
              <a:latin typeface="Montserrat SemiBold" panose="00000700000000000000" pitchFamily="2" charset="-52"/>
              <a:cs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565F3E-455D-E7F6-B230-3280311AF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sz="2400" dirty="0">
                <a:latin typeface="Montserrat" panose="00000500000000000000" pitchFamily="2" charset="-52"/>
                <a:cs typeface="Calibri"/>
              </a:rPr>
              <a:t>Владельцы домашних животных,</a:t>
            </a:r>
            <a:r>
              <a:rPr lang="en-US" sz="2400" dirty="0">
                <a:latin typeface="Montserrat" panose="00000500000000000000" pitchFamily="2" charset="-52"/>
                <a:cs typeface="Calibri"/>
              </a:rPr>
              <a:t> </a:t>
            </a:r>
            <a:r>
              <a:rPr lang="ru-RU" sz="2400" dirty="0">
                <a:latin typeface="Montserrat" panose="00000500000000000000" pitchFamily="2" charset="-52"/>
                <a:cs typeface="Calibri"/>
              </a:rPr>
              <a:t> в возрасте от 18 до 55 лет, которые ищут удобный способ получения информации и рекомендаций по питанию своих питомцев.</a:t>
            </a:r>
          </a:p>
          <a:p>
            <a:pPr marL="0" indent="0">
              <a:buNone/>
            </a:pPr>
            <a:endParaRPr lang="ru-RU" sz="2400" dirty="0">
              <a:latin typeface="Montserrat" panose="00000500000000000000" pitchFamily="2" charset="-52"/>
              <a:cs typeface="Calibri"/>
            </a:endParaRPr>
          </a:p>
          <a:p>
            <a:pPr marL="0" indent="0">
              <a:buNone/>
            </a:pPr>
            <a:endParaRPr lang="ru-RU" sz="2400" dirty="0">
              <a:latin typeface="Montserrat" panose="00000500000000000000" pitchFamily="2" charset="-52"/>
              <a:cs typeface="Calibri"/>
            </a:endParaRPr>
          </a:p>
          <a:p>
            <a:pPr marL="0" indent="0">
              <a:buNone/>
            </a:pPr>
            <a:endParaRPr lang="ru-RU" sz="2400" dirty="0">
              <a:latin typeface="Montserrat" panose="00000500000000000000" pitchFamily="2" charset="-52"/>
              <a:cs typeface="Calibri"/>
            </a:endParaRPr>
          </a:p>
          <a:p>
            <a:pPr marL="0" indent="0" algn="just">
              <a:buNone/>
            </a:pPr>
            <a:r>
              <a:rPr lang="en-US" sz="20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https://www.retail.ru/news/chetyre-lapy-vyyasnili-predpochteniya-vladeltsev-domashnikh-zhivotnykh-6-avgusta-2021-207743/</a:t>
            </a:r>
            <a:endParaRPr lang="ru-RU" sz="24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-52"/>
              <a:cs typeface="Calibri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7F7E45-2BF6-451E-8347-9DA8A886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z="2000" b="1" smtClean="0">
                <a:latin typeface="Montserrat Medium" panose="00000600000000000000" pitchFamily="2" charset="-52"/>
              </a:rPr>
              <a:t>3</a:t>
            </a:fld>
            <a:endParaRPr lang="en-US" sz="2000" b="1" dirty="0"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01992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1E500E-3127-E340-AE6F-66EC90D3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Batang"/>
                <a:cs typeface="Times New Roman"/>
              </a:rPr>
              <a:t>Предлагаемое</a:t>
            </a:r>
            <a:r>
              <a:rPr lang="ru-RU" sz="1200" dirty="0">
                <a:latin typeface="Montserrat SemiBold" panose="00000700000000000000" pitchFamily="2" charset="-52"/>
                <a:ea typeface="Batang"/>
                <a:cs typeface="Times New Roman"/>
              </a:rPr>
              <a:t>   </a:t>
            </a:r>
            <a:r>
              <a:rPr lang="ru-RU" sz="3600" dirty="0">
                <a:latin typeface="Montserrat SemiBold" panose="00000700000000000000" pitchFamily="2" charset="-52"/>
                <a:ea typeface="Batang"/>
                <a:cs typeface="Times New Roman"/>
              </a:rPr>
              <a:t>решение</a:t>
            </a:r>
            <a:endParaRPr lang="ru-RU" sz="3600" dirty="0">
              <a:latin typeface="Montserrat SemiBold" panose="00000700000000000000" pitchFamily="2" charset="-52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003174-CF8F-1E51-2CE4-B5C4A6E16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673" y="2263427"/>
            <a:ext cx="11059811" cy="39109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Montserrat Medium" panose="00000600000000000000" pitchFamily="2" charset="-52"/>
                <a:cs typeface="Calibri"/>
              </a:rPr>
              <a:t>PetFeed</a:t>
            </a:r>
            <a:r>
              <a:rPr lang="en-US" sz="2400" dirty="0">
                <a:latin typeface="Montserrat" panose="00000500000000000000" pitchFamily="2" charset="-52"/>
                <a:cs typeface="Calibri"/>
              </a:rPr>
              <a:t> – </a:t>
            </a:r>
            <a:r>
              <a:rPr lang="ru-RU" sz="2400" dirty="0">
                <a:latin typeface="Montserrat" panose="00000500000000000000" pitchFamily="2" charset="-52"/>
                <a:cs typeface="Calibri"/>
              </a:rPr>
              <a:t>приложение, предоставляющее удобный функционал для ведения учета питания животного. Оно не только выдает наглядную информацию о качестве кормов и предлагает альтернативные варианты, но также предоставляет систематизированную базу данных с полезными советами и рекомендациями по уходу за животным. Вся необходимая информация собрана в одном месте, что делает процесс ухода за питомцем более удобным для владельцев.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8ADDB1-1AA6-4058-A68C-8B2AA73B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z="2000" b="1" smtClean="0">
                <a:latin typeface="Montserrat Medium" panose="00000600000000000000" pitchFamily="2" charset="-52"/>
              </a:rPr>
              <a:t>4</a:t>
            </a:fld>
            <a:endParaRPr lang="en-US" sz="2000" b="1" dirty="0"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7497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69775-52EF-46C4-8115-BFC8FF3D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аналогов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06F588-AA98-4967-B8DF-D39B2BD2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z="2000" b="1" smtClean="0">
                <a:latin typeface="Montserrat Medium" panose="00000600000000000000" pitchFamily="2" charset="-52"/>
              </a:rPr>
              <a:t>5</a:t>
            </a:fld>
            <a:endParaRPr lang="en-US" sz="2000" b="1" dirty="0">
              <a:latin typeface="Montserrat Medium" panose="00000600000000000000" pitchFamily="2" charset="-52"/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8E223918-8C1E-452E-B603-434DFA7F2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398857"/>
              </p:ext>
            </p:extLst>
          </p:nvPr>
        </p:nvGraphicFramePr>
        <p:xfrm>
          <a:off x="571500" y="2340266"/>
          <a:ext cx="110490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250">
                  <a:extLst>
                    <a:ext uri="{9D8B030D-6E8A-4147-A177-3AD203B41FA5}">
                      <a16:colId xmlns:a16="http://schemas.microsoft.com/office/drawing/2014/main" val="813910934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2050979204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4259634479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571564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Montserrat" panose="00000500000000000000" pitchFamily="2" charset="-52"/>
                        </a:rPr>
                        <a:t>Недостатки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Montserrat" panose="00000500000000000000" pitchFamily="2" charset="-52"/>
                        </a:rPr>
                        <a:t>11</a:t>
                      </a:r>
                      <a:r>
                        <a:rPr lang="en-US" sz="2000" dirty="0">
                          <a:latin typeface="Montserrat" panose="00000500000000000000" pitchFamily="2" charset="-52"/>
                        </a:rPr>
                        <a:t>Pets</a:t>
                      </a:r>
                      <a:endParaRPr lang="ru-RU" sz="20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Montserrat" panose="00000500000000000000" pitchFamily="2" charset="-52"/>
                        </a:rPr>
                        <a:t>Animal ID</a:t>
                      </a:r>
                      <a:endParaRPr lang="ru-RU" sz="20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Montserrat" panose="00000500000000000000" pitchFamily="2" charset="-52"/>
                        </a:rPr>
                        <a:t>Petapet</a:t>
                      </a:r>
                      <a:endParaRPr lang="ru-RU" sz="20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41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Montserrat" panose="00000500000000000000" pitchFamily="2" charset="-52"/>
                        </a:rPr>
                        <a:t>Платные услуги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Montserrat" panose="00000500000000000000" pitchFamily="2" charset="-52"/>
                        </a:rPr>
                        <a:t>+</a:t>
                      </a:r>
                      <a:endParaRPr lang="ru-RU" sz="2000" b="1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Montserrat" panose="00000500000000000000" pitchFamily="2" charset="-52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Montserrat" panose="00000500000000000000" pitchFamily="2" charset="-52"/>
                        </a:rPr>
                        <a:t>+</a:t>
                      </a:r>
                      <a:endParaRPr lang="ru-RU" sz="2000" b="1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564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Montserrat" panose="00000500000000000000" pitchFamily="2" charset="-52"/>
                        </a:rPr>
                        <a:t>Рекламные вставки в бесплатной версии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Montserrat" panose="00000500000000000000" pitchFamily="2" charset="-52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Montserrat" panose="00000500000000000000" pitchFamily="2" charset="-52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Montserrat" panose="00000500000000000000" pitchFamily="2" charset="-52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9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Montserrat" panose="00000500000000000000" pitchFamily="2" charset="-52"/>
                        </a:rPr>
                        <a:t>Ограниченный доступ к некоторым возможностям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Montserrat" panose="00000500000000000000" pitchFamily="2" charset="-52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Montserrat" panose="00000500000000000000" pitchFamily="2" charset="-52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Montserrat" panose="00000500000000000000" pitchFamily="2" charset="-52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94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Montserrat" panose="00000500000000000000" pitchFamily="2" charset="-52"/>
                        </a:rPr>
                        <a:t>Русский язык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Montserrat" panose="00000500000000000000" pitchFamily="2" charset="-52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Montserrat" panose="00000500000000000000" pitchFamily="2" charset="-52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Montserrat" panose="00000500000000000000" pitchFamily="2" charset="-52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931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99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EFD50-45B6-F84D-D2C9-75CCB4CA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Batang"/>
                <a:cs typeface="Times New Roman"/>
              </a:rPr>
              <a:t>Технологии</a:t>
            </a:r>
            <a:r>
              <a:rPr lang="ru-RU" sz="1200" dirty="0">
                <a:latin typeface="Montserrat SemiBold" panose="00000700000000000000" pitchFamily="2" charset="-52"/>
                <a:ea typeface="Batang"/>
                <a:cs typeface="Times New Roman"/>
              </a:rPr>
              <a:t>   </a:t>
            </a:r>
            <a:r>
              <a:rPr lang="ru-RU" sz="3600" dirty="0">
                <a:latin typeface="Montserrat SemiBold" panose="00000700000000000000" pitchFamily="2" charset="-52"/>
                <a:ea typeface="Batang"/>
                <a:cs typeface="Times New Roman"/>
              </a:rPr>
              <a:t>и</a:t>
            </a:r>
            <a:r>
              <a:rPr lang="ru-RU" sz="1200" dirty="0">
                <a:latin typeface="Montserrat SemiBold" panose="00000700000000000000" pitchFamily="2" charset="-52"/>
                <a:ea typeface="Batang"/>
                <a:cs typeface="Times New Roman"/>
              </a:rPr>
              <a:t>   </a:t>
            </a:r>
            <a:r>
              <a:rPr lang="ru-RU" sz="3600" dirty="0">
                <a:latin typeface="Montserrat SemiBold" panose="00000700000000000000" pitchFamily="2" charset="-52"/>
                <a:ea typeface="Batang"/>
                <a:cs typeface="Times New Roman"/>
              </a:rPr>
              <a:t>инновации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43FB7E-0F8D-0B9E-2B2C-A28039DF7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9"/>
            <a:ext cx="5159829" cy="357399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dirty="0">
                <a:latin typeface="Montserrat Medium" panose="00000600000000000000" pitchFamily="2" charset="-52"/>
                <a:cs typeface="Times New Roman"/>
              </a:rPr>
              <a:t>Для серверной части:</a:t>
            </a:r>
          </a:p>
          <a:p>
            <a:r>
              <a:rPr lang="ru-RU" dirty="0">
                <a:latin typeface="Montserrat" panose="00000500000000000000" pitchFamily="2" charset="-52"/>
                <a:cs typeface="Times New Roman"/>
              </a:rPr>
              <a:t>Язык программирования – </a:t>
            </a:r>
            <a:r>
              <a:rPr lang="en-US" dirty="0">
                <a:latin typeface="Montserrat" panose="00000500000000000000" pitchFamily="2" charset="-52"/>
                <a:cs typeface="Times New Roman"/>
              </a:rPr>
              <a:t>Python 12</a:t>
            </a:r>
            <a:r>
              <a:rPr lang="ru-RU" dirty="0">
                <a:latin typeface="Montserrat" panose="00000500000000000000" pitchFamily="2" charset="-52"/>
                <a:cs typeface="Times New Roman"/>
              </a:rPr>
              <a:t>-ой версии;</a:t>
            </a:r>
            <a:endParaRPr lang="ru-RU" dirty="0">
              <a:latin typeface="Montserrat" panose="00000500000000000000" pitchFamily="2" charset="-52"/>
              <a:cs typeface="Calibri"/>
            </a:endParaRPr>
          </a:p>
          <a:p>
            <a:r>
              <a:rPr lang="ru-RU" dirty="0">
                <a:latin typeface="Montserrat" panose="00000500000000000000" pitchFamily="2" charset="-52"/>
                <a:cs typeface="Times New Roman"/>
              </a:rPr>
              <a:t>Фреймворк – </a:t>
            </a:r>
            <a:r>
              <a:rPr lang="en-US" dirty="0">
                <a:latin typeface="Montserrat" panose="00000500000000000000" pitchFamily="2" charset="-52"/>
                <a:cs typeface="Times New Roman"/>
              </a:rPr>
              <a:t>Django REST framework</a:t>
            </a:r>
            <a:r>
              <a:rPr lang="ru-RU" dirty="0">
                <a:latin typeface="Montserrat" panose="00000500000000000000" pitchFamily="2" charset="-52"/>
                <a:cs typeface="Times New Roman"/>
              </a:rPr>
              <a:t>;</a:t>
            </a:r>
            <a:endParaRPr lang="ru-RU" dirty="0">
              <a:latin typeface="Montserrat" panose="00000500000000000000" pitchFamily="2" charset="-52"/>
              <a:cs typeface="Calibri"/>
            </a:endParaRPr>
          </a:p>
          <a:p>
            <a:r>
              <a:rPr lang="ru-RU" dirty="0">
                <a:latin typeface="Montserrat" panose="00000500000000000000" pitchFamily="2" charset="-52"/>
                <a:cs typeface="Times New Roman"/>
              </a:rPr>
              <a:t>СУБД – </a:t>
            </a:r>
            <a:r>
              <a:rPr lang="ru-RU" dirty="0" err="1">
                <a:latin typeface="Montserrat" panose="00000500000000000000" pitchFamily="2" charset="-52"/>
                <a:cs typeface="Times New Roman"/>
              </a:rPr>
              <a:t>PostgreSQL</a:t>
            </a:r>
            <a:r>
              <a:rPr lang="ru-RU" dirty="0">
                <a:latin typeface="Montserrat" panose="00000500000000000000" pitchFamily="2" charset="-52"/>
                <a:cs typeface="Times New Roman"/>
              </a:rPr>
              <a:t>;</a:t>
            </a:r>
            <a:endParaRPr lang="en-US" dirty="0">
              <a:latin typeface="Montserrat" panose="00000500000000000000" pitchFamily="2" charset="-52"/>
              <a:cs typeface="Times New Roman"/>
            </a:endParaRPr>
          </a:p>
          <a:p>
            <a:r>
              <a:rPr lang="en-US" dirty="0">
                <a:latin typeface="Montserrat" panose="00000500000000000000" pitchFamily="2" charset="-52"/>
                <a:cs typeface="Times New Roman"/>
              </a:rPr>
              <a:t>Nginx;</a:t>
            </a:r>
          </a:p>
          <a:p>
            <a:r>
              <a:rPr lang="en-US" dirty="0" err="1">
                <a:latin typeface="Montserrat" panose="00000500000000000000" pitchFamily="2" charset="-52"/>
                <a:cs typeface="Times New Roman"/>
              </a:rPr>
              <a:t>uWSGI</a:t>
            </a:r>
            <a:r>
              <a:rPr lang="en-US" dirty="0">
                <a:latin typeface="Montserrat" panose="00000500000000000000" pitchFamily="2" charset="-52"/>
                <a:cs typeface="Times New Roman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27FFFE-5721-4445-AD02-A262BD68CD8B}"/>
              </a:ext>
            </a:extLst>
          </p:cNvPr>
          <p:cNvSpPr txBox="1"/>
          <p:nvPr/>
        </p:nvSpPr>
        <p:spPr>
          <a:xfrm>
            <a:off x="6293541" y="2075689"/>
            <a:ext cx="48822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2000" dirty="0">
                <a:latin typeface="Montserrat Medium" panose="00000600000000000000" pitchFamily="2" charset="-52"/>
                <a:cs typeface="Calibri"/>
              </a:rPr>
              <a:t>Для клиентской части: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Montserrat" panose="00000500000000000000" pitchFamily="2" charset="-52"/>
                <a:cs typeface="Calibri"/>
              </a:rPr>
              <a:t>Язык программирования – </a:t>
            </a:r>
            <a:r>
              <a:rPr lang="en-US" sz="2000" dirty="0">
                <a:latin typeface="Montserrat" panose="00000500000000000000" pitchFamily="2" charset="-52"/>
                <a:cs typeface="Calibri"/>
              </a:rPr>
              <a:t>Dart;</a:t>
            </a:r>
            <a:endParaRPr lang="ru-RU" sz="2000" dirty="0">
              <a:latin typeface="Montserrat" panose="00000500000000000000" pitchFamily="2" charset="-52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Montserrat" panose="00000500000000000000" pitchFamily="2" charset="-52"/>
                <a:cs typeface="Calibri"/>
              </a:rPr>
              <a:t>Фреймворк – </a:t>
            </a:r>
            <a:r>
              <a:rPr lang="en-US" sz="2000" dirty="0">
                <a:latin typeface="Montserrat" panose="00000500000000000000" pitchFamily="2" charset="-52"/>
                <a:cs typeface="Calibri"/>
              </a:rPr>
              <a:t>Flutter;</a:t>
            </a:r>
            <a:endParaRPr lang="ru-RU" sz="2000" dirty="0">
              <a:latin typeface="Montserrat" panose="00000500000000000000" pitchFamily="2" charset="-52"/>
              <a:cs typeface="Calibri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6B71A6-81E9-4D1C-B3DD-498B7FE79285}"/>
              </a:ext>
            </a:extLst>
          </p:cNvPr>
          <p:cNvSpPr txBox="1"/>
          <p:nvPr/>
        </p:nvSpPr>
        <p:spPr>
          <a:xfrm>
            <a:off x="742950" y="5594780"/>
            <a:ext cx="1058091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solidFill>
                  <a:srgbClr val="1B1642"/>
                </a:solidFill>
                <a:latin typeface="Montserrat" panose="00000500000000000000" pitchFamily="2" charset="-52"/>
                <a:ea typeface="+mn-lt"/>
                <a:cs typeface="+mn-lt"/>
              </a:rPr>
              <a:t>Эти технологии были выбраны с учетом их текущих </a:t>
            </a:r>
            <a:r>
              <a:rPr lang="ru-RU" sz="2000" dirty="0">
                <a:solidFill>
                  <a:srgbClr val="1B1642"/>
                </a:solidFill>
                <a:latin typeface="Montserrat Medium" panose="00000600000000000000" pitchFamily="2" charset="-52"/>
                <a:ea typeface="+mn-lt"/>
                <a:cs typeface="+mn-lt"/>
              </a:rPr>
              <a:t>темпов развития</a:t>
            </a:r>
            <a:r>
              <a:rPr lang="ru-RU" sz="2000" dirty="0">
                <a:solidFill>
                  <a:srgbClr val="1B1642"/>
                </a:solidFill>
                <a:latin typeface="Montserrat" panose="00000500000000000000" pitchFamily="2" charset="-52"/>
                <a:ea typeface="+mn-lt"/>
                <a:cs typeface="+mn-lt"/>
              </a:rPr>
              <a:t>, а также с целью обеспечения удобства </a:t>
            </a:r>
            <a:r>
              <a:rPr lang="ru-RU" sz="2000" dirty="0">
                <a:solidFill>
                  <a:srgbClr val="1B1642"/>
                </a:solidFill>
                <a:latin typeface="Montserrat Medium" panose="00000600000000000000" pitchFamily="2" charset="-52"/>
                <a:ea typeface="+mn-lt"/>
                <a:cs typeface="+mn-lt"/>
              </a:rPr>
              <a:t>долгосрочной поддержки</a:t>
            </a:r>
            <a:r>
              <a:rPr lang="ru-RU" sz="2000" dirty="0">
                <a:solidFill>
                  <a:srgbClr val="1B1642"/>
                </a:solidFill>
                <a:latin typeface="Montserrat" panose="00000500000000000000" pitchFamily="2" charset="-52"/>
                <a:ea typeface="+mn-lt"/>
                <a:cs typeface="+mn-lt"/>
              </a:rPr>
              <a:t>.</a:t>
            </a:r>
          </a:p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53C8F6-1403-4018-873D-E1B73030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z="2000" b="1" smtClean="0">
                <a:latin typeface="Montserrat Medium" panose="00000600000000000000" pitchFamily="2" charset="-52"/>
              </a:rPr>
              <a:t>6</a:t>
            </a:fld>
            <a:endParaRPr lang="en-US" sz="2000" b="1" dirty="0"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8689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EFD50-45B6-F84D-D2C9-75CCB4CA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Batang"/>
                <a:cs typeface="Times New Roman"/>
              </a:rPr>
              <a:t>Дополнительные</a:t>
            </a:r>
            <a:r>
              <a:rPr lang="ru-RU" sz="1200" dirty="0">
                <a:latin typeface="Montserrat SemiBold" panose="00000700000000000000" pitchFamily="2" charset="-52"/>
                <a:ea typeface="Batang"/>
                <a:cs typeface="Times New Roman"/>
              </a:rPr>
              <a:t>   </a:t>
            </a:r>
            <a:r>
              <a:rPr lang="ru-RU" sz="3600" dirty="0">
                <a:latin typeface="Montserrat SemiBold" panose="00000700000000000000" pitchFamily="2" charset="-52"/>
                <a:ea typeface="Batang"/>
                <a:cs typeface="Times New Roman"/>
              </a:rPr>
              <a:t>технологии </a:t>
            </a:r>
            <a:r>
              <a:rPr lang="ru-RU" sz="1200" dirty="0">
                <a:latin typeface="Montserrat SemiBold" panose="00000700000000000000" pitchFamily="2" charset="-52"/>
                <a:ea typeface="Batang"/>
                <a:cs typeface="Times New Roman"/>
              </a:rPr>
              <a:t> </a:t>
            </a:r>
            <a:r>
              <a:rPr lang="ru-RU" sz="3600" dirty="0">
                <a:latin typeface="Montserrat SemiBold" panose="00000700000000000000" pitchFamily="2" charset="-52"/>
                <a:ea typeface="Batang"/>
                <a:cs typeface="Times New Roman"/>
              </a:rPr>
              <a:t>и </a:t>
            </a:r>
            <a:r>
              <a:rPr lang="ru-RU" sz="1200" dirty="0">
                <a:latin typeface="Montserrat SemiBold" panose="00000700000000000000" pitchFamily="2" charset="-52"/>
                <a:ea typeface="Batang"/>
                <a:cs typeface="Times New Roman"/>
              </a:rPr>
              <a:t> </a:t>
            </a:r>
            <a:r>
              <a:rPr lang="ru-RU" sz="3600" dirty="0">
                <a:latin typeface="Montserrat SemiBold" panose="00000700000000000000" pitchFamily="2" charset="-52"/>
                <a:ea typeface="Batang"/>
                <a:cs typeface="Times New Roman"/>
              </a:rPr>
              <a:t>сервисы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43FB7E-0F8D-0B9E-2B2C-A28039DF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latin typeface="Montserrat" panose="00000500000000000000" pitchFamily="2" charset="-52"/>
                <a:cs typeface="Times New Roman"/>
              </a:rPr>
              <a:t>Git</a:t>
            </a:r>
            <a:r>
              <a:rPr lang="en-US" sz="2400" dirty="0">
                <a:solidFill>
                  <a:srgbClr val="1B1642"/>
                </a:solidFill>
                <a:latin typeface="Montserrat" panose="00000500000000000000" pitchFamily="2" charset="-52"/>
                <a:ea typeface="+mn-lt"/>
                <a:cs typeface="+mn-lt"/>
              </a:rPr>
              <a:t> </a:t>
            </a:r>
            <a:r>
              <a:rPr lang="ru-RU" sz="2400" dirty="0">
                <a:solidFill>
                  <a:srgbClr val="1B1642"/>
                </a:solidFill>
                <a:latin typeface="Montserrat" panose="00000500000000000000" pitchFamily="2" charset="-52"/>
                <a:ea typeface="+mn-lt"/>
                <a:cs typeface="+mn-lt"/>
              </a:rPr>
              <a:t>и </a:t>
            </a:r>
            <a:r>
              <a:rPr lang="en-US" sz="2400" dirty="0">
                <a:solidFill>
                  <a:srgbClr val="1B1642"/>
                </a:solidFill>
                <a:latin typeface="Montserrat" panose="00000500000000000000" pitchFamily="2" charset="-52"/>
                <a:ea typeface="+mn-lt"/>
                <a:cs typeface="+mn-lt"/>
              </a:rPr>
              <a:t>GitHub</a:t>
            </a:r>
          </a:p>
          <a:p>
            <a:r>
              <a:rPr lang="en-US" sz="2400" dirty="0">
                <a:solidFill>
                  <a:srgbClr val="1B1642"/>
                </a:solidFill>
                <a:latin typeface="Montserrat" panose="00000500000000000000" pitchFamily="2" charset="-52"/>
                <a:ea typeface="+mn-lt"/>
                <a:cs typeface="+mn-lt"/>
              </a:rPr>
              <a:t>Trello</a:t>
            </a:r>
          </a:p>
          <a:p>
            <a:r>
              <a:rPr lang="en-US" sz="2400" dirty="0">
                <a:solidFill>
                  <a:srgbClr val="1B1642"/>
                </a:solidFill>
                <a:latin typeface="Montserrat" panose="00000500000000000000" pitchFamily="2" charset="-52"/>
                <a:ea typeface="+mn-lt"/>
                <a:cs typeface="+mn-lt"/>
              </a:rPr>
              <a:t>Miro</a:t>
            </a:r>
          </a:p>
          <a:p>
            <a:r>
              <a:rPr lang="en-US" sz="2400" dirty="0" err="1">
                <a:solidFill>
                  <a:srgbClr val="1B1642"/>
                </a:solidFill>
                <a:latin typeface="Montserrat" panose="00000500000000000000" pitchFamily="2" charset="-52"/>
                <a:ea typeface="+mn-lt"/>
                <a:cs typeface="+mn-lt"/>
              </a:rPr>
              <a:t>Figma</a:t>
            </a:r>
            <a:endParaRPr lang="ru-RU" sz="2400" dirty="0">
              <a:solidFill>
                <a:srgbClr val="1B1642"/>
              </a:solidFill>
              <a:latin typeface="Montserrat" panose="00000500000000000000" pitchFamily="2" charset="-52"/>
              <a:ea typeface="+mn-lt"/>
              <a:cs typeface="+mn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D18B6A-65B5-404C-A9FE-FF4C3935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z="2000" b="1" smtClean="0">
                <a:latin typeface="Montserrat Medium" panose="00000600000000000000" pitchFamily="2" charset="-52"/>
              </a:rPr>
              <a:t>7</a:t>
            </a:fld>
            <a:endParaRPr lang="en-US" sz="2000" b="1" dirty="0"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9655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5069C-2698-CFAC-974B-6A793FAD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Montserrat SemiBold" panose="00000700000000000000" pitchFamily="2" charset="-52"/>
                <a:ea typeface="Batang"/>
                <a:cs typeface="Times New Roman"/>
              </a:rPr>
              <a:t>Конкурентное</a:t>
            </a:r>
            <a:r>
              <a:rPr lang="ru-RU" sz="1200" dirty="0">
                <a:latin typeface="Montserrat SemiBold" panose="00000700000000000000" pitchFamily="2" charset="-52"/>
                <a:ea typeface="Batang"/>
                <a:cs typeface="Times New Roman"/>
              </a:rPr>
              <a:t>   </a:t>
            </a:r>
            <a:r>
              <a:rPr lang="ru-RU" sz="3600" dirty="0">
                <a:latin typeface="Montserrat SemiBold" panose="00000700000000000000" pitchFamily="2" charset="-52"/>
                <a:ea typeface="Batang"/>
                <a:cs typeface="Times New Roman"/>
              </a:rPr>
              <a:t>преимущество</a:t>
            </a:r>
            <a:endParaRPr lang="ru-RU" dirty="0">
              <a:latin typeface="Montserrat SemiBold" panose="00000700000000000000" pitchFamily="2" charset="-52"/>
              <a:ea typeface="Batang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D0520A-4EEC-22D5-96F5-E92D845E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b="0" i="0" kern="1200" dirty="0">
                <a:latin typeface="Montserrat" panose="00000500000000000000" pitchFamily="2" charset="-52"/>
                <a:cs typeface="Times New Roman"/>
              </a:rPr>
              <a:t>В отличие от зарубежных аналогов, конкурентным преимуществом нашего приложения является не только наличие русского языка, но и комбинация персонализированных рекомендаций по питанию и уходу для домашних животных. Наше приложение предлагает индивидуальный подход к каждому питомцу, учитывая его особенности и потребности.</a:t>
            </a:r>
            <a:endParaRPr lang="ru-RU" sz="2400" dirty="0">
              <a:latin typeface="Montserrat" panose="00000500000000000000" pitchFamily="2" charset="-52"/>
            </a:endParaRPr>
          </a:p>
          <a:p>
            <a:pPr marL="0" indent="0">
              <a:buNone/>
            </a:pPr>
            <a:endParaRPr lang="ru-RU" sz="2400" dirty="0">
              <a:latin typeface="Montserrat" panose="00000500000000000000" pitchFamily="2" charset="-52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A78E7B-ACC3-4068-B0FB-02C147E1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z="2000" b="1" smtClean="0">
                <a:latin typeface="Montserrat Medium" panose="00000600000000000000" pitchFamily="2" charset="-52"/>
              </a:rPr>
              <a:t>8</a:t>
            </a:fld>
            <a:endParaRPr lang="en-US" sz="2000" b="1" dirty="0"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19958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A5803-C0D4-35BB-CDEC-B2F7CED4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Calibri Light"/>
                <a:cs typeface="Calibri Light"/>
              </a:rPr>
              <a:t>Демонстрация</a:t>
            </a:r>
            <a:r>
              <a:rPr lang="ru-RU" sz="1200" dirty="0">
                <a:latin typeface="Montserrat SemiBold" panose="00000700000000000000" pitchFamily="2" charset="-52"/>
                <a:ea typeface="Calibri Light"/>
                <a:cs typeface="Calibri Light"/>
              </a:rPr>
              <a:t>   </a:t>
            </a:r>
            <a:r>
              <a:rPr lang="ru-RU" sz="3600" dirty="0">
                <a:latin typeface="Montserrat SemiBold" panose="00000700000000000000" pitchFamily="2" charset="-52"/>
                <a:ea typeface="Calibri Light"/>
                <a:cs typeface="Calibri Light"/>
              </a:rPr>
              <a:t>продукта</a:t>
            </a:r>
            <a:endParaRPr lang="ru-RU" sz="3600" dirty="0">
              <a:latin typeface="Montserrat SemiBold" panose="00000700000000000000" pitchFamily="2" charset="-52"/>
              <a:cs typeface="Times New Roman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BF4F7E8-30B9-4744-82D6-E808E192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z="2000" b="1" smtClean="0">
                <a:latin typeface="Montserrat Medium" panose="00000600000000000000" pitchFamily="2" charset="-52"/>
              </a:rPr>
              <a:t>9</a:t>
            </a:fld>
            <a:endParaRPr lang="en-US" sz="2000" b="1" dirty="0">
              <a:latin typeface="Montserrat Medium" panose="00000600000000000000" pitchFamily="2" charset="-5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BCC779-C94F-4909-B0A1-FB5C27058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894685"/>
            <a:ext cx="2129710" cy="438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941BFC1-246A-4FD3-B327-241E0EE51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257" y="1894685"/>
            <a:ext cx="2129710" cy="438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C69F6A2-65F0-4AD4-BC07-4AD1376CE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223" y="1894686"/>
            <a:ext cx="2129710" cy="438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5CEE651-E42A-4CB6-BB66-E51B9A20D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466" y="1894685"/>
            <a:ext cx="2129710" cy="438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52198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lignment">
      <a:dk1>
        <a:sysClr val="windowText" lastClr="000000"/>
      </a:dk1>
      <a:lt1>
        <a:sysClr val="window" lastClr="FFFFFF"/>
      </a:lt1>
      <a:dk2>
        <a:srgbClr val="3B3D38"/>
      </a:dk2>
      <a:lt2>
        <a:srgbClr val="F7F2EE"/>
      </a:lt2>
      <a:accent1>
        <a:srgbClr val="928A63"/>
      </a:accent1>
      <a:accent2>
        <a:srgbClr val="B57B6B"/>
      </a:accent2>
      <a:accent3>
        <a:srgbClr val="9E8484"/>
      </a:accent3>
      <a:accent4>
        <a:srgbClr val="7C8A75"/>
      </a:accent4>
      <a:accent5>
        <a:srgbClr val="8C8578"/>
      </a:accent5>
      <a:accent6>
        <a:srgbClr val="A18563"/>
      </a:accent6>
      <a:hlink>
        <a:srgbClr val="B57B6B"/>
      </a:hlink>
      <a:folHlink>
        <a:srgbClr val="7C8A75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454</Words>
  <Application>Microsoft Office PowerPoint</Application>
  <PresentationFormat>Широкоэкранный</PresentationFormat>
  <Paragraphs>99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Batang</vt:lpstr>
      <vt:lpstr>-apple-system</vt:lpstr>
      <vt:lpstr>Arial</vt:lpstr>
      <vt:lpstr>Avenir Next LT Pro Light</vt:lpstr>
      <vt:lpstr>Calibri</vt:lpstr>
      <vt:lpstr>Montserrat</vt:lpstr>
      <vt:lpstr>Montserrat Medium</vt:lpstr>
      <vt:lpstr>Montserrat SemiBold</vt:lpstr>
      <vt:lpstr>AlignmentVTI</vt:lpstr>
      <vt:lpstr>Система для учета и анализа питания домашних животных, с рекомендациями по кормлению и уходу "PetFeed"</vt:lpstr>
      <vt:lpstr>Проблема</vt:lpstr>
      <vt:lpstr>Целевая   аудитория</vt:lpstr>
      <vt:lpstr>Предлагаемое   решение</vt:lpstr>
      <vt:lpstr>Обзор аналогов</vt:lpstr>
      <vt:lpstr>Технологии   и   инновации</vt:lpstr>
      <vt:lpstr>Дополнительные   технологии  и  сервисы</vt:lpstr>
      <vt:lpstr>Конкурентное   преимущество</vt:lpstr>
      <vt:lpstr>Демонстрация   продукта</vt:lpstr>
      <vt:lpstr>Демонстрация   продукта</vt:lpstr>
      <vt:lpstr>Бизнес-модель</vt:lpstr>
      <vt:lpstr>План   развития</vt:lpstr>
      <vt:lpstr>Команда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 Semenov</dc:creator>
  <cp:lastModifiedBy>Oksana</cp:lastModifiedBy>
  <cp:revision>230</cp:revision>
  <dcterms:created xsi:type="dcterms:W3CDTF">2024-03-11T22:06:15Z</dcterms:created>
  <dcterms:modified xsi:type="dcterms:W3CDTF">2024-05-29T22:44:01Z</dcterms:modified>
</cp:coreProperties>
</file>