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5" r:id="rId17"/>
    <p:sldId id="276" r:id="rId18"/>
    <p:sldId id="277" r:id="rId19"/>
    <p:sldId id="273" r:id="rId20"/>
    <p:sldId id="274" r:id="rId21"/>
    <p:sldId id="278" r:id="rId22"/>
    <p:sldId id="279" r:id="rId23"/>
    <p:sldId id="284" r:id="rId24"/>
    <p:sldId id="283" r:id="rId25"/>
    <p:sldId id="285" r:id="rId26"/>
    <p:sldId id="286" r:id="rId27"/>
    <p:sldId id="287" r:id="rId28"/>
    <p:sldId id="288" r:id="rId29"/>
    <p:sldId id="289" r:id="rId30"/>
    <p:sldId id="291" r:id="rId31"/>
    <p:sldId id="290" r:id="rId32"/>
    <p:sldId id="292" r:id="rId33"/>
    <p:sldId id="294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OBSERVER (PROMATRAČ)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Obrasci ponašanja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8926286" y="6244046"/>
            <a:ext cx="30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VSITE -  OOM - Auro Mazzi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5434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Uloge: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7" y="1576252"/>
            <a:ext cx="5131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/>
              <a:t>Promatrač (</a:t>
            </a:r>
            <a:r>
              <a:rPr lang="hr-HR" sz="2400" dirty="0" err="1" smtClean="0"/>
              <a:t>Observer</a:t>
            </a:r>
            <a:r>
              <a:rPr lang="hr-HR" sz="2400" dirty="0" smtClean="0"/>
              <a:t>, </a:t>
            </a:r>
            <a:r>
              <a:rPr lang="hr-HR" sz="2400" dirty="0" err="1" smtClean="0"/>
              <a:t>Subscriber</a:t>
            </a:r>
            <a:r>
              <a:rPr lang="hr-HR" sz="2400" dirty="0" smtClean="0"/>
              <a:t>)</a:t>
            </a:r>
            <a:endParaRPr lang="hr-H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73" y="296091"/>
            <a:ext cx="5218176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3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Uloge: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7" y="1576252"/>
            <a:ext cx="5131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/>
              <a:t>Promatrač (</a:t>
            </a:r>
            <a:r>
              <a:rPr lang="hr-HR" sz="2400" dirty="0" err="1" smtClean="0"/>
              <a:t>Observer</a:t>
            </a:r>
            <a:r>
              <a:rPr lang="hr-HR" sz="2400" dirty="0" smtClean="0"/>
              <a:t>, </a:t>
            </a:r>
            <a:r>
              <a:rPr lang="hr-HR" sz="2400" dirty="0" err="1" smtClean="0"/>
              <a:t>Subscriber</a:t>
            </a:r>
            <a:r>
              <a:rPr lang="hr-HR" sz="2400" dirty="0" smtClean="0"/>
              <a:t>)</a:t>
            </a:r>
            <a:endParaRPr lang="hr-H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73" y="296091"/>
            <a:ext cx="5218176" cy="3261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5027" y="2210789"/>
            <a:ext cx="5442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Ž</a:t>
            </a:r>
            <a:r>
              <a:rPr lang="hr-HR" dirty="0" smtClean="0"/>
              <a:t>eli znati kada se dogodi promjena u objektu kojeg promatra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45680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Uloge: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7" y="1576252"/>
            <a:ext cx="5131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/>
              <a:t>Promatrač (</a:t>
            </a:r>
            <a:r>
              <a:rPr lang="hr-HR" sz="2400" dirty="0" err="1" smtClean="0"/>
              <a:t>Observer</a:t>
            </a:r>
            <a:r>
              <a:rPr lang="hr-HR" sz="2400" dirty="0" smtClean="0"/>
              <a:t>, </a:t>
            </a:r>
            <a:r>
              <a:rPr lang="hr-HR" sz="2400" dirty="0" err="1" smtClean="0"/>
              <a:t>Subscriber</a:t>
            </a:r>
            <a:r>
              <a:rPr lang="hr-HR" sz="2400" dirty="0" smtClean="0"/>
              <a:t>)</a:t>
            </a:r>
            <a:endParaRPr lang="hr-H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73" y="296091"/>
            <a:ext cx="5218176" cy="3261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5027" y="2210789"/>
            <a:ext cx="5442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Želi znati kada se dogodi promjena u objektu kojeg promatra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Mora implementirati metodu s potpisom kojeg je definirao Subjekt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0319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</p:spTree>
    <p:extLst>
      <p:ext uri="{BB962C8B-B14F-4D97-AF65-F5344CB8AC3E}">
        <p14:creationId xmlns:p14="http://schemas.microsoft.com/office/powerpoint/2010/main" val="1092277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7" y="1576252"/>
            <a:ext cx="25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Pomoću sučelja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684242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7" y="1576252"/>
            <a:ext cx="25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Pomoću sučelja</a:t>
            </a:r>
            <a:endParaRPr lang="hr-H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9" y="957942"/>
            <a:ext cx="6461760" cy="346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94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7" y="1576252"/>
            <a:ext cx="25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Pomoću sučelja</a:t>
            </a:r>
            <a:endParaRPr lang="hr-H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9" y="957942"/>
            <a:ext cx="6461760" cy="3460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5028" y="2210789"/>
            <a:ext cx="40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Znatno </a:t>
            </a:r>
            <a:r>
              <a:rPr lang="hr-HR" dirty="0" smtClean="0"/>
              <a:t>dulji kod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4000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7" y="1576252"/>
            <a:ext cx="25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Pomoću sučelja</a:t>
            </a:r>
            <a:endParaRPr lang="hr-H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9" y="957942"/>
            <a:ext cx="6461760" cy="3460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5028" y="2210789"/>
            <a:ext cx="4093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Znatno dulji kod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Veća uparenost – potrebna referenca na objekt da bi se pozvala metoda tog objekta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3616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7" y="1576252"/>
            <a:ext cx="25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Pomoću sučelja</a:t>
            </a:r>
            <a:endParaRPr lang="hr-H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9" y="957942"/>
            <a:ext cx="6461760" cy="3460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5028" y="2210789"/>
            <a:ext cx="4093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Znatno dulji kod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Veća uparenost – potrebna referenca na objekt da bi se pozvala metoda tog objekta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Teže održavanje – izmjena sučelja zahtjeva izmjene u svim promatračima koji implementiraju to sučelje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8931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7" y="1576252"/>
            <a:ext cx="4754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Pomoću delegata i događaja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66085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7" y="818605"/>
            <a:ext cx="9901647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Cilj:</a:t>
            </a:r>
          </a:p>
          <a:p>
            <a:endParaRPr lang="hr-HR" sz="3200" dirty="0" smtClean="0"/>
          </a:p>
          <a:p>
            <a:r>
              <a:rPr lang="hr-HR" sz="2400" dirty="0" smtClean="0"/>
              <a:t>Omogućiti jednostavnu komunikaciju između objekata uz maksimalno smanjenje uparenosti</a:t>
            </a:r>
          </a:p>
        </p:txBody>
      </p:sp>
    </p:spTree>
    <p:extLst>
      <p:ext uri="{BB962C8B-B14F-4D97-AF65-F5344CB8AC3E}">
        <p14:creationId xmlns:p14="http://schemas.microsoft.com/office/powerpoint/2010/main" val="31832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6" y="1576252"/>
            <a:ext cx="739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Pomoću delegata i događaja</a:t>
            </a:r>
            <a:endParaRPr lang="hr-HR" sz="2400" dirty="0"/>
          </a:p>
        </p:txBody>
      </p:sp>
      <p:sp>
        <p:nvSpPr>
          <p:cNvPr id="2" name="Rectangle 1"/>
          <p:cNvSpPr/>
          <p:nvPr/>
        </p:nvSpPr>
        <p:spPr>
          <a:xfrm>
            <a:off x="1045026" y="2210789"/>
            <a:ext cx="23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Znatno </a:t>
            </a:r>
            <a:r>
              <a:rPr lang="hr-HR" dirty="0" smtClean="0"/>
              <a:t>kraći kod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3867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6" y="1576252"/>
            <a:ext cx="739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Pomoću delegata i događaja</a:t>
            </a:r>
            <a:endParaRPr lang="hr-HR" sz="2400" dirty="0"/>
          </a:p>
        </p:txBody>
      </p:sp>
      <p:sp>
        <p:nvSpPr>
          <p:cNvPr id="2" name="Rectangle 1"/>
          <p:cNvSpPr/>
          <p:nvPr/>
        </p:nvSpPr>
        <p:spPr>
          <a:xfrm>
            <a:off x="1045026" y="2210789"/>
            <a:ext cx="10080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Znatno </a:t>
            </a:r>
            <a:r>
              <a:rPr lang="hr-HR" dirty="0" smtClean="0"/>
              <a:t>kraći kod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Manja uparenost – Subjekt ne mora znati ništa o promatračima, ne treba referencu na objekt nego samo na metodu koju treba pozvati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1406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6" y="1576252"/>
            <a:ext cx="739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Pomoću delegata i događaja</a:t>
            </a:r>
            <a:endParaRPr lang="hr-HR" sz="2400" dirty="0"/>
          </a:p>
        </p:txBody>
      </p:sp>
      <p:sp>
        <p:nvSpPr>
          <p:cNvPr id="2" name="Rectangle 1"/>
          <p:cNvSpPr/>
          <p:nvPr/>
        </p:nvSpPr>
        <p:spPr>
          <a:xfrm>
            <a:off x="1045026" y="2210789"/>
            <a:ext cx="10080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Znatno </a:t>
            </a:r>
            <a:r>
              <a:rPr lang="hr-HR" dirty="0" smtClean="0"/>
              <a:t>kraći kod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Manja uparenost – Subjekt ne mora znati ništa o promatračima, ne treba referencu na objekt nego samo na metodu koju treba pozvati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Obrazac ugrađen u jezik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19277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6" y="1576252"/>
            <a:ext cx="739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Pomoću delegata i događaja</a:t>
            </a:r>
            <a:endParaRPr lang="hr-HR" sz="2400" dirty="0"/>
          </a:p>
        </p:txBody>
      </p:sp>
      <p:sp>
        <p:nvSpPr>
          <p:cNvPr id="2" name="Rectangle 1"/>
          <p:cNvSpPr/>
          <p:nvPr/>
        </p:nvSpPr>
        <p:spPr>
          <a:xfrm>
            <a:off x="1045026" y="2210789"/>
            <a:ext cx="10080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Znatno </a:t>
            </a:r>
            <a:r>
              <a:rPr lang="hr-HR" dirty="0" smtClean="0"/>
              <a:t>kraći kod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Manja uparenost – Subjekt ne mora znati ništa o promatračima, ne treba referencu na objekt nego samo na metodu koju treba pozvati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Obrazac ugrađen u jezik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1045026" y="3583990"/>
            <a:ext cx="100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r-HR" b="1" dirty="0"/>
              <a:t>Subjekt</a:t>
            </a:r>
            <a:r>
              <a:rPr lang="hr-HR" dirty="0"/>
              <a:t> definira </a:t>
            </a:r>
            <a:r>
              <a:rPr lang="hr-HR" dirty="0" smtClean="0"/>
              <a:t>delegate-tip koji specificira prototip metode promatrača:</a:t>
            </a:r>
          </a:p>
          <a:p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</a:t>
            </a:r>
            <a:r>
              <a:rPr lang="hr-HR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public</a:t>
            </a:r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delegate </a:t>
            </a:r>
            <a:r>
              <a:rPr lang="hr-HR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void</a:t>
            </a:r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NekiEventHandler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(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object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sender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, 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EventArgs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e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5309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6" y="1576252"/>
            <a:ext cx="739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Pomoću delegata i događaja</a:t>
            </a:r>
            <a:endParaRPr lang="hr-HR" sz="2400" dirty="0"/>
          </a:p>
        </p:txBody>
      </p:sp>
      <p:sp>
        <p:nvSpPr>
          <p:cNvPr id="2" name="Rectangle 1"/>
          <p:cNvSpPr/>
          <p:nvPr/>
        </p:nvSpPr>
        <p:spPr>
          <a:xfrm>
            <a:off x="1045026" y="2210789"/>
            <a:ext cx="10080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Znatno </a:t>
            </a:r>
            <a:r>
              <a:rPr lang="hr-HR" dirty="0" smtClean="0"/>
              <a:t>kraći kod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Manja uparenost – Subjekt ne mora znati ništa o promatračima, ne treba referencu na objekt nego samo na metodu koju treba pozvati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Obrazac ugrađen u jezik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1045026" y="3583990"/>
            <a:ext cx="10080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r-HR" b="1" dirty="0"/>
              <a:t>Subjekt</a:t>
            </a:r>
            <a:r>
              <a:rPr lang="hr-HR" dirty="0"/>
              <a:t> definira </a:t>
            </a:r>
            <a:r>
              <a:rPr lang="hr-HR" dirty="0" smtClean="0"/>
              <a:t>delegate-tip koji specificira prototip metode promatrača:</a:t>
            </a:r>
          </a:p>
          <a:p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</a:t>
            </a:r>
            <a:r>
              <a:rPr lang="hr-HR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public</a:t>
            </a:r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delegate </a:t>
            </a:r>
            <a:r>
              <a:rPr lang="hr-HR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void</a:t>
            </a:r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NekiEventHandler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(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object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sender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, 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EventArgs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e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);</a:t>
            </a:r>
          </a:p>
          <a:p>
            <a:endParaRPr lang="hr-HR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hr-HR" dirty="0" smtClean="0"/>
              <a:t>Definira </a:t>
            </a:r>
            <a:r>
              <a:rPr lang="hr-HR" dirty="0"/>
              <a:t>događaj tipa </a:t>
            </a:r>
            <a:r>
              <a:rPr lang="hr-HR" dirty="0" err="1"/>
              <a:t>NekiEventHandler</a:t>
            </a:r>
            <a:r>
              <a:rPr lang="hr-HR" dirty="0" smtClean="0">
                <a:latin typeface="Century Gothic" panose="020B0502020202020204" pitchFamily="34" charset="0"/>
              </a:rPr>
              <a:t>:</a:t>
            </a:r>
            <a:endParaRPr lang="hr-HR" dirty="0">
              <a:latin typeface="Century Gothic" panose="020B0502020202020204" pitchFamily="34" charset="0"/>
            </a:endParaRPr>
          </a:p>
          <a:p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</a:t>
            </a:r>
            <a:r>
              <a:rPr lang="hr-HR" altLang="sr-Latn-RS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public</a:t>
            </a:r>
            <a:r>
              <a:rPr lang="hr-HR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event </a:t>
            </a:r>
            <a:r>
              <a:rPr lang="hr-HR" altLang="sr-Latn-R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NekiEventHandler</a:t>
            </a:r>
            <a:r>
              <a:rPr lang="hr-HR" altLang="sr-Latn-R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Event</a:t>
            </a:r>
            <a:r>
              <a:rPr lang="hr-HR" altLang="sr-Latn-R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30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6" y="1576252"/>
            <a:ext cx="739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Pomoću delegata i događaja</a:t>
            </a:r>
            <a:endParaRPr lang="hr-HR" sz="2400" dirty="0"/>
          </a:p>
        </p:txBody>
      </p:sp>
      <p:sp>
        <p:nvSpPr>
          <p:cNvPr id="2" name="Rectangle 1"/>
          <p:cNvSpPr/>
          <p:nvPr/>
        </p:nvSpPr>
        <p:spPr>
          <a:xfrm>
            <a:off x="1045026" y="2210789"/>
            <a:ext cx="10080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Znatno </a:t>
            </a:r>
            <a:r>
              <a:rPr lang="hr-HR" dirty="0" smtClean="0"/>
              <a:t>kraći kod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Manja uparenost – Subjekt ne mora znati ništa o promatračima, ne treba referencu na objekt nego samo na metodu koju treba pozvati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Obrazac ugrađen u jezik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1045026" y="3583990"/>
            <a:ext cx="10080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r-HR" b="1" dirty="0" smtClean="0"/>
              <a:t>Subjekt</a:t>
            </a:r>
            <a:r>
              <a:rPr lang="hr-HR" dirty="0" smtClean="0"/>
              <a:t> definira delegate-tip koji specificira prototip metode promatrača:</a:t>
            </a:r>
          </a:p>
          <a:p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</a:t>
            </a:r>
            <a:r>
              <a:rPr lang="hr-HR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public</a:t>
            </a:r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delegate </a:t>
            </a:r>
            <a:r>
              <a:rPr lang="hr-HR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void</a:t>
            </a:r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NekiEventHandler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(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object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sender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, 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EventArgs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e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);</a:t>
            </a:r>
          </a:p>
          <a:p>
            <a:endParaRPr lang="hr-HR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hr-HR" dirty="0" smtClean="0"/>
              <a:t>Definira događaj </a:t>
            </a:r>
            <a:r>
              <a:rPr lang="hr-HR" dirty="0"/>
              <a:t>tipa </a:t>
            </a:r>
            <a:r>
              <a:rPr lang="hr-HR" dirty="0" err="1"/>
              <a:t>NekiEventHandler</a:t>
            </a:r>
            <a:r>
              <a:rPr lang="hr-HR" dirty="0" smtClean="0">
                <a:latin typeface="Century Gothic" panose="020B0502020202020204" pitchFamily="34" charset="0"/>
              </a:rPr>
              <a:t>:</a:t>
            </a:r>
            <a:endParaRPr lang="hr-HR" dirty="0">
              <a:latin typeface="Century Gothic" panose="020B0502020202020204" pitchFamily="34" charset="0"/>
            </a:endParaRPr>
          </a:p>
          <a:p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</a:t>
            </a:r>
            <a:r>
              <a:rPr lang="hr-HR" altLang="sr-Latn-RS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public</a:t>
            </a:r>
            <a:r>
              <a:rPr lang="hr-HR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event </a:t>
            </a:r>
            <a:r>
              <a:rPr lang="hr-HR" altLang="sr-Latn-R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NekiEventHandler</a:t>
            </a:r>
            <a:r>
              <a:rPr lang="hr-HR" altLang="sr-Latn-R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Event</a:t>
            </a:r>
            <a:r>
              <a:rPr lang="hr-HR" altLang="sr-Latn-R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;</a:t>
            </a:r>
          </a:p>
          <a:p>
            <a:endParaRPr lang="hr-HR" altLang="sr-Latn-RS" dirty="0"/>
          </a:p>
          <a:p>
            <a:pPr marL="342900" indent="-342900">
              <a:buFont typeface="+mj-lt"/>
              <a:buAutoNum type="arabicPeriod" startAt="3"/>
            </a:pPr>
            <a:r>
              <a:rPr lang="hr-HR" altLang="sr-Latn-RS" dirty="0" smtClean="0"/>
              <a:t>Definira zaštićenu virtualnu metodu zaduženu za izvještavanje </a:t>
            </a:r>
            <a:r>
              <a:rPr lang="hr-HR" altLang="sr-Latn-RS" dirty="0"/>
              <a:t>registriranih slušatelja o </a:t>
            </a:r>
            <a:r>
              <a:rPr lang="hr-HR" altLang="sr-Latn-RS" dirty="0" smtClean="0"/>
              <a:t>događaju:</a:t>
            </a:r>
          </a:p>
          <a:p>
            <a:r>
              <a:rPr lang="hr-HR" altLang="sr-Latn-RS" dirty="0" smtClean="0"/>
              <a:t>      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protected virtual void </a:t>
            </a:r>
            <a:r>
              <a:rPr lang="en-US" altLang="sr-Latn-RS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OnEvent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(</a:t>
            </a:r>
            <a:r>
              <a:rPr lang="en-US" altLang="sr-Latn-RS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EventArgs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e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)</a:t>
            </a:r>
            <a:r>
              <a:rPr lang="hr-HR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{ 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... }</a:t>
            </a:r>
          </a:p>
          <a:p>
            <a:endParaRPr lang="hr-HR" altLang="sr-Latn-RS" dirty="0"/>
          </a:p>
        </p:txBody>
      </p:sp>
    </p:spTree>
    <p:extLst>
      <p:ext uri="{BB962C8B-B14F-4D97-AF65-F5344CB8AC3E}">
        <p14:creationId xmlns:p14="http://schemas.microsoft.com/office/powerpoint/2010/main" val="265696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6" y="1576252"/>
            <a:ext cx="739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Pomoću delegata i događaja</a:t>
            </a:r>
            <a:endParaRPr lang="hr-HR" sz="2400" dirty="0"/>
          </a:p>
        </p:txBody>
      </p:sp>
      <p:sp>
        <p:nvSpPr>
          <p:cNvPr id="2" name="Rectangle 1"/>
          <p:cNvSpPr/>
          <p:nvPr/>
        </p:nvSpPr>
        <p:spPr>
          <a:xfrm>
            <a:off x="1045026" y="2210789"/>
            <a:ext cx="10080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Znatno </a:t>
            </a:r>
            <a:r>
              <a:rPr lang="hr-HR" dirty="0" smtClean="0"/>
              <a:t>kraći kod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Manja uparenost – Subjekt ne mora znati ništa o promatračima, ne treba referencu na objekt nego samo na metodu koju treba pozvati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Obrazac ugrađen u jezik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1045026" y="3583990"/>
            <a:ext cx="10080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hr-HR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Courier New" pitchFamily="49" charset="0"/>
            </a:endParaRPr>
          </a:p>
          <a:p>
            <a:endParaRPr lang="hr-HR" altLang="sr-Latn-RS" b="1" dirty="0">
              <a:solidFill>
                <a:schemeClr val="accent4">
                  <a:lumMod val="40000"/>
                  <a:lumOff val="60000"/>
                </a:schemeClr>
              </a:solidFill>
              <a:latin typeface="Courier New" pitchFamily="49" charset="0"/>
            </a:endParaRPr>
          </a:p>
          <a:p>
            <a:endParaRPr lang="hr-HR" altLang="sr-Latn-RS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Courier New" pitchFamily="49" charset="0"/>
            </a:endParaRPr>
          </a:p>
          <a:p>
            <a:endParaRPr lang="hr-HR" altLang="sr-Latn-RS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Courier New" pitchFamily="49" charset="0"/>
            </a:endParaRPr>
          </a:p>
          <a:p>
            <a:endParaRPr lang="hr-HR" altLang="sr-Latn-RS" b="1" dirty="0">
              <a:solidFill>
                <a:schemeClr val="accent4">
                  <a:lumMod val="40000"/>
                  <a:lumOff val="60000"/>
                </a:schemeClr>
              </a:solidFill>
              <a:latin typeface="Courier New" pitchFamily="49" charset="0"/>
            </a:endParaRPr>
          </a:p>
          <a:p>
            <a:endParaRPr lang="hr-HR" altLang="sr-Latn-RS" dirty="0"/>
          </a:p>
          <a:p>
            <a:pPr marL="342900" indent="-342900">
              <a:buFont typeface="+mj-lt"/>
              <a:buAutoNum type="arabicPeriod" startAt="2"/>
            </a:pPr>
            <a:r>
              <a:rPr lang="hr-HR" altLang="sr-Latn-RS" dirty="0"/>
              <a:t>Definira zaštićenu virtualnu metodu zaduženu </a:t>
            </a:r>
            <a:r>
              <a:rPr lang="hr-HR" altLang="sr-Latn-RS" dirty="0" smtClean="0"/>
              <a:t>za izvještavanje </a:t>
            </a:r>
            <a:r>
              <a:rPr lang="hr-HR" altLang="sr-Latn-RS" dirty="0"/>
              <a:t>registriranih slušatelja o </a:t>
            </a:r>
            <a:r>
              <a:rPr lang="hr-HR" altLang="sr-Latn-RS" dirty="0" smtClean="0"/>
              <a:t>događaju:</a:t>
            </a:r>
          </a:p>
          <a:p>
            <a:r>
              <a:rPr lang="hr-HR" altLang="sr-Latn-RS" dirty="0" smtClean="0"/>
              <a:t>      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protected virtual void </a:t>
            </a:r>
            <a:r>
              <a:rPr lang="en-US" altLang="sr-Latn-RS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OnEvent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(</a:t>
            </a:r>
            <a:r>
              <a:rPr lang="en-US" altLang="sr-Latn-RS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EventArgs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e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)</a:t>
            </a:r>
            <a:r>
              <a:rPr lang="hr-HR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{ 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... }</a:t>
            </a:r>
          </a:p>
          <a:p>
            <a:endParaRPr lang="hr-HR" alt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1344168" y="4041648"/>
            <a:ext cx="432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MOŽE I KRAĆE!</a:t>
            </a:r>
            <a:endParaRPr lang="hr-HR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8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6" y="1576252"/>
            <a:ext cx="739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Pomoću delegata i događaja</a:t>
            </a:r>
            <a:endParaRPr lang="hr-HR" sz="2400" dirty="0"/>
          </a:p>
        </p:txBody>
      </p:sp>
      <p:sp>
        <p:nvSpPr>
          <p:cNvPr id="2" name="Rectangle 1"/>
          <p:cNvSpPr/>
          <p:nvPr/>
        </p:nvSpPr>
        <p:spPr>
          <a:xfrm>
            <a:off x="1045026" y="2210789"/>
            <a:ext cx="10080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Znatno </a:t>
            </a:r>
            <a:r>
              <a:rPr lang="hr-HR" dirty="0" smtClean="0"/>
              <a:t>kraći kod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Manja uparenost – Subjekt ne mora znati ništa o promatračima, ne treba referencu na objekt nego samo na metodu koju treba pozvati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Obrazac ugrađen u jezik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1045026" y="3583990"/>
            <a:ext cx="10080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altLang="sr-Latn-RS" dirty="0" smtClean="0"/>
          </a:p>
          <a:p>
            <a:endParaRPr lang="hr-HR" altLang="sr-Latn-RS" dirty="0"/>
          </a:p>
          <a:p>
            <a:endParaRPr lang="hr-HR" altLang="sr-Latn-RS" dirty="0"/>
          </a:p>
          <a:p>
            <a:pPr marL="342900" indent="-342900">
              <a:buFont typeface="+mj-lt"/>
              <a:buAutoNum type="arabicPeriod"/>
            </a:pPr>
            <a:r>
              <a:rPr lang="hr-HR" altLang="sr-Latn-RS" b="1" dirty="0" smtClean="0"/>
              <a:t>Subjekt</a:t>
            </a:r>
            <a:r>
              <a:rPr lang="hr-HR" altLang="sr-Latn-RS" dirty="0" smtClean="0"/>
              <a:t> koristi ugrađeni </a:t>
            </a:r>
            <a:r>
              <a:rPr lang="hr-HR" altLang="sr-Latn-RS" dirty="0" err="1" smtClean="0"/>
              <a:t>System.EventHandler</a:t>
            </a:r>
            <a:r>
              <a:rPr lang="hr-HR" altLang="sr-Latn-RS" dirty="0" smtClean="0"/>
              <a:t>;</a:t>
            </a:r>
          </a:p>
          <a:p>
            <a:r>
              <a:rPr lang="hr-HR" altLang="sr-Latn-RS" dirty="0"/>
              <a:t>      </a:t>
            </a:r>
            <a:r>
              <a:rPr lang="hr-HR" altLang="sr-Latn-RS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public</a:t>
            </a:r>
            <a:r>
              <a:rPr lang="hr-HR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event </a:t>
            </a:r>
            <a:r>
              <a:rPr lang="hr-HR" altLang="sr-Latn-RS" b="1" dirty="0" err="1">
                <a:solidFill>
                  <a:srgbClr val="FFC000"/>
                </a:solidFill>
                <a:latin typeface="Courier New" pitchFamily="49" charset="0"/>
              </a:rPr>
              <a:t>EventHandler</a:t>
            </a:r>
            <a:r>
              <a:rPr lang="hr-HR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altLang="sr-Latn-RS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NekiEvent</a:t>
            </a:r>
            <a:r>
              <a:rPr lang="hr-HR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;</a:t>
            </a:r>
            <a:endParaRPr lang="hr-HR" altLang="sr-Latn-RS" b="1" dirty="0">
              <a:solidFill>
                <a:schemeClr val="accent4">
                  <a:lumMod val="40000"/>
                  <a:lumOff val="60000"/>
                </a:schemeClr>
              </a:solidFill>
              <a:latin typeface="Courier New" pitchFamily="49" charset="0"/>
            </a:endParaRPr>
          </a:p>
          <a:p>
            <a:endParaRPr lang="hr-HR" altLang="sr-Latn-RS" dirty="0"/>
          </a:p>
          <a:p>
            <a:pPr marL="342900" indent="-342900">
              <a:buFont typeface="+mj-lt"/>
              <a:buAutoNum type="arabicPeriod" startAt="2"/>
            </a:pPr>
            <a:r>
              <a:rPr lang="hr-HR" altLang="sr-Latn-RS" dirty="0"/>
              <a:t>Definira zaštićenu virtualnu metodu zaduženu </a:t>
            </a:r>
            <a:r>
              <a:rPr lang="hr-HR" altLang="sr-Latn-RS" dirty="0" smtClean="0"/>
              <a:t>za izvještavanje </a:t>
            </a:r>
            <a:r>
              <a:rPr lang="hr-HR" altLang="sr-Latn-RS" dirty="0"/>
              <a:t>registriranih slušatelja o </a:t>
            </a:r>
            <a:r>
              <a:rPr lang="hr-HR" altLang="sr-Latn-RS" dirty="0" smtClean="0"/>
              <a:t>događaju:</a:t>
            </a:r>
          </a:p>
          <a:p>
            <a:r>
              <a:rPr lang="hr-HR" altLang="sr-Latn-RS" dirty="0" smtClean="0"/>
              <a:t>      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protected virtual void </a:t>
            </a:r>
            <a:r>
              <a:rPr lang="en-US" altLang="sr-Latn-RS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OnEvent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(</a:t>
            </a:r>
            <a:r>
              <a:rPr lang="en-US" altLang="sr-Latn-RS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EventArgs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e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)</a:t>
            </a:r>
            <a:r>
              <a:rPr lang="hr-HR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{ </a:t>
            </a:r>
            <a:r>
              <a:rPr lang="en-US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... }</a:t>
            </a:r>
          </a:p>
          <a:p>
            <a:endParaRPr lang="hr-HR" altLang="sr-Latn-RS" dirty="0"/>
          </a:p>
        </p:txBody>
      </p:sp>
    </p:spTree>
    <p:extLst>
      <p:ext uri="{BB962C8B-B14F-4D97-AF65-F5344CB8AC3E}">
        <p14:creationId xmlns:p14="http://schemas.microsoft.com/office/powerpoint/2010/main" val="196687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6" y="1576252"/>
            <a:ext cx="739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Pomoću delegata i događaja</a:t>
            </a:r>
            <a:endParaRPr lang="hr-HR" sz="2400" dirty="0"/>
          </a:p>
        </p:txBody>
      </p:sp>
      <p:sp>
        <p:nvSpPr>
          <p:cNvPr id="2" name="Rectangle 1"/>
          <p:cNvSpPr/>
          <p:nvPr/>
        </p:nvSpPr>
        <p:spPr>
          <a:xfrm>
            <a:off x="1045026" y="2210789"/>
            <a:ext cx="10080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Znatno </a:t>
            </a:r>
            <a:r>
              <a:rPr lang="hr-HR" dirty="0" smtClean="0"/>
              <a:t>kraći kod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Manja uparenost – Subjekt ne mora znati ništa o promatračima, ne treba referencu na objekt nego samo na metodu koju treba pozvati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Obrazac ugrađen u jezik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1045026" y="3583990"/>
            <a:ext cx="10080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r-HR" b="1" dirty="0" smtClean="0"/>
              <a:t>Promatrač</a:t>
            </a:r>
            <a:r>
              <a:rPr lang="hr-HR" dirty="0" smtClean="0"/>
              <a:t> mora </a:t>
            </a:r>
            <a:r>
              <a:rPr lang="hr-HR" dirty="0"/>
              <a:t>definirati </a:t>
            </a:r>
            <a:r>
              <a:rPr lang="hr-HR" i="1" dirty="0" err="1"/>
              <a:t>callback</a:t>
            </a:r>
            <a:r>
              <a:rPr lang="hr-HR" dirty="0"/>
              <a:t> metodu </a:t>
            </a:r>
            <a:r>
              <a:rPr lang="hr-HR" dirty="0" smtClean="0"/>
              <a:t>kojoj potpis mora </a:t>
            </a:r>
            <a:r>
              <a:rPr lang="hr-HR" dirty="0"/>
              <a:t>biti identičan potpisu delegata definiranog u tipu koji kreira </a:t>
            </a:r>
            <a:r>
              <a:rPr lang="hr-HR" dirty="0" smtClean="0"/>
              <a:t>događaj:</a:t>
            </a:r>
          </a:p>
          <a:p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</a:t>
            </a:r>
            <a:r>
              <a:rPr lang="hr-HR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protected</a:t>
            </a:r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void</a:t>
            </a:r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Obavijest(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object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posiljatelj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,</a:t>
            </a:r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EventArgs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e) {...};</a:t>
            </a:r>
          </a:p>
        </p:txBody>
      </p:sp>
    </p:spTree>
    <p:extLst>
      <p:ext uri="{BB962C8B-B14F-4D97-AF65-F5344CB8AC3E}">
        <p14:creationId xmlns:p14="http://schemas.microsoft.com/office/powerpoint/2010/main" val="180884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Implementacija: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6" y="1576252"/>
            <a:ext cx="739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Pomoću delegata i događaja</a:t>
            </a:r>
            <a:endParaRPr lang="hr-HR" sz="2400" dirty="0"/>
          </a:p>
        </p:txBody>
      </p:sp>
      <p:sp>
        <p:nvSpPr>
          <p:cNvPr id="2" name="Rectangle 1"/>
          <p:cNvSpPr/>
          <p:nvPr/>
        </p:nvSpPr>
        <p:spPr>
          <a:xfrm>
            <a:off x="1045026" y="2210789"/>
            <a:ext cx="10080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Znatno </a:t>
            </a:r>
            <a:r>
              <a:rPr lang="hr-HR" dirty="0" smtClean="0"/>
              <a:t>kraći kod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Manja uparenost – Subjekt ne mora znati ništa o promatračima, ne treba referencu na objekt nego samo na metodu koju treba pozvati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Obrazac ugrađen u jezik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1045026" y="3583990"/>
            <a:ext cx="10080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r-HR" b="1" dirty="0" smtClean="0"/>
              <a:t>Promatrač</a:t>
            </a:r>
            <a:r>
              <a:rPr lang="hr-HR" dirty="0" smtClean="0"/>
              <a:t> mora </a:t>
            </a:r>
            <a:r>
              <a:rPr lang="hr-HR" dirty="0"/>
              <a:t>definirati </a:t>
            </a:r>
            <a:r>
              <a:rPr lang="hr-HR" i="1" dirty="0" err="1"/>
              <a:t>callback</a:t>
            </a:r>
            <a:r>
              <a:rPr lang="hr-HR" dirty="0"/>
              <a:t> metodu </a:t>
            </a:r>
            <a:r>
              <a:rPr lang="hr-HR" dirty="0" smtClean="0"/>
              <a:t>kojoj potpis mora </a:t>
            </a:r>
            <a:r>
              <a:rPr lang="hr-HR" dirty="0"/>
              <a:t>biti identičan potpisu delegata definiranog u tipu koji kreira </a:t>
            </a:r>
            <a:r>
              <a:rPr lang="hr-HR" dirty="0" smtClean="0"/>
              <a:t>događaj:</a:t>
            </a:r>
          </a:p>
          <a:p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</a:t>
            </a:r>
            <a:r>
              <a:rPr lang="hr-HR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protected</a:t>
            </a:r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void</a:t>
            </a:r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Obavijest(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object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posiljatelj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,</a:t>
            </a:r>
            <a:r>
              <a:rPr lang="hr-H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EventArgs</a:t>
            </a:r>
            <a:r>
              <a:rPr lang="hr-H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e) {...};</a:t>
            </a:r>
          </a:p>
          <a:p>
            <a:endParaRPr lang="hr-HR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hr-HR" dirty="0"/>
              <a:t>Pribaviti referencu na objekt koji stvara događaje te se predbilježiti </a:t>
            </a:r>
            <a:r>
              <a:rPr lang="hr-HR" dirty="0" smtClean="0"/>
              <a:t>za </a:t>
            </a:r>
            <a:r>
              <a:rPr lang="hr-HR" dirty="0"/>
              <a:t>prijem </a:t>
            </a:r>
            <a:r>
              <a:rPr lang="hr-HR" dirty="0" smtClean="0"/>
              <a:t>događaja ili odjaviti od prijema tako da pridruži ili ukloni svoju metodu</a:t>
            </a:r>
            <a:r>
              <a:rPr lang="hr-HR" dirty="0" smtClean="0">
                <a:latin typeface="Century Gothic" panose="020B0502020202020204" pitchFamily="34" charset="0"/>
              </a:rPr>
              <a:t>:</a:t>
            </a:r>
          </a:p>
          <a:p>
            <a:r>
              <a:rPr lang="hr-HR" altLang="sr-Latn-R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      </a:t>
            </a:r>
            <a:r>
              <a:rPr lang="hr-HR" altLang="sr-Latn-R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subjekt.NekiEvent</a:t>
            </a:r>
            <a:r>
              <a:rPr lang="hr-HR" altLang="sr-Latn-R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+= </a:t>
            </a:r>
            <a:r>
              <a:rPr lang="hr-HR" altLang="sr-Latn-R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Obavijest;</a:t>
            </a:r>
          </a:p>
          <a:p>
            <a:r>
              <a:rPr lang="hr-HR" altLang="sr-Latn-R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hr-HR" altLang="sr-Latn-R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 ili</a:t>
            </a:r>
          </a:p>
          <a:p>
            <a:r>
              <a:rPr lang="hr-HR" altLang="sr-Latn-R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  </a:t>
            </a:r>
            <a:r>
              <a:rPr lang="hr-HR" altLang="sr-Latn-R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subjekt.NekiEvent</a:t>
            </a:r>
            <a:r>
              <a:rPr lang="hr-HR" altLang="sr-Latn-R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</a:rPr>
              <a:t> -= Obavijest;</a:t>
            </a:r>
            <a:endParaRPr lang="hr-HR" altLang="sr-Latn-RS" b="1" dirty="0">
              <a:solidFill>
                <a:schemeClr val="accent4">
                  <a:lumMod val="40000"/>
                  <a:lumOff val="60000"/>
                </a:schemeClr>
              </a:solidFill>
              <a:latin typeface="Courier New" pitchFamily="49" charset="0"/>
            </a:endParaRPr>
          </a:p>
          <a:p>
            <a:endParaRPr lang="hr-HR" altLang="sr-Latn-RS" dirty="0"/>
          </a:p>
        </p:txBody>
      </p:sp>
    </p:spTree>
    <p:extLst>
      <p:ext uri="{BB962C8B-B14F-4D97-AF65-F5344CB8AC3E}">
        <p14:creationId xmlns:p14="http://schemas.microsoft.com/office/powerpoint/2010/main" val="412903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7" y="818605"/>
            <a:ext cx="9901647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Cilj:</a:t>
            </a:r>
          </a:p>
          <a:p>
            <a:endParaRPr lang="hr-HR" sz="3200" dirty="0" smtClean="0"/>
          </a:p>
          <a:p>
            <a:r>
              <a:rPr lang="hr-HR" sz="2400" dirty="0" smtClean="0"/>
              <a:t>Omogućiti jednostavnu komunikaciju između objekata uz maksimalno smanjenje uparenosti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5989" y="3553097"/>
            <a:ext cx="9091747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Kada koristiti:</a:t>
            </a:r>
          </a:p>
          <a:p>
            <a:endParaRPr lang="hr-HR" sz="3200" dirty="0"/>
          </a:p>
          <a:p>
            <a:r>
              <a:rPr lang="hr-HR" sz="2400" dirty="0" smtClean="0"/>
              <a:t>Kada jedan ili više objekata treba primiti obavijest o promjeni koja se dogodila u promatranom objektu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30362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/>
              <a:t>Zašto </a:t>
            </a:r>
            <a:r>
              <a:rPr lang="hr-HR" sz="3200" b="1" dirty="0" smtClean="0"/>
              <a:t>koristiti: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5026" y="2210789"/>
            <a:ext cx="10080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1045026" y="3583990"/>
            <a:ext cx="1008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altLang="sr-Latn-RS" dirty="0"/>
          </a:p>
        </p:txBody>
      </p:sp>
    </p:spTree>
    <p:extLst>
      <p:ext uri="{BB962C8B-B14F-4D97-AF65-F5344CB8AC3E}">
        <p14:creationId xmlns:p14="http://schemas.microsoft.com/office/powerpoint/2010/main" val="181536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/>
              <a:t>Zašto </a:t>
            </a:r>
            <a:r>
              <a:rPr lang="hr-HR" sz="3200" b="1" dirty="0" smtClean="0"/>
              <a:t>koristiti: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6" y="1576252"/>
            <a:ext cx="739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Omogućava efikasnu komunikaciju 1 na više</a:t>
            </a:r>
            <a:endParaRPr lang="hr-HR" sz="2400" dirty="0"/>
          </a:p>
        </p:txBody>
      </p:sp>
      <p:sp>
        <p:nvSpPr>
          <p:cNvPr id="2" name="Rectangle 1"/>
          <p:cNvSpPr/>
          <p:nvPr/>
        </p:nvSpPr>
        <p:spPr>
          <a:xfrm>
            <a:off x="1045026" y="2210789"/>
            <a:ext cx="10080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1045026" y="3583990"/>
            <a:ext cx="1008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altLang="sr-Latn-RS" dirty="0"/>
          </a:p>
        </p:txBody>
      </p:sp>
    </p:spTree>
    <p:extLst>
      <p:ext uri="{BB962C8B-B14F-4D97-AF65-F5344CB8AC3E}">
        <p14:creationId xmlns:p14="http://schemas.microsoft.com/office/powerpoint/2010/main" val="152320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/>
              <a:t>Zašto </a:t>
            </a:r>
            <a:r>
              <a:rPr lang="hr-HR" sz="3200" b="1" dirty="0" smtClean="0"/>
              <a:t>koristiti: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6" y="1576252"/>
            <a:ext cx="920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Omogućava efikasnu komunikaciju 1 na više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Umanjuje uparenost između objekata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5026" y="2210789"/>
            <a:ext cx="10080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0180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/>
              <a:t>Zašto </a:t>
            </a:r>
            <a:r>
              <a:rPr lang="hr-HR" sz="3200" b="1" dirty="0" smtClean="0"/>
              <a:t>koristiti: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6" y="1576252"/>
            <a:ext cx="9205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Omogućava efikasnu komunikaciju 1 na više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Umanjuje uparenost između objekata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Nije potrebno raditi izmjene na subjektu ili promatračima pri dodavanju novih promatrača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5026" y="2210789"/>
            <a:ext cx="10080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5907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Zašto koristiti: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6" y="1576252"/>
            <a:ext cx="9205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Omogućava efikasnu komunikaciju 1 na više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Umanjuje uparenost između objekata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Nije potrebno raditi izmjene na subjektu ili promatračima pri dodavanju novih promatrača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Promatrači se mogu dodavati i uklanjati dinamički, tijekom izvođenja </a:t>
            </a:r>
            <a:endParaRPr lang="hr-HR" sz="2400" dirty="0"/>
          </a:p>
        </p:txBody>
      </p:sp>
      <p:sp>
        <p:nvSpPr>
          <p:cNvPr id="2" name="Rectangle 1"/>
          <p:cNvSpPr/>
          <p:nvPr/>
        </p:nvSpPr>
        <p:spPr>
          <a:xfrm>
            <a:off x="1045026" y="2210789"/>
            <a:ext cx="10080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1045026" y="3583990"/>
            <a:ext cx="1008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altLang="sr-Latn-RS" dirty="0"/>
          </a:p>
        </p:txBody>
      </p:sp>
    </p:spTree>
    <p:extLst>
      <p:ext uri="{BB962C8B-B14F-4D97-AF65-F5344CB8AC3E}">
        <p14:creationId xmlns:p14="http://schemas.microsoft.com/office/powerpoint/2010/main" val="63470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Uloge:</a:t>
            </a:r>
          </a:p>
        </p:txBody>
      </p:sp>
    </p:spTree>
    <p:extLst>
      <p:ext uri="{BB962C8B-B14F-4D97-AF65-F5344CB8AC3E}">
        <p14:creationId xmlns:p14="http://schemas.microsoft.com/office/powerpoint/2010/main" val="271377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Uloge: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7" y="1576252"/>
            <a:ext cx="416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/>
              <a:t>Subjekt (</a:t>
            </a:r>
            <a:r>
              <a:rPr lang="hr-HR" sz="2400" dirty="0" err="1" smtClean="0"/>
              <a:t>Subject</a:t>
            </a:r>
            <a:r>
              <a:rPr lang="hr-HR" sz="2400" dirty="0" smtClean="0"/>
              <a:t>, Publisher)</a:t>
            </a:r>
            <a:endParaRPr lang="hr-H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73" y="296091"/>
            <a:ext cx="5218176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90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Uloge: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7" y="1576252"/>
            <a:ext cx="416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/>
              <a:t>Subjekt (</a:t>
            </a:r>
            <a:r>
              <a:rPr lang="hr-HR" sz="2400" dirty="0" err="1" smtClean="0"/>
              <a:t>Subject</a:t>
            </a:r>
            <a:r>
              <a:rPr lang="hr-HR" sz="2400" dirty="0" smtClean="0"/>
              <a:t>, Publisher)</a:t>
            </a:r>
            <a:endParaRPr lang="hr-H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73" y="296091"/>
            <a:ext cx="5218176" cy="3261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5027" y="2210789"/>
            <a:ext cx="544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Definira stanje od interesa promatračima</a:t>
            </a:r>
          </a:p>
        </p:txBody>
      </p:sp>
    </p:spTree>
    <p:extLst>
      <p:ext uri="{BB962C8B-B14F-4D97-AF65-F5344CB8AC3E}">
        <p14:creationId xmlns:p14="http://schemas.microsoft.com/office/powerpoint/2010/main" val="420069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Uloge: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7" y="1576252"/>
            <a:ext cx="416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/>
              <a:t>Subjekt (</a:t>
            </a:r>
            <a:r>
              <a:rPr lang="hr-HR" sz="2400" dirty="0" err="1" smtClean="0"/>
              <a:t>Subject</a:t>
            </a:r>
            <a:r>
              <a:rPr lang="hr-HR" sz="2400" dirty="0" smtClean="0"/>
              <a:t>, Publisher)</a:t>
            </a:r>
            <a:endParaRPr lang="hr-H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73" y="296091"/>
            <a:ext cx="5218176" cy="3261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5027" y="2210789"/>
            <a:ext cx="5442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Definira stanje od interesa promatračima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Šalje </a:t>
            </a:r>
            <a:r>
              <a:rPr lang="hr-HR" dirty="0"/>
              <a:t>obavijest promatračima </a:t>
            </a:r>
            <a:r>
              <a:rPr lang="hr-HR" dirty="0" smtClean="0"/>
              <a:t>kada dođe do promjene promatranog stanja 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40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Uloge: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7" y="1576252"/>
            <a:ext cx="416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/>
              <a:t>Subjekt (</a:t>
            </a:r>
            <a:r>
              <a:rPr lang="hr-HR" sz="2400" dirty="0" err="1" smtClean="0"/>
              <a:t>Subject</a:t>
            </a:r>
            <a:r>
              <a:rPr lang="hr-HR" sz="2400" dirty="0" smtClean="0"/>
              <a:t>, Publisher)</a:t>
            </a:r>
            <a:endParaRPr lang="hr-H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73" y="296091"/>
            <a:ext cx="5218176" cy="3261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5027" y="2210789"/>
            <a:ext cx="5442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Definira stanje od interesa promatračima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Šalje </a:t>
            </a:r>
            <a:r>
              <a:rPr lang="hr-HR" dirty="0"/>
              <a:t>obavijest promatračima </a:t>
            </a:r>
            <a:r>
              <a:rPr lang="hr-HR" dirty="0" smtClean="0"/>
              <a:t>kada dođe do promjene promatranog stanja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Definira potpis metode koju mu promatrači moraju </a:t>
            </a:r>
            <a:r>
              <a:rPr lang="hr-HR" dirty="0" smtClean="0"/>
              <a:t>proslijediti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1170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027" y="818605"/>
            <a:ext cx="99016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r-HR" sz="3200" b="1" dirty="0" smtClean="0"/>
              <a:t>Uloge: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7" y="1576252"/>
            <a:ext cx="416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/>
              <a:t>Subjekt (</a:t>
            </a:r>
            <a:r>
              <a:rPr lang="hr-HR" sz="2400" dirty="0" err="1" smtClean="0"/>
              <a:t>Subject</a:t>
            </a:r>
            <a:r>
              <a:rPr lang="hr-HR" sz="2400" dirty="0" smtClean="0"/>
              <a:t>, Publisher)</a:t>
            </a:r>
            <a:endParaRPr lang="hr-H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73" y="296091"/>
            <a:ext cx="5218176" cy="3261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5027" y="2210789"/>
            <a:ext cx="5442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Definira stanje od interesa promatračima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Šalje </a:t>
            </a:r>
            <a:r>
              <a:rPr lang="hr-HR" dirty="0"/>
              <a:t>obavijest promatračima </a:t>
            </a:r>
            <a:r>
              <a:rPr lang="hr-HR" dirty="0" smtClean="0"/>
              <a:t>kada dođe do promjene promatranog stanja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Definira potpis metode koju mu promatrači moraju </a:t>
            </a:r>
            <a:r>
              <a:rPr lang="hr-HR" dirty="0" smtClean="0"/>
              <a:t>proslijediti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Osigurava mehanizam prijave i odjave promatrača na obavijesti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5631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460</TotalTime>
  <Words>967</Words>
  <Application>Microsoft Office PowerPoint</Application>
  <PresentationFormat>Widescreen</PresentationFormat>
  <Paragraphs>164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Century Gothic</vt:lpstr>
      <vt:lpstr>Courier New</vt:lpstr>
      <vt:lpstr>Wingdings 3</vt:lpstr>
      <vt:lpstr>Slice</vt:lpstr>
      <vt:lpstr>OBSERVER (PROMATRAČ)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(PROMATRAČ)</dc:title>
  <dc:creator>Auro Mazzi</dc:creator>
  <cp:lastModifiedBy>Auro Mazzi</cp:lastModifiedBy>
  <cp:revision>31</cp:revision>
  <dcterms:created xsi:type="dcterms:W3CDTF">2020-06-09T18:41:46Z</dcterms:created>
  <dcterms:modified xsi:type="dcterms:W3CDTF">2020-06-10T02:22:16Z</dcterms:modified>
</cp:coreProperties>
</file>