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1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8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9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3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6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0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1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6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DEE9-0F3E-4E6D-8BC0-5CD3E1BC8803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4229-0D85-4A6C-8CD4-04A990A4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计算机图形学</a:t>
            </a:r>
            <a:br>
              <a:rPr lang="en-US" altLang="zh-CN" dirty="0"/>
            </a:br>
            <a:r>
              <a:rPr lang="zh-CN" altLang="en-US" sz="4000" dirty="0"/>
              <a:t>作业发布报告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2019-09-09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70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45704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绘制多边形：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drawPolygon</a:t>
            </a:r>
            <a:r>
              <a:rPr lang="en-US" altLang="zh-CN" dirty="0">
                <a:latin typeface="Consolas" panose="020B0609020204030204" pitchFamily="49" charset="0"/>
              </a:rPr>
              <a:t> id n algorithm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x1 y1 x2 y2 … </a:t>
            </a:r>
            <a:r>
              <a:rPr lang="en-US" altLang="zh-CN" dirty="0" err="1">
                <a:latin typeface="Consolas" panose="020B0609020204030204" pitchFamily="49" charset="0"/>
              </a:rPr>
              <a:t>xn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yn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id: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图元编号，每个图元的编号是唯一的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n: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顶点数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x1, y1, x2, y2 ... 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顶点坐标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algorithm: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绘制使用的算法，包括“</a:t>
            </a:r>
            <a:r>
              <a:rPr lang="en-US" altLang="zh-CN" dirty="0">
                <a:latin typeface="Consolas" panose="020B0609020204030204" pitchFamily="49" charset="0"/>
              </a:rPr>
              <a:t>DDA</a:t>
            </a:r>
            <a:r>
              <a:rPr lang="zh-CN" altLang="en-US" dirty="0">
                <a:latin typeface="Consolas" panose="020B0609020204030204" pitchFamily="49" charset="0"/>
              </a:rPr>
              <a:t>”和“</a:t>
            </a:r>
            <a:r>
              <a:rPr lang="en-US" altLang="zh-CN" dirty="0" err="1">
                <a:latin typeface="Consolas" panose="020B0609020204030204" pitchFamily="49" charset="0"/>
              </a:rPr>
              <a:t>Bresenham</a:t>
            </a:r>
            <a:r>
              <a:rPr lang="zh-CN" altLang="en-US" dirty="0">
                <a:latin typeface="Consolas" panose="020B0609020204030204" pitchFamily="49" charset="0"/>
              </a:rPr>
              <a:t>”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8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38779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绘制椭圆（中点圆生成算法）：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drawEllipse</a:t>
            </a:r>
            <a:r>
              <a:rPr lang="en-US" altLang="zh-CN" dirty="0">
                <a:latin typeface="Consolas" panose="020B0609020204030204" pitchFamily="49" charset="0"/>
              </a:rPr>
              <a:t> id x y </a:t>
            </a:r>
            <a:r>
              <a:rPr lang="en-US" altLang="zh-CN" dirty="0" err="1">
                <a:latin typeface="Consolas" panose="020B0609020204030204" pitchFamily="49" charset="0"/>
              </a:rPr>
              <a:t>rx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ry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id: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图元编号，每个图元的编号是唯一的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x, y: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圆心坐标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rx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ry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长短轴半径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5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482375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绘制曲线：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drawCurve</a:t>
            </a:r>
            <a:r>
              <a:rPr lang="en-US" altLang="zh-CN" dirty="0">
                <a:latin typeface="Consolas" panose="020B0609020204030204" pitchFamily="49" charset="0"/>
              </a:rPr>
              <a:t> id n algorithm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x1 y1 x2 y2 … </a:t>
            </a:r>
            <a:r>
              <a:rPr lang="en-US" altLang="zh-CN" dirty="0" err="1">
                <a:latin typeface="Consolas" panose="020B0609020204030204" pitchFamily="49" charset="0"/>
              </a:rPr>
              <a:t>xn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yn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id: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图元编号，每个图元的编号是唯一的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n: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控制点数量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x1, y1, x2, y2 ... 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控制点坐标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algorithm: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绘制使用的算法，包括“</a:t>
            </a:r>
            <a:r>
              <a:rPr lang="en-US" altLang="zh-CN" dirty="0">
                <a:latin typeface="Consolas" panose="020B0609020204030204" pitchFamily="49" charset="0"/>
              </a:rPr>
              <a:t>Bezier</a:t>
            </a:r>
            <a:r>
              <a:rPr lang="zh-CN" altLang="en-US" dirty="0">
                <a:latin typeface="Consolas" panose="020B0609020204030204" pitchFamily="49" charset="0"/>
              </a:rPr>
              <a:t>”和“</a:t>
            </a:r>
            <a:r>
              <a:rPr lang="en-US" altLang="zh-CN" dirty="0">
                <a:latin typeface="Consolas" panose="020B0609020204030204" pitchFamily="49" charset="0"/>
              </a:rPr>
              <a:t>B-spline</a:t>
            </a:r>
            <a:r>
              <a:rPr lang="zh-CN" altLang="en-US" dirty="0">
                <a:latin typeface="Consolas" panose="020B0609020204030204" pitchFamily="49" charset="0"/>
              </a:rPr>
              <a:t>”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6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2464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对图元平移：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translate id dx </a:t>
            </a:r>
            <a:r>
              <a:rPr lang="en-US" altLang="zh-CN" dirty="0" err="1">
                <a:latin typeface="Consolas" panose="020B0609020204030204" pitchFamily="49" charset="0"/>
              </a:rPr>
              <a:t>dy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id: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要平移的图元编号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dx, </a:t>
            </a:r>
            <a:r>
              <a:rPr lang="en-US" altLang="zh-CN" dirty="0" err="1">
                <a:latin typeface="Consolas" panose="020B0609020204030204" pitchFamily="49" charset="0"/>
              </a:rPr>
              <a:t>dy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平移向量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4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23503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对图元旋转：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rotate id x y r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id: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要旋转的图元编号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x, y: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旋转中心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r: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顺时针旋转角度（</a:t>
            </a:r>
            <a:r>
              <a:rPr lang="en-US" altLang="zh-CN" dirty="0">
                <a:latin typeface="Consolas" panose="020B0609020204030204" pitchFamily="49" charset="0"/>
              </a:rPr>
              <a:t>°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1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20842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对图元缩放：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scale id x y 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id: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要缩放的图元编号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x, y: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缩放中心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s: float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缩放倍数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7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65966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对线段裁剪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clip id x1 y1 x2 y2 algorithm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id: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要裁剪的图元编号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x1, y1, x2, y2: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裁剪窗口左下、右上角坐标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algorithm: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裁剪使用的算法，包括“</a:t>
            </a:r>
            <a:r>
              <a:rPr lang="en-US" altLang="zh-CN" dirty="0">
                <a:latin typeface="Consolas" panose="020B0609020204030204" pitchFamily="49" charset="0"/>
              </a:rPr>
              <a:t>Cohen-Sutherland</a:t>
            </a:r>
            <a:r>
              <a:rPr lang="zh-CN" altLang="en-US" dirty="0">
                <a:latin typeface="Consolas" panose="020B0609020204030204" pitchFamily="49" charset="0"/>
              </a:rPr>
              <a:t>”和“</a:t>
            </a:r>
            <a:r>
              <a:rPr lang="en-US" altLang="zh-CN" dirty="0">
                <a:latin typeface="Consolas" panose="020B0609020204030204" pitchFamily="49" charset="0"/>
              </a:rPr>
              <a:t>Liang-</a:t>
            </a:r>
            <a:r>
              <a:rPr lang="en-US" altLang="zh-CN" dirty="0" err="1">
                <a:latin typeface="Consolas" panose="020B0609020204030204" pitchFamily="49" charset="0"/>
              </a:rPr>
              <a:t>Barsky</a:t>
            </a:r>
            <a:r>
              <a:rPr lang="zh-CN" altLang="en-US" dirty="0">
                <a:latin typeface="Consolas" panose="020B0609020204030204" pitchFamily="49" charset="0"/>
              </a:rPr>
              <a:t>”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87522" y="950044"/>
            <a:ext cx="253646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input.txt</a:t>
            </a:r>
          </a:p>
          <a:p>
            <a:endParaRPr lang="en-US" altLang="zh-CN" dirty="0"/>
          </a:p>
          <a:p>
            <a:r>
              <a:rPr lang="en-US" altLang="zh-CN" sz="1200" dirty="0" err="1"/>
              <a:t>resetCanvas</a:t>
            </a:r>
            <a:r>
              <a:rPr lang="en-US" altLang="zh-CN" sz="1200" dirty="0"/>
              <a:t> 100 100</a:t>
            </a:r>
          </a:p>
          <a:p>
            <a:r>
              <a:rPr lang="en-US" altLang="zh-CN" sz="1200" dirty="0" err="1"/>
              <a:t>setColor</a:t>
            </a:r>
            <a:r>
              <a:rPr lang="en-US" altLang="zh-CN" sz="1200" dirty="0"/>
              <a:t> 255 0 0</a:t>
            </a:r>
          </a:p>
          <a:p>
            <a:r>
              <a:rPr lang="en-US" altLang="zh-CN" sz="1200" dirty="0" err="1"/>
              <a:t>drawLine</a:t>
            </a:r>
            <a:r>
              <a:rPr lang="en-US" altLang="zh-CN" sz="1200" dirty="0"/>
              <a:t> 5 7 39 93 71 DDA</a:t>
            </a:r>
          </a:p>
          <a:p>
            <a:r>
              <a:rPr lang="en-US" altLang="zh-CN" sz="1200" dirty="0" err="1"/>
              <a:t>saveCanvas</a:t>
            </a:r>
            <a:r>
              <a:rPr lang="en-US" altLang="zh-CN" sz="1200" dirty="0"/>
              <a:t> output_1</a:t>
            </a:r>
          </a:p>
          <a:p>
            <a:r>
              <a:rPr lang="en-US" altLang="zh-CN" sz="1200" dirty="0" err="1"/>
              <a:t>setColor</a:t>
            </a:r>
            <a:r>
              <a:rPr lang="en-US" altLang="zh-CN" sz="1200" dirty="0"/>
              <a:t> 0 162 232</a:t>
            </a:r>
          </a:p>
          <a:p>
            <a:r>
              <a:rPr lang="en-US" altLang="zh-CN" sz="1200" dirty="0" err="1"/>
              <a:t>drawLine</a:t>
            </a:r>
            <a:r>
              <a:rPr lang="en-US" altLang="zh-CN" sz="1200" dirty="0"/>
              <a:t> 233 96 35 15 58 </a:t>
            </a:r>
            <a:r>
              <a:rPr lang="en-US" altLang="zh-CN" sz="1200" dirty="0" err="1"/>
              <a:t>Bresenham</a:t>
            </a:r>
            <a:endParaRPr lang="en-US" altLang="zh-CN" sz="1200" dirty="0"/>
          </a:p>
          <a:p>
            <a:r>
              <a:rPr lang="en-US" altLang="zh-CN" sz="1200" dirty="0" err="1"/>
              <a:t>saveCanvas</a:t>
            </a:r>
            <a:r>
              <a:rPr lang="en-US" altLang="zh-CN" sz="1200" dirty="0"/>
              <a:t> output_2</a:t>
            </a:r>
          </a:p>
          <a:p>
            <a:r>
              <a:rPr lang="en-US" altLang="zh-CN" sz="1200" dirty="0"/>
              <a:t>clip 5 33 10 70 58 Cohen-Sutherland</a:t>
            </a:r>
          </a:p>
          <a:p>
            <a:r>
              <a:rPr lang="en-US" altLang="zh-CN" sz="1200" dirty="0" err="1"/>
              <a:t>saveCanvas</a:t>
            </a:r>
            <a:r>
              <a:rPr lang="en-US" altLang="zh-CN" sz="1200" dirty="0"/>
              <a:t> output_3</a:t>
            </a:r>
          </a:p>
          <a:p>
            <a:r>
              <a:rPr lang="en-US" altLang="zh-CN" sz="1200" dirty="0"/>
              <a:t>rotate 5 33 49 90</a:t>
            </a:r>
          </a:p>
          <a:p>
            <a:r>
              <a:rPr lang="en-US" altLang="zh-CN" sz="1200" dirty="0" err="1"/>
              <a:t>saveCanvas</a:t>
            </a:r>
            <a:r>
              <a:rPr lang="en-US" altLang="zh-CN" sz="1200" dirty="0"/>
              <a:t> output_4</a:t>
            </a:r>
          </a:p>
          <a:p>
            <a:r>
              <a:rPr lang="en-US" altLang="zh-CN" sz="1200" dirty="0" err="1"/>
              <a:t>drawEllipse</a:t>
            </a:r>
            <a:r>
              <a:rPr lang="en-US" altLang="zh-CN" sz="1200" dirty="0"/>
              <a:t> 123 31 49 8 18</a:t>
            </a:r>
          </a:p>
          <a:p>
            <a:r>
              <a:rPr lang="en-US" altLang="zh-CN" sz="1200" dirty="0" err="1"/>
              <a:t>setColor</a:t>
            </a:r>
            <a:r>
              <a:rPr lang="en-US" altLang="zh-CN" sz="1200" dirty="0"/>
              <a:t> 0 0 0</a:t>
            </a:r>
          </a:p>
          <a:p>
            <a:r>
              <a:rPr lang="en-US" altLang="zh-CN" sz="1200" dirty="0" err="1"/>
              <a:t>drawPolygon</a:t>
            </a:r>
            <a:r>
              <a:rPr lang="en-US" altLang="zh-CN" sz="1200" dirty="0"/>
              <a:t> 666 6 DDA</a:t>
            </a:r>
          </a:p>
          <a:p>
            <a:r>
              <a:rPr lang="en-US" altLang="zh-CN" sz="1200" dirty="0"/>
              <a:t>44 22 73 30 74 77 59 56 32 63 25 49</a:t>
            </a:r>
          </a:p>
          <a:p>
            <a:r>
              <a:rPr lang="en-US" altLang="zh-CN" sz="1200" dirty="0" err="1"/>
              <a:t>saveCanvas</a:t>
            </a:r>
            <a:r>
              <a:rPr lang="en-US" altLang="zh-CN" sz="1200" dirty="0"/>
              <a:t> output_5</a:t>
            </a:r>
          </a:p>
          <a:p>
            <a:r>
              <a:rPr lang="en-US" altLang="zh-CN" sz="1200" dirty="0"/>
              <a:t>rotate 666 59 56 -90</a:t>
            </a:r>
          </a:p>
          <a:p>
            <a:r>
              <a:rPr lang="en-US" altLang="zh-CN" sz="1200" dirty="0"/>
              <a:t>translate 666 -8 -18</a:t>
            </a:r>
          </a:p>
          <a:p>
            <a:r>
              <a:rPr lang="en-US" altLang="zh-CN" sz="1200" dirty="0" err="1"/>
              <a:t>saveCanvas</a:t>
            </a:r>
            <a:r>
              <a:rPr lang="en-US" altLang="zh-CN" sz="1200" dirty="0"/>
              <a:t> output_6</a:t>
            </a:r>
          </a:p>
          <a:p>
            <a:r>
              <a:rPr lang="en-US" altLang="zh-CN" sz="1200" dirty="0" err="1"/>
              <a:t>resetCanvas</a:t>
            </a:r>
            <a:r>
              <a:rPr lang="en-US" altLang="zh-CN" sz="1200" dirty="0"/>
              <a:t> 160 100</a:t>
            </a:r>
          </a:p>
          <a:p>
            <a:r>
              <a:rPr lang="en-US" altLang="zh-CN" sz="1200" dirty="0" err="1"/>
              <a:t>drawCurve</a:t>
            </a:r>
            <a:r>
              <a:rPr lang="en-US" altLang="zh-CN" sz="1200" dirty="0"/>
              <a:t> 10 4 Bezier</a:t>
            </a:r>
          </a:p>
          <a:p>
            <a:r>
              <a:rPr lang="en-US" altLang="zh-CN" sz="1200" dirty="0"/>
              <a:t>28 34 9 86 61 4 129 42</a:t>
            </a:r>
          </a:p>
          <a:p>
            <a:r>
              <a:rPr lang="en-US" altLang="zh-CN" sz="1200" dirty="0" err="1"/>
              <a:t>setColor</a:t>
            </a:r>
            <a:r>
              <a:rPr lang="en-US" altLang="zh-CN" sz="1200" dirty="0"/>
              <a:t> 0 255 0</a:t>
            </a:r>
          </a:p>
          <a:p>
            <a:r>
              <a:rPr lang="en-US" altLang="zh-CN" sz="1200" dirty="0" err="1"/>
              <a:t>drawCurve</a:t>
            </a:r>
            <a:r>
              <a:rPr lang="en-US" altLang="zh-CN" sz="1200" dirty="0"/>
              <a:t> 11 4 Bezier</a:t>
            </a:r>
          </a:p>
          <a:p>
            <a:r>
              <a:rPr lang="en-US" altLang="zh-CN" sz="1200" dirty="0"/>
              <a:t>114 88 60 92 99 3 42 24</a:t>
            </a:r>
          </a:p>
          <a:p>
            <a:r>
              <a:rPr lang="en-US" altLang="zh-CN" sz="1200" dirty="0" err="1"/>
              <a:t>saveCanvas</a:t>
            </a:r>
            <a:r>
              <a:rPr lang="en-US" altLang="zh-CN" sz="1200" dirty="0"/>
              <a:t> output_7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88" y="950044"/>
            <a:ext cx="2371429" cy="12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37" y="2454435"/>
            <a:ext cx="2457143" cy="12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179" y="3896788"/>
            <a:ext cx="2342857" cy="1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705" y="5381845"/>
            <a:ext cx="1200000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大作业分数说明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6734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功能完整性、正确性（核心算法模块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</a:rPr>
              <a:t>文件输入接口）：</a:t>
            </a:r>
            <a:r>
              <a:rPr lang="en-US" altLang="zh-CN" dirty="0">
                <a:latin typeface="Consolas" panose="020B0609020204030204" pitchFamily="49" charset="0"/>
              </a:rPr>
              <a:t>50</a:t>
            </a:r>
            <a:r>
              <a:rPr lang="zh-CN" altLang="en-US" dirty="0">
                <a:latin typeface="Consolas" panose="020B0609020204030204" pitchFamily="49" charset="0"/>
              </a:rPr>
              <a:t>分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交互输入接口：</a:t>
            </a:r>
            <a:r>
              <a:rPr lang="en-US" altLang="zh-CN" dirty="0">
                <a:latin typeface="Consolas" panose="020B0609020204030204" pitchFamily="49" charset="0"/>
              </a:rPr>
              <a:t>20</a:t>
            </a:r>
            <a:r>
              <a:rPr lang="zh-CN" altLang="en-US" dirty="0">
                <a:latin typeface="Consolas" panose="020B0609020204030204" pitchFamily="49" charset="0"/>
              </a:rPr>
              <a:t>分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报告、说明书：</a:t>
            </a:r>
            <a:r>
              <a:rPr lang="en-US" altLang="zh-CN" dirty="0">
                <a:latin typeface="Consolas" panose="020B0609020204030204" pitchFamily="49" charset="0"/>
              </a:rPr>
              <a:t>30</a:t>
            </a:r>
            <a:r>
              <a:rPr lang="zh-CN" altLang="en-US" dirty="0">
                <a:latin typeface="Consolas" panose="020B0609020204030204" pitchFamily="49" charset="0"/>
              </a:rPr>
              <a:t>分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上学期图形学均分：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大作业：</a:t>
            </a:r>
            <a:r>
              <a:rPr lang="en-US" altLang="zh-CN" dirty="0">
                <a:latin typeface="Consolas" panose="020B0609020204030204" pitchFamily="49" charset="0"/>
              </a:rPr>
              <a:t>85.8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平时成绩：</a:t>
            </a:r>
            <a:r>
              <a:rPr lang="en-US" altLang="zh-CN" dirty="0">
                <a:latin typeface="Consolas" panose="020B0609020204030204" pitchFamily="49" charset="0"/>
              </a:rPr>
              <a:t>93.2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期末成绩：</a:t>
            </a:r>
            <a:r>
              <a:rPr lang="en-US" altLang="zh-CN" dirty="0">
                <a:latin typeface="Consolas" panose="020B0609020204030204" pitchFamily="49" charset="0"/>
              </a:rPr>
              <a:t>73.1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总评：</a:t>
            </a:r>
            <a:r>
              <a:rPr lang="en-US" altLang="zh-CN" dirty="0">
                <a:latin typeface="Consolas" panose="020B0609020204030204" pitchFamily="49" charset="0"/>
              </a:rPr>
              <a:t>80.2</a:t>
            </a:r>
          </a:p>
        </p:txBody>
      </p:sp>
      <p:sp>
        <p:nvSpPr>
          <p:cNvPr id="6" name="矩形 5"/>
          <p:cNvSpPr/>
          <p:nvPr/>
        </p:nvSpPr>
        <p:spPr>
          <a:xfrm>
            <a:off x="1632247" y="4803568"/>
            <a:ext cx="60034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好的作业成绩是总成绩的关键保证！</a:t>
            </a:r>
          </a:p>
          <a:p>
            <a:pPr algn="ctr"/>
            <a:r>
              <a:rPr lang="zh-CN" altLang="en-US" sz="2800" dirty="0"/>
              <a:t>请大家</a:t>
            </a:r>
            <a:r>
              <a:rPr lang="zh-CN" altLang="en-US" sz="2800" b="1" dirty="0">
                <a:solidFill>
                  <a:srgbClr val="FF0000"/>
                </a:solidFill>
              </a:rPr>
              <a:t>认真对待！</a:t>
            </a:r>
          </a:p>
        </p:txBody>
      </p:sp>
    </p:spTree>
    <p:extLst>
      <p:ext uri="{BB962C8B-B14F-4D97-AF65-F5344CB8AC3E}">
        <p14:creationId xmlns:p14="http://schemas.microsoft.com/office/powerpoint/2010/main" val="63680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作业内容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1491" y="1640793"/>
            <a:ext cx="3290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在一学期内完成一个完整的图形学系统，进度自由安排，</a:t>
            </a:r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</a:rPr>
              <a:t>31</a:t>
            </a:r>
            <a:r>
              <a:rPr lang="zh-CN" altLang="en-US" sz="2000" b="1" dirty="0">
                <a:solidFill>
                  <a:srgbClr val="FF0000"/>
                </a:solidFill>
              </a:rPr>
              <a:t>日</a:t>
            </a:r>
            <a:r>
              <a:rPr lang="zh-CN" altLang="en-US" sz="2000" dirty="0"/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</a:rPr>
              <a:t>30</a:t>
            </a:r>
            <a:r>
              <a:rPr lang="zh-CN" altLang="en-US" sz="2000" b="1" dirty="0">
                <a:solidFill>
                  <a:srgbClr val="FF0000"/>
                </a:solidFill>
              </a:rPr>
              <a:t>日</a:t>
            </a:r>
            <a:r>
              <a:rPr lang="zh-CN" altLang="en-US" sz="2000" dirty="0"/>
              <a:t>提交进度报告和已完成代码，</a:t>
            </a:r>
            <a:r>
              <a:rPr lang="en-US" altLang="zh-CN" sz="2000" b="1" dirty="0">
                <a:solidFill>
                  <a:srgbClr val="FF0000"/>
                </a:solidFill>
              </a:rPr>
              <a:t>12</a:t>
            </a:r>
            <a:r>
              <a:rPr lang="zh-CN" altLang="en-US" sz="2000" b="1" dirty="0">
                <a:solidFill>
                  <a:srgbClr val="FF0000"/>
                </a:solidFill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</a:rPr>
              <a:t>31</a:t>
            </a:r>
            <a:r>
              <a:rPr lang="zh-CN" altLang="en-US" sz="2000" b="1" dirty="0">
                <a:solidFill>
                  <a:srgbClr val="FF0000"/>
                </a:solidFill>
              </a:rPr>
              <a:t>日</a:t>
            </a:r>
            <a:r>
              <a:rPr lang="zh-CN" altLang="en-US" sz="2000" dirty="0"/>
              <a:t>提交系统报告、完整的系统和系统使用说明书。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截止时间：提交日的</a:t>
            </a:r>
            <a:r>
              <a:rPr lang="en-US" altLang="zh-CN" sz="2000" b="1" dirty="0">
                <a:solidFill>
                  <a:srgbClr val="FF0000"/>
                </a:solidFill>
              </a:rPr>
              <a:t>23:00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提交页面：公布于课程群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提交内容：</a:t>
            </a:r>
            <a:r>
              <a:rPr lang="zh-CN" altLang="en-US" sz="2000" b="1" dirty="0">
                <a:solidFill>
                  <a:srgbClr val="FF0000"/>
                </a:solidFill>
              </a:rPr>
              <a:t>一个</a:t>
            </a:r>
            <a:r>
              <a:rPr lang="en-US" altLang="zh-CN" sz="2000" b="1" dirty="0">
                <a:solidFill>
                  <a:srgbClr val="FF0000"/>
                </a:solidFill>
              </a:rPr>
              <a:t>zip</a:t>
            </a:r>
            <a:r>
              <a:rPr lang="zh-CN" altLang="en-US" sz="2000" b="1" dirty="0">
                <a:solidFill>
                  <a:srgbClr val="FF0000"/>
                </a:solidFill>
              </a:rPr>
              <a:t>压缩包</a:t>
            </a:r>
            <a:r>
              <a:rPr lang="zh-CN" altLang="en-US" sz="2000" dirty="0"/>
              <a:t>，命名与组织方式参考“</a:t>
            </a:r>
            <a:r>
              <a:rPr lang="en-US" altLang="zh-CN" sz="2000" dirty="0"/>
              <a:t>171860xxx_x</a:t>
            </a:r>
            <a:r>
              <a:rPr lang="zh-CN" altLang="en-US" sz="2000" dirty="0"/>
              <a:t>月报告</a:t>
            </a:r>
            <a:r>
              <a:rPr lang="en-US" altLang="zh-CN" sz="2000" dirty="0"/>
              <a:t>.zip</a:t>
            </a:r>
            <a:r>
              <a:rPr lang="zh-CN" altLang="en-US" sz="2000" dirty="0"/>
              <a:t>”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66" y="422854"/>
            <a:ext cx="4100456" cy="561914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23196" y="6041998"/>
            <a:ext cx="2122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群号：</a:t>
            </a:r>
            <a:r>
              <a:rPr lang="en-US" altLang="zh-CN" sz="2000" dirty="0"/>
              <a:t>213819126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20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作业内容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2765" y="1392965"/>
            <a:ext cx="78108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进度报告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系统报告要求：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在上个月报告的基础上添加本月新的内容即可，无需从头重写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报告内容为：</a:t>
            </a:r>
            <a:endParaRPr lang="en-US" altLang="zh-CN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/>
              <a:t>已完成或拟采用算法的原理介绍、自己的理解以及性能测试</a:t>
            </a:r>
            <a:endParaRPr lang="en-US" altLang="zh-CN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/>
              <a:t>已完成或拟采用的系统框架设计或系统功能介绍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需注明在实现作业过程中使用的参考资料，包括技术博客等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可添加附加材料</a:t>
            </a:r>
            <a:r>
              <a:rPr lang="en-US" altLang="zh-CN" sz="2000" dirty="0"/>
              <a:t>(</a:t>
            </a:r>
            <a:r>
              <a:rPr lang="zh-CN" altLang="en-US" sz="2000" dirty="0"/>
              <a:t>觉得需要附加说明的代码等</a:t>
            </a:r>
            <a:r>
              <a:rPr lang="en-US" altLang="zh-CN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使用助教提供的</a:t>
            </a:r>
            <a:r>
              <a:rPr lang="en-US" altLang="zh-CN" sz="2000" dirty="0"/>
              <a:t>word</a:t>
            </a:r>
            <a:r>
              <a:rPr lang="zh-CN" altLang="en-US" sz="2000" dirty="0"/>
              <a:t>或</a:t>
            </a:r>
            <a:r>
              <a:rPr lang="en-US" altLang="zh-CN" sz="2000" dirty="0"/>
              <a:t>latex</a:t>
            </a:r>
            <a:r>
              <a:rPr lang="zh-CN" altLang="en-US" sz="2000" dirty="0"/>
              <a:t>文档模板撰写报告，</a:t>
            </a:r>
            <a:r>
              <a:rPr lang="en-US" altLang="zh-CN" sz="2000" dirty="0"/>
              <a:t>word</a:t>
            </a:r>
            <a:r>
              <a:rPr lang="zh-CN" altLang="en-US" sz="2000" dirty="0"/>
              <a:t>需要另存为或打印为</a:t>
            </a:r>
            <a:r>
              <a:rPr lang="en-US" altLang="zh-CN" sz="2000" dirty="0"/>
              <a:t>pdf</a:t>
            </a:r>
            <a:r>
              <a:rPr lang="zh-CN" altLang="en-US" sz="2000" dirty="0"/>
              <a:t>文件后再提交。</a:t>
            </a:r>
          </a:p>
          <a:p>
            <a:endParaRPr lang="en-US" altLang="zh-CN" sz="2000" dirty="0"/>
          </a:p>
          <a:p>
            <a:r>
              <a:rPr lang="zh-CN" altLang="en-US" sz="2400" b="1" dirty="0"/>
              <a:t>系统使用说明书要求：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要包含开发环境说明，代码编译说明，程序运行说明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对系统每个功能进行介绍并截图展示运行结果，清楚说明系统操作方式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建议编写为</a:t>
            </a:r>
            <a:r>
              <a:rPr lang="en-US" altLang="zh-CN" sz="2000" dirty="0"/>
              <a:t>Markdown</a:t>
            </a:r>
            <a:r>
              <a:rPr lang="zh-CN" altLang="en-US" sz="2000" dirty="0"/>
              <a:t>文件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9920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作业内容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2765" y="1392965"/>
            <a:ext cx="75171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系统功能要求：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要实现的内容：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+mn-ea"/>
              </a:rPr>
              <a:t>核心算法模块（各种图元的生成、变换算法）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+mn-ea"/>
              </a:rPr>
              <a:t>文件输入接口（读取包含了图元绘制指令序列的文本文件，依据指令调用①中的算法绘制图形以及保存图像）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+mn-ea"/>
              </a:rPr>
              <a:t>用户交互接口（以鼠标交互的方式，通过鼠标事件获取所需参数并调用①中的算法将图元绘制到屏幕上）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编程语言不限（</a:t>
            </a:r>
            <a:r>
              <a:rPr lang="en-US" altLang="zh-CN" sz="2000" dirty="0">
                <a:latin typeface="+mn-ea"/>
              </a:rPr>
              <a:t>C++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等）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开发平台不限（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Mac OS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Linux</a:t>
            </a:r>
            <a:r>
              <a:rPr lang="zh-CN" altLang="en-US" sz="2000" dirty="0">
                <a:latin typeface="+mn-ea"/>
              </a:rPr>
              <a:t>等）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GUI</a:t>
            </a:r>
            <a:r>
              <a:rPr lang="zh-CN" altLang="en-US" sz="2000" dirty="0">
                <a:latin typeface="+mn-ea"/>
              </a:rPr>
              <a:t>开发框架不限（</a:t>
            </a:r>
            <a:r>
              <a:rPr lang="en-US" altLang="zh-CN" sz="2000" dirty="0" err="1">
                <a:latin typeface="+mn-ea"/>
              </a:rPr>
              <a:t>Qt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 err="1">
                <a:latin typeface="+mn-ea"/>
              </a:rPr>
              <a:t>Tkinter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Web</a:t>
            </a:r>
            <a:r>
              <a:rPr lang="zh-CN" altLang="en-US" sz="2000" dirty="0">
                <a:latin typeface="+mn-ea"/>
              </a:rPr>
              <a:t>等）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不能用框架中的函数直接绘制图元，要自己实现课程中讲到的算法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39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18603" y="1538243"/>
            <a:ext cx="37048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命令行界面程序接受两个参数：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指令序列文件（每行一条指令）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图像保存目录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指令包括：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重置画布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保存画布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设置画笔颜色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绘制线段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绘制多边形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绘制椭圆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绘制曲线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对图元平移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对图元旋转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对图元缩放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对线段裁剪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6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4711" y="2110722"/>
            <a:ext cx="3730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重置画布：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resetCanvas</a:t>
            </a:r>
            <a:r>
              <a:rPr lang="en-US" altLang="zh-CN" dirty="0">
                <a:latin typeface="Consolas" panose="020B0609020204030204" pitchFamily="49" charset="0"/>
              </a:rPr>
              <a:t> width height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清空当前画布，并重新设置宽高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width, height: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100 &lt;= width, height &lt;= 1000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27835"/>
              </p:ext>
            </p:extLst>
          </p:nvPr>
        </p:nvGraphicFramePr>
        <p:xfrm>
          <a:off x="4959408" y="3126346"/>
          <a:ext cx="34923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38">
                  <a:extLst>
                    <a:ext uri="{9D8B030D-6E8A-4147-A177-3AD203B41FA5}">
                      <a16:colId xmlns:a16="http://schemas.microsoft.com/office/drawing/2014/main" val="1650098201"/>
                    </a:ext>
                  </a:extLst>
                </a:gridCol>
                <a:gridCol w="349238">
                  <a:extLst>
                    <a:ext uri="{9D8B030D-6E8A-4147-A177-3AD203B41FA5}">
                      <a16:colId xmlns:a16="http://schemas.microsoft.com/office/drawing/2014/main" val="434183633"/>
                    </a:ext>
                  </a:extLst>
                </a:gridCol>
                <a:gridCol w="349238">
                  <a:extLst>
                    <a:ext uri="{9D8B030D-6E8A-4147-A177-3AD203B41FA5}">
                      <a16:colId xmlns:a16="http://schemas.microsoft.com/office/drawing/2014/main" val="1119423366"/>
                    </a:ext>
                  </a:extLst>
                </a:gridCol>
                <a:gridCol w="349238">
                  <a:extLst>
                    <a:ext uri="{9D8B030D-6E8A-4147-A177-3AD203B41FA5}">
                      <a16:colId xmlns:a16="http://schemas.microsoft.com/office/drawing/2014/main" val="2776614087"/>
                    </a:ext>
                  </a:extLst>
                </a:gridCol>
                <a:gridCol w="349238">
                  <a:extLst>
                    <a:ext uri="{9D8B030D-6E8A-4147-A177-3AD203B41FA5}">
                      <a16:colId xmlns:a16="http://schemas.microsoft.com/office/drawing/2014/main" val="267327212"/>
                    </a:ext>
                  </a:extLst>
                </a:gridCol>
                <a:gridCol w="349238">
                  <a:extLst>
                    <a:ext uri="{9D8B030D-6E8A-4147-A177-3AD203B41FA5}">
                      <a16:colId xmlns:a16="http://schemas.microsoft.com/office/drawing/2014/main" val="3411188105"/>
                    </a:ext>
                  </a:extLst>
                </a:gridCol>
                <a:gridCol w="349238">
                  <a:extLst>
                    <a:ext uri="{9D8B030D-6E8A-4147-A177-3AD203B41FA5}">
                      <a16:colId xmlns:a16="http://schemas.microsoft.com/office/drawing/2014/main" val="1577462860"/>
                    </a:ext>
                  </a:extLst>
                </a:gridCol>
                <a:gridCol w="349238">
                  <a:extLst>
                    <a:ext uri="{9D8B030D-6E8A-4147-A177-3AD203B41FA5}">
                      <a16:colId xmlns:a16="http://schemas.microsoft.com/office/drawing/2014/main" val="103356949"/>
                    </a:ext>
                  </a:extLst>
                </a:gridCol>
                <a:gridCol w="349238">
                  <a:extLst>
                    <a:ext uri="{9D8B030D-6E8A-4147-A177-3AD203B41FA5}">
                      <a16:colId xmlns:a16="http://schemas.microsoft.com/office/drawing/2014/main" val="1933036272"/>
                    </a:ext>
                  </a:extLst>
                </a:gridCol>
                <a:gridCol w="349238">
                  <a:extLst>
                    <a:ext uri="{9D8B030D-6E8A-4147-A177-3AD203B41FA5}">
                      <a16:colId xmlns:a16="http://schemas.microsoft.com/office/drawing/2014/main" val="3232931437"/>
                    </a:ext>
                  </a:extLst>
                </a:gridCol>
              </a:tblGrid>
              <a:tr h="2743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1536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2577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10195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5625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03521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46362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42744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0893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466600" y="3310641"/>
            <a:ext cx="449508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36022" y="2502169"/>
            <a:ext cx="0" cy="41744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627150" y="28491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50839" y="62490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63282" y="28494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84160" y="269092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width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30500" y="4509093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54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3510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保存画布：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saveCanvas</a:t>
            </a:r>
            <a:r>
              <a:rPr lang="en-US" altLang="zh-CN" dirty="0">
                <a:latin typeface="Consolas" panose="020B0609020204030204" pitchFamily="49" charset="0"/>
              </a:rPr>
              <a:t> name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将当前画布保存为位图</a:t>
            </a:r>
            <a:r>
              <a:rPr lang="en-US" altLang="zh-CN" dirty="0"/>
              <a:t>name.bmp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name: string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3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2590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设置画笔颜色：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setColor</a:t>
            </a:r>
            <a:r>
              <a:rPr lang="en-US" altLang="zh-CN" dirty="0">
                <a:latin typeface="Consolas" panose="020B0609020204030204" pitchFamily="49" charset="0"/>
              </a:rPr>
              <a:t> R G B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R, G, B: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 &lt;= R, G, B &lt;= 255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3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118" y="564022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要实现的功能</a:t>
            </a:r>
            <a:r>
              <a:rPr lang="en-US" altLang="zh-CN" sz="3200" dirty="0"/>
              <a:t>/</a:t>
            </a:r>
            <a:r>
              <a:rPr lang="zh-CN" altLang="en-US" sz="3200" dirty="0"/>
              <a:t>算法说明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3862" y="1768979"/>
            <a:ext cx="45704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绘制线段：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drawLine</a:t>
            </a:r>
            <a:r>
              <a:rPr lang="en-US" altLang="zh-CN" dirty="0">
                <a:latin typeface="Consolas" panose="020B0609020204030204" pitchFamily="49" charset="0"/>
              </a:rPr>
              <a:t> id x1 y1 x2 y2 algorithm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id: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图元编号，每个图元的编号是唯一的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x1, y1, x2, y2: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起点、终点坐标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algorithm: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绘制使用的算法，包括“</a:t>
            </a:r>
            <a:r>
              <a:rPr lang="en-US" altLang="zh-CN" dirty="0">
                <a:latin typeface="Consolas" panose="020B0609020204030204" pitchFamily="49" charset="0"/>
              </a:rPr>
              <a:t>DDA</a:t>
            </a:r>
            <a:r>
              <a:rPr lang="zh-CN" altLang="en-US" dirty="0">
                <a:latin typeface="Consolas" panose="020B0609020204030204" pitchFamily="49" charset="0"/>
              </a:rPr>
              <a:t>”和“</a:t>
            </a:r>
            <a:r>
              <a:rPr lang="en-US" altLang="zh-CN" dirty="0" err="1">
                <a:latin typeface="Consolas" panose="020B0609020204030204" pitchFamily="49" charset="0"/>
              </a:rPr>
              <a:t>Bresenham</a:t>
            </a:r>
            <a:r>
              <a:rPr lang="zh-CN" altLang="en-US" dirty="0">
                <a:latin typeface="Consolas" panose="020B0609020204030204" pitchFamily="49" charset="0"/>
              </a:rPr>
              <a:t>”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0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1702</TotalTime>
  <Words>1145</Words>
  <Application>Microsoft Office PowerPoint</Application>
  <PresentationFormat>全屏显示(4:3)</PresentationFormat>
  <Paragraphs>218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计算机图形学 作业发布报告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 作业发布报告</dc:title>
  <dc:creator>有成 宋</dc:creator>
  <cp:lastModifiedBy>zhang yu</cp:lastModifiedBy>
  <cp:revision>35</cp:revision>
  <dcterms:created xsi:type="dcterms:W3CDTF">2019-03-01T02:57:40Z</dcterms:created>
  <dcterms:modified xsi:type="dcterms:W3CDTF">2019-11-26T14:58:14Z</dcterms:modified>
</cp:coreProperties>
</file>