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181f51e7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181f51e7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043c970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043c970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770fc9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3770fc9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770fc93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3770fc93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1cf20ed2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1cf20ed2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ce82f8e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ce82f8e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ce82f8e3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ce82f8e3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181f51e7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181f51e7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181f51e7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181f51e7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181f51e7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181f51e7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81f51e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81f51e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181f51e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181f51e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043c9702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043c9702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043c970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043c970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1cf20ed2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1cf20ed2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181f51e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181f51e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043c970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043c97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1cf20ed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1cf20ed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181f51e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181f51e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181f51e7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181f51e7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181f51e7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181f51e7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81f51e7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81f51e7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181f51e7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181f51e7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abd5d231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abd5d231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ce82f8e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ce82f8e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181f51e7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181f51e7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ce82f8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ce82f8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ce82f8e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ce82f8e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ce82f8e3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ce82f8e3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81f51e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81f51e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181f51e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181f51e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043c9702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043c9702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043c9702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043c9702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1cf20ed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1cf20ed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181f51e7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181f51e7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PursuitOfDataScience/uchicago-workshops/tree/main/llm-embedding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74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Large Language Model Embeddings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54900"/>
            <a:ext cx="8434200" cy="9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Youzhi Yu</a:t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/>
              <a:t>University of Chicago</a:t>
            </a:r>
            <a:endParaRPr sz="13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</a:t>
            </a:r>
            <a:r>
              <a:rPr b="1" lang="en"/>
              <a:t>Purpose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Definition: A tokenizer splits raw text into smaller units (tokens) for models to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Matters: Preprocessing step that impacts model performance, vocabulary management, and handling of rare or unknown words.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</a:t>
            </a:r>
            <a:r>
              <a:rPr b="1" lang="en"/>
              <a:t>Key Considerations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Vocabulary Size: Larger vocab → fewer tokens per sentence, but more memory overhead.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Handling Punctuation &amp; Special Tokens: Retaining or separating punctuation affects downstream tasks (e.g., sentiment, NER).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Performance Impact: Tokenization can affect model perplexity, throughput, and accuracy.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175" y="180500"/>
            <a:ext cx="6418669" cy="4473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48925" y="4648125"/>
            <a:ext cx="81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Fregly, C., Barth, A., &amp; Eigenbrode, S. (2023). Generative AI on AWS: Building Context-Aware Multimodal Reasoning Applications. O'Reilly Media.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63750"/>
            <a:ext cx="8231814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Tokenizer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625" y="588425"/>
            <a:ext cx="5180949" cy="408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154550" y="4840900"/>
            <a:ext cx="5331900" cy="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Tiktokenizer: https://tiktokenizer.vercel.app/?model=cl100k_base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models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Engine Behind Generative AI: An autoregressive model generates output one token (word, character, or image patch) at a time, where each new token is predicted based on all previously generated tokens.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Token Prediction: The model is trained to predict the next token given a sequence. For example, with the prompt “The student learns from the”, the model calculates probabilities for every possible next word and selects “ teacher” as the most likely.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Generation: Once the next token is chosen, it is appended to the input, and the process repeats. This chain‐rule method allows the model to generate long, coherent sequences.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Autoregressive models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264975" y="2751650"/>
            <a:ext cx="8876400" cy="22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Input: “</a:t>
            </a:r>
            <a:r>
              <a:rPr lang="en"/>
              <a:t>The student learns from the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Prediction: The model predicts “ teacher” as the next token.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Output: “</a:t>
            </a:r>
            <a:r>
              <a:rPr lang="en"/>
              <a:t>The student learns from the teacher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“The student learns from the teacher.”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Output: “The student learns from the teacher.&lt;EOS&gt;”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25" y="971375"/>
            <a:ext cx="79152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key components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&amp; Decoder: The encoder processes the input sequence; the decoder generates the output one token at a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Encodings: Added to input embeddings to retain the order of tokens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(“the student learns from the teacher” &amp; “the teacher learns from the student are different”).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Feed-Forward Networks: Process each token’s representation independently after self-attention.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Connections: Help preserve the original input by adding it back to the processed output.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Normalization: Stabilizes training and ensures consistent scaling across layers.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Encoder-decoder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753200"/>
            <a:ext cx="48045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Encoder on the left and decoder on the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only difference between them: “Masked” in decoder.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075" y="0"/>
            <a:ext cx="40279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163600" y="4457075"/>
            <a:ext cx="54081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Source: Vaswani, A., et al. (2017). Attention Is All You Need. In Advances in Neural Information Processing Systems (Vol. 30).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856625"/>
            <a:ext cx="23145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encoder can “see” all the tokens in a given sequence, making it suitable for extracting contextual embeddings. </a:t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000" y="376600"/>
            <a:ext cx="6285299" cy="399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119525" y="4766900"/>
            <a:ext cx="81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Fregly, C., Barth, A., &amp; Eigenbrode, S. (2023). Generative AI on AWS: Building Context-Aware Multimodal Reasoning Applications. O'Reilly Media.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Decoder</a:t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607" y="180500"/>
            <a:ext cx="6315694" cy="41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119525" y="4766900"/>
            <a:ext cx="81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Fregly, C., Barth, A., &amp; Eigenbrode, S. (2023). Generative AI on AWS: Building Context-Aware Multimodal Reasoning Applications. O'Reilly Media.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856625"/>
            <a:ext cx="23499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decoder can “see” all the tokens that come before the given token/position, making it good for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41925"/>
            <a:ext cx="85881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landscape of large language models (LLMs)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transformer 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Architecture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Encoder, Decoder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Self-a</a:t>
            </a:r>
            <a:r>
              <a:rPr lang="en"/>
              <a:t>ttention mechanism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Tokens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Embeddings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GPU computing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Scaling laws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LLM embeddings and their use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Hands-on exercise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mechanism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856625"/>
            <a:ext cx="82578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Purpose: Enables each token in a sequence to “pay attention” to every other token.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Captures relationships and dependencies regardless of their position.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Core Components: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Queries (Q), Keys (K), and Values (V):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token is transformed into these three vectors using learned weight matrices.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50" y="3365188"/>
            <a:ext cx="45053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463" y="4137650"/>
            <a:ext cx="44862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mechanism</a:t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119525" y="4766900"/>
            <a:ext cx="81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Fregly, C., Barth, A., &amp; Eigenbrode, S. (2023). Generative AI on AWS: Building Context-Aware Multimodal Reasoning Applications. O'Reilly Media. 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25" y="1906650"/>
            <a:ext cx="8756651" cy="260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700" y="996237"/>
            <a:ext cx="4340025" cy="651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88" y="996225"/>
            <a:ext cx="44862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Self-attention mechanism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4512"/>
            <a:ext cx="8697024" cy="30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4"/>
          <p:cNvSpPr txBox="1"/>
          <p:nvPr/>
        </p:nvSpPr>
        <p:spPr>
          <a:xfrm>
            <a:off x="119525" y="4766900"/>
            <a:ext cx="817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Source: Fregly, C., Barth, A., &amp; Eigenbrode, S. (2023). Generative AI on AWS: Building Context-Aware Multimodal Reasoning Applications. O'Reilly Media. 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needed for LLM inference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7b model for illustration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Baseline memory usage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FP32 weight precision: 4 * 7 = 28GB of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FP16 Precision ~14 GB of memory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INT8 Quantization  ~7 GB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Key influencers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 Length (Context Window)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Longer contexts require more memory to store intermediate states.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Batch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Computing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856625"/>
            <a:ext cx="89046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Definition &amp; Key Idea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General-Purpose </a:t>
            </a:r>
            <a:r>
              <a:rPr lang="en"/>
              <a:t>Graphics Processing Units </a:t>
            </a:r>
            <a:r>
              <a:rPr lang="en"/>
              <a:t>(GPGPUs)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the massively parallel hardware of GPUs to accelerate non-graphics tasks.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2. Why GPUs?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Parallel Architecture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Thousands of cores excel at highly parallel operations (e.g., matrix multiply).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High Throughput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Ideal for AI/ML training, scientific simulations, and model inference.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3. Common Applications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Deep Learning: Training/inference on large neural networks such as LLMs.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&amp; Scientific: Simulations in physics, genomics, fluid dynamics, etc.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GPU Computing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665575"/>
            <a:ext cx="2874600" cy="4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investment of $1,000 in NVIDIA stock a decade ago would be worth approximately $267,000 today, reflecting a return of 26,600%.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437" y="0"/>
            <a:ext cx="5957563" cy="422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/>
        </p:nvSpPr>
        <p:spPr>
          <a:xfrm>
            <a:off x="133800" y="4765675"/>
            <a:ext cx="44382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Source: Nasdaq.com, Google Finance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laws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Scaling laws describe how model performance (e.g., loss, perplexity) improves predictably as we increase: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size (parameters)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data (tokens)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 (FLOPs)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Kaplan et al. (OpenAI 2020) showed near power-law relationships for NLP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Bigger Model → Better Performance (until diminishing returns).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Balanced Data &amp; Compute: Optimal ratio of data to parameters (Chinchilla analysis).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Performance Forecasting: Guides resource planning (GPU hours, dataset size).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</a:t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 Embeddings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numerical (vector) representation of entities (words, sentences, images, etc.) in a continuous space.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 Common embedding 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One‑Hot Encoding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Word Embeddings (e.g., Word2Vec)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Sentence/Article Embeddings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Embeddings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good embeddings good?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Semantic Expressiveness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Meaningful Representation: Captures context and relationships (e.g., synonyms, hypernyms, similarities).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Sensitivity: Reflects differences in meaning when context changes (e.g., “bank” in finance vs. river bank).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Discriminative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Separability: Distinguishes between dissimilar items (e.g., different topics, classes).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Formation: Similar items naturally form tight clusters in the embedding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embeddings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1. Definition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Dense vector representations produced by LLMs for words, sentences, or entire documents.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Capture meaning based on surrounding context, unlike older, static embeddings (e.g., Word2Vec).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2. Embedding Generation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Transformer Layers: Hidden states (especially the last hidden state) from encoder-based LLMs (e.g., BERT) serve as rich embeddings.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token is corresponding to an LLM embedding. How can we aggregate these embeddings on the document level?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41925"/>
            <a:ext cx="85206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Large</a:t>
            </a:r>
            <a:r>
              <a:rPr lang="en"/>
              <a:t>: Refers to the size of the model, typically measured by the number of parameters (usually referred to as weights in deep learning).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Language</a:t>
            </a:r>
            <a:r>
              <a:rPr lang="en"/>
              <a:t>: Focuses on human languages, encompassing tasks like understanding, generating, translating, and analyzing text.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Model</a:t>
            </a:r>
            <a:r>
              <a:rPr lang="en"/>
              <a:t>: Refers to a mathematical framework or neural network trained to recognize patterns in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All models are wrong, but some are useful.</a:t>
            </a:r>
            <a:r>
              <a:rPr lang="en"/>
              <a:t> (George Box)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856625"/>
            <a:ext cx="8904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Definition: Reducing the sequence of token-level outputs (hidden states) into a single, fixed-size vector (e.g., token embeddings → article embedding).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Summarize or aggregate meaning from an entire sequence (sentence/paragraph) for downstream tasks.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Dimensionality Reduction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Converts variable-length sequences into a single fixed-size vector.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Semantic Summarization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Captures the overall meaning/context without storing every token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Efficiency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Simplifies downstream tasks like classification, retrieval, or clustering.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Pooling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Pooling Strategies: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[CLS] Token Pooling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the hidden state of the special [CLS] (or equivalent) token.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by encoders like BERT for sentence/article embedding.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Pooling: Compute the average of all token embeddings.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Offers a balanced view of the entire sequence.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Pooling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the maximum value across tokens for each dimension.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Highlights the most prominent features in the sequence.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for LLM </a:t>
            </a:r>
            <a:r>
              <a:rPr lang="en"/>
              <a:t>embeddings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token prediction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Implicit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 Search &amp; Information Retrieval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similarity (e.g., cosine similarity) to match queries with relevant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more intuitive, meaning-based search over keyword-based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 users, products, or content as vectors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 similar items based on proximity in the embedding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&amp; Topic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similar texts together automatically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underlying topics and trends across large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Classification &amp; Sentiment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embeddings as features in machine learning classifiers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 nuanced relationships between similar concepts for improved accuracy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Hugging Face  </a:t>
            </a:r>
            <a:r>
              <a:rPr lang="en" sz="2816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🤗</a:t>
            </a:r>
            <a:endParaRPr sz="2816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leading open-source AI startup focused on NLP and beyond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Community-driven platform hosting ML models, datasets, and demo apps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Key Offerings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Transformers library in Python: Pretrained models for text, vision, audio,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 Hub: Central repository to share and discover state-of-the-art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Datasets Library: Curated and community-contributed datasets for quick experimentation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exercise</a:t>
            </a:r>
            <a:endParaRPr/>
          </a:p>
        </p:txBody>
      </p:sp>
      <p:sp>
        <p:nvSpPr>
          <p:cNvPr id="273" name="Google Shape;273;p46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https://github.com/PursuitOfDataScience/uchicago-workshops/tree/main/llm-embeddings</a:t>
            </a:r>
            <a:endParaRPr sz="17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Follow the instructions on the README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279" name="Google Shape;279;p47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Generative AI and LLMs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transformer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Encoder and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Self-attention mechanism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GPU computing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transformers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 embedding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tasks using embeddings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0" y="69497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dk1"/>
                </a:solidFill>
              </a:rPr>
              <a:t>Thank you!</a:t>
            </a:r>
            <a:endParaRPr sz="4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Youzhi.Yu@ChicagoBooth.edu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841925"/>
            <a:ext cx="85206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language models (LLMs) are advanced neural network models trained on vast amounts of text data to understand, generate, and analyze human language. The model is a Transformer architecture, which excels in processing sequential data like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Scalability: Billions of parameters (e.g., GPT-3 with 175 billion).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Versatility: Capable of tasks like text generation, summarization, translation, and question-answering.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evolution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b="1" lang="en" sz="1900"/>
              <a:t>Pre-Transformer Era</a:t>
            </a:r>
            <a:r>
              <a:rPr lang="en" sz="1900"/>
              <a:t>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RNNs and LSTMs: Struggled with long-term dependencies.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Seq2Seq with Attention: A precursor to modern LLMs.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b="1" lang="en" sz="1900"/>
              <a:t>Transformer Revolution (2017)</a:t>
            </a:r>
            <a:r>
              <a:rPr lang="en" sz="1900"/>
              <a:t>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Introduction of self-attention in </a:t>
            </a:r>
            <a:r>
              <a:rPr i="1" lang="en" sz="1900"/>
              <a:t>Attention is All You Need</a:t>
            </a:r>
            <a:r>
              <a:rPr lang="en" sz="1900"/>
              <a:t>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lang="en" sz="1900"/>
              <a:t>Efficient parallel processing and context understanding.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AutoNum type="arabicPeriod"/>
            </a:pPr>
            <a:r>
              <a:rPr b="1" lang="en" sz="1900"/>
              <a:t>Notable Milestones</a:t>
            </a:r>
            <a:r>
              <a:rPr lang="en" sz="1900"/>
              <a:t>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b="1" lang="en" sz="1900"/>
              <a:t>BERT (2018)</a:t>
            </a:r>
            <a:r>
              <a:rPr lang="en" sz="1900"/>
              <a:t>: </a:t>
            </a:r>
            <a:r>
              <a:rPr b="1" lang="en" sz="1900"/>
              <a:t>Bidirectional</a:t>
            </a:r>
            <a:r>
              <a:rPr lang="en" sz="1900"/>
              <a:t> context understanding.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b="1" lang="en" sz="1900"/>
              <a:t>GPT-3 (2020)</a:t>
            </a:r>
            <a:r>
              <a:rPr lang="en" sz="1900"/>
              <a:t>: Breakthrough in zero-shot learning.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</a:pPr>
            <a:r>
              <a:rPr b="1" lang="en" sz="1900"/>
              <a:t>Recent Advances</a:t>
            </a:r>
            <a:r>
              <a:rPr lang="en" sz="1900"/>
              <a:t>: GPT-o1, o3-mini, deepseek-R1,  Llama3.3-70b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b="1" lang="en" sz="1900"/>
              <a:t>Future</a:t>
            </a:r>
            <a:r>
              <a:rPr lang="en" sz="1900"/>
              <a:t>: GPT-4.5, GPT-5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pre-training &amp; inference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856625"/>
            <a:ext cx="8904600" cy="4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Pretraining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Objective: Learn language structure and knowledge from vast amounts of raw text (self-supervised learning).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Outcome: Produces a general-purpose model with internal representations that capture linguistic patterns and facts.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Inference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Objective: Generate responses or perform tasks in real time using the pretrained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Outcome: Delivers cost-effective, low-latency responses to user queries while leveraging the pretrained knowledge.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VS </a:t>
            </a:r>
            <a:r>
              <a:rPr lang="en"/>
              <a:t>Closed</a:t>
            </a:r>
            <a:r>
              <a:rPr lang="en"/>
              <a:t>-source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856625"/>
            <a:ext cx="4335300" cy="23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Open-source LLMs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Transparency &amp; Collaboration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Customizability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• Accessibility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</a:t>
            </a:r>
            <a:r>
              <a:rPr lang="en"/>
              <a:t>Llama, Qwen, MistralAI, Deepseek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25" y="3293202"/>
            <a:ext cx="6744600" cy="20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4808700" y="856625"/>
            <a:ext cx="43353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Closed-source LLMs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• Proprietary Excellence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•</a:t>
            </a:r>
            <a:r>
              <a:rPr lang="en" sz="1800">
                <a:solidFill>
                  <a:schemeClr val="dk2"/>
                </a:solidFill>
              </a:rPr>
              <a:t> Controlled Usage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• Commercial Focus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E.g., OpenAI, </a:t>
            </a:r>
            <a:r>
              <a:rPr lang="en" sz="1800">
                <a:solidFill>
                  <a:schemeClr val="dk2"/>
                </a:solidFill>
              </a:rPr>
              <a:t>Anthropic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r>
              <a:rPr lang="en"/>
              <a:t> LLM costs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753200"/>
            <a:ext cx="8904600" cy="40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Llama 2: Training costs are estimated to be over $20 million, encompassing compute resources, development, and safety measures.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Llama</a:t>
            </a:r>
            <a:r>
              <a:rPr lang="en"/>
              <a:t> 3.1: Estimates suggest that training the 405B parameter model required up to 16,000 Nvidia H100 GPUs, with each GPU costing between $25,000 to $40,000. This places the total training cost at approximately $640 million.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Why So Costly?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Trained on trillions of tokens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Tens of thousands of GPUs running for weeks/months during the pre-training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center cooling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10575" y="4692200"/>
            <a:ext cx="72744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Source: medium.com, techtarget.com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650875"/>
            <a:ext cx="8904600" cy="4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smallest textual units that a language model processes. A token could be: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whole 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 of a word (subword)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punctuation 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 symbol (e.g., &lt;EOS&gt;,  &lt;CLS&gt;,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"the student learns from the teacher"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Word-Level:</a:t>
            </a:r>
            <a:r>
              <a:rPr lang="en" sz="1700"/>
              <a:t> ["the", "student", "learns", "from", "the", "teacher"]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Subword (e.g., BPE): </a:t>
            </a:r>
            <a:r>
              <a:rPr lang="en" sz="1700"/>
              <a:t>["the", "stu", "##dent", "learn", "##s", "from", "the", "teach", "##er"]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Character-Level: </a:t>
            </a:r>
            <a:r>
              <a:rPr lang="en" sz="1400"/>
              <a:t>["t", "h", "e", " ", "s", "t", "u", "d", "e", "n", "t", " ", "l", "e", "a", "r", "n", "s", " ", "f", "r", "o", "m", " ", "t", "h", "e", " ", "t", "e", "a", "c", "h", "e", "r"]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