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87" r:id="rId6"/>
    <p:sldId id="294" r:id="rId7"/>
    <p:sldId id="257" r:id="rId8"/>
    <p:sldId id="290" r:id="rId9"/>
    <p:sldId id="291" r:id="rId10"/>
    <p:sldId id="292" r:id="rId11"/>
    <p:sldId id="293" r:id="rId12"/>
    <p:sldId id="295" r:id="rId13"/>
    <p:sldId id="307" r:id="rId14"/>
    <p:sldId id="308" r:id="rId15"/>
    <p:sldId id="296" r:id="rId16"/>
    <p:sldId id="297" r:id="rId17"/>
    <p:sldId id="298" r:id="rId18"/>
    <p:sldId id="299" r:id="rId19"/>
    <p:sldId id="304" r:id="rId20"/>
    <p:sldId id="300" r:id="rId21"/>
    <p:sldId id="301" r:id="rId22"/>
    <p:sldId id="302" r:id="rId23"/>
    <p:sldId id="30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94660"/>
  </p:normalViewPr>
  <p:slideViewPr>
    <p:cSldViewPr snapToGrid="0">
      <p:cViewPr varScale="1">
        <p:scale>
          <a:sx n="73" d="100"/>
          <a:sy n="73" d="100"/>
        </p:scale>
        <p:origin x="1166"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11/17/2022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994569" y="118513"/>
            <a:ext cx="8426465" cy="3639312"/>
          </a:xfrm>
        </p:spPr>
        <p:txBody>
          <a:bodyPr/>
          <a:lstStyle/>
          <a:p>
            <a:r>
              <a:rPr lang="en-US" sz="6600" b="1" dirty="0">
                <a:effectLst/>
                <a:latin typeface="Times New Roman" panose="02020603050405020304" pitchFamily="18" charset="0"/>
                <a:ea typeface="Times New Roman" panose="02020603050405020304" pitchFamily="18" charset="0"/>
              </a:rPr>
              <a:t>Cloud Connect</a:t>
            </a:r>
            <a:br>
              <a:rPr lang="en-US" sz="66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Covid Live Tracker</a:t>
            </a:r>
            <a:endParaRPr lang="en-US" dirty="0"/>
          </a:p>
        </p:txBody>
      </p:sp>
      <p:sp>
        <p:nvSpPr>
          <p:cNvPr id="6" name="Subtitle 5">
            <a:extLst>
              <a:ext uri="{FF2B5EF4-FFF2-40B4-BE49-F238E27FC236}">
                <a16:creationId xmlns:a16="http://schemas.microsoft.com/office/drawing/2014/main" id="{28727C55-4E2A-2145-B1AE-2388219ED576}"/>
              </a:ext>
            </a:extLst>
          </p:cNvPr>
          <p:cNvSpPr>
            <a:spLocks noGrp="1"/>
          </p:cNvSpPr>
          <p:nvPr>
            <p:ph type="subTitle" idx="1"/>
          </p:nvPr>
        </p:nvSpPr>
        <p:spPr>
          <a:xfrm>
            <a:off x="2994569" y="3946084"/>
            <a:ext cx="3746890" cy="868680"/>
          </a:xfrm>
        </p:spPr>
        <p:txBody>
          <a:bodyPr/>
          <a:lstStyle/>
          <a:p>
            <a:r>
              <a:rPr lang="en-IN" dirty="0"/>
              <a:t>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Create a new account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E009B3B-5376-3BDE-8988-27F0EEE28ED3}"/>
              </a:ext>
            </a:extLst>
          </p:cNvPr>
          <p:cNvPicPr>
            <a:picLocks noChangeAspect="1"/>
          </p:cNvPicPr>
          <p:nvPr/>
        </p:nvPicPr>
        <p:blipFill>
          <a:blip r:embed="rId2"/>
          <a:stretch>
            <a:fillRect/>
          </a:stretch>
        </p:blipFill>
        <p:spPr>
          <a:xfrm>
            <a:off x="1589754" y="1349189"/>
            <a:ext cx="9204617" cy="4831976"/>
          </a:xfrm>
          <a:prstGeom prst="rect">
            <a:avLst/>
          </a:prstGeom>
        </p:spPr>
      </p:pic>
    </p:spTree>
    <p:extLst>
      <p:ext uri="{BB962C8B-B14F-4D97-AF65-F5344CB8AC3E}">
        <p14:creationId xmlns:p14="http://schemas.microsoft.com/office/powerpoint/2010/main" val="222452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Log-in Page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5954131E-B2B1-9560-7E2C-EAD0942CA3C6}"/>
              </a:ext>
            </a:extLst>
          </p:cNvPr>
          <p:cNvPicPr>
            <a:picLocks noChangeAspect="1"/>
          </p:cNvPicPr>
          <p:nvPr/>
        </p:nvPicPr>
        <p:blipFill>
          <a:blip r:embed="rId2"/>
          <a:stretch>
            <a:fillRect/>
          </a:stretch>
        </p:blipFill>
        <p:spPr>
          <a:xfrm>
            <a:off x="912234" y="1596969"/>
            <a:ext cx="10339966" cy="4352982"/>
          </a:xfrm>
          <a:prstGeom prst="rect">
            <a:avLst/>
          </a:prstGeom>
        </p:spPr>
      </p:pic>
    </p:spTree>
    <p:extLst>
      <p:ext uri="{BB962C8B-B14F-4D97-AF65-F5344CB8AC3E}">
        <p14:creationId xmlns:p14="http://schemas.microsoft.com/office/powerpoint/2010/main" val="8436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Profile Page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9BF7E32-BB0D-288F-4DE9-52E5376C1DD2}"/>
              </a:ext>
            </a:extLst>
          </p:cNvPr>
          <p:cNvPicPr>
            <a:picLocks noChangeAspect="1"/>
          </p:cNvPicPr>
          <p:nvPr/>
        </p:nvPicPr>
        <p:blipFill>
          <a:blip r:embed="rId2"/>
          <a:stretch>
            <a:fillRect/>
          </a:stretch>
        </p:blipFill>
        <p:spPr>
          <a:xfrm>
            <a:off x="1090083" y="1629103"/>
            <a:ext cx="9922933" cy="4446399"/>
          </a:xfrm>
          <a:prstGeom prst="rect">
            <a:avLst/>
          </a:prstGeom>
        </p:spPr>
      </p:pic>
    </p:spTree>
    <p:extLst>
      <p:ext uri="{BB962C8B-B14F-4D97-AF65-F5344CB8AC3E}">
        <p14:creationId xmlns:p14="http://schemas.microsoft.com/office/powerpoint/2010/main" val="114971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Home Page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0C7BC12E-C422-BAA3-CB12-642E2180465D}"/>
              </a:ext>
            </a:extLst>
          </p:cNvPr>
          <p:cNvPicPr>
            <a:picLocks noChangeAspect="1"/>
          </p:cNvPicPr>
          <p:nvPr/>
        </p:nvPicPr>
        <p:blipFill>
          <a:blip r:embed="rId2"/>
          <a:stretch>
            <a:fillRect/>
          </a:stretch>
        </p:blipFill>
        <p:spPr>
          <a:xfrm>
            <a:off x="640357" y="1323561"/>
            <a:ext cx="10911285" cy="4849461"/>
          </a:xfrm>
          <a:prstGeom prst="rect">
            <a:avLst/>
          </a:prstGeom>
        </p:spPr>
      </p:pic>
    </p:spTree>
    <p:extLst>
      <p:ext uri="{BB962C8B-B14F-4D97-AF65-F5344CB8AC3E}">
        <p14:creationId xmlns:p14="http://schemas.microsoft.com/office/powerpoint/2010/main" val="102933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Live Updates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0ECEB6D-6DF0-9389-2B1A-E66215F90EDE}"/>
              </a:ext>
            </a:extLst>
          </p:cNvPr>
          <p:cNvPicPr>
            <a:picLocks noChangeAspect="1"/>
          </p:cNvPicPr>
          <p:nvPr/>
        </p:nvPicPr>
        <p:blipFill>
          <a:blip r:embed="rId2"/>
          <a:stretch>
            <a:fillRect/>
          </a:stretch>
        </p:blipFill>
        <p:spPr>
          <a:xfrm>
            <a:off x="1718891" y="1486731"/>
            <a:ext cx="8665318" cy="4731144"/>
          </a:xfrm>
          <a:prstGeom prst="rect">
            <a:avLst/>
          </a:prstGeom>
        </p:spPr>
      </p:pic>
    </p:spTree>
    <p:extLst>
      <p:ext uri="{BB962C8B-B14F-4D97-AF65-F5344CB8AC3E}">
        <p14:creationId xmlns:p14="http://schemas.microsoft.com/office/powerpoint/2010/main" val="21271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Live Updates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DE25282E-728F-828D-A58E-1222BEEFB9E8}"/>
              </a:ext>
            </a:extLst>
          </p:cNvPr>
          <p:cNvPicPr>
            <a:picLocks noChangeAspect="1"/>
          </p:cNvPicPr>
          <p:nvPr/>
        </p:nvPicPr>
        <p:blipFill>
          <a:blip r:embed="rId2"/>
          <a:stretch>
            <a:fillRect/>
          </a:stretch>
        </p:blipFill>
        <p:spPr>
          <a:xfrm>
            <a:off x="728133" y="1442056"/>
            <a:ext cx="10727267" cy="4717482"/>
          </a:xfrm>
          <a:prstGeom prst="rect">
            <a:avLst/>
          </a:prstGeom>
        </p:spPr>
      </p:pic>
    </p:spTree>
    <p:extLst>
      <p:ext uri="{BB962C8B-B14F-4D97-AF65-F5344CB8AC3E}">
        <p14:creationId xmlns:p14="http://schemas.microsoft.com/office/powerpoint/2010/main" val="130464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Live Updates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208C9EA3-8B60-F1FF-06E0-7C864D03F981}"/>
              </a:ext>
            </a:extLst>
          </p:cNvPr>
          <p:cNvPicPr>
            <a:picLocks noChangeAspect="1"/>
          </p:cNvPicPr>
          <p:nvPr/>
        </p:nvPicPr>
        <p:blipFill>
          <a:blip r:embed="rId2"/>
          <a:stretch>
            <a:fillRect/>
          </a:stretch>
        </p:blipFill>
        <p:spPr>
          <a:xfrm>
            <a:off x="1158370" y="1615640"/>
            <a:ext cx="9875260" cy="4463425"/>
          </a:xfrm>
          <a:prstGeom prst="rect">
            <a:avLst/>
          </a:prstGeom>
        </p:spPr>
      </p:pic>
    </p:spTree>
    <p:extLst>
      <p:ext uri="{BB962C8B-B14F-4D97-AF65-F5344CB8AC3E}">
        <p14:creationId xmlns:p14="http://schemas.microsoft.com/office/powerpoint/2010/main" val="382902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Vaccination Centre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2F8BB945-0795-9BCE-ECDA-51A8A689D9C3}"/>
              </a:ext>
            </a:extLst>
          </p:cNvPr>
          <p:cNvPicPr>
            <a:picLocks noChangeAspect="1"/>
          </p:cNvPicPr>
          <p:nvPr/>
        </p:nvPicPr>
        <p:blipFill>
          <a:blip r:embed="rId2"/>
          <a:stretch>
            <a:fillRect/>
          </a:stretch>
        </p:blipFill>
        <p:spPr>
          <a:xfrm>
            <a:off x="1017058" y="1472914"/>
            <a:ext cx="10157884" cy="4627357"/>
          </a:xfrm>
          <a:prstGeom prst="rect">
            <a:avLst/>
          </a:prstGeom>
        </p:spPr>
      </p:pic>
    </p:spTree>
    <p:extLst>
      <p:ext uri="{BB962C8B-B14F-4D97-AF65-F5344CB8AC3E}">
        <p14:creationId xmlns:p14="http://schemas.microsoft.com/office/powerpoint/2010/main" val="411742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Global Tracker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7BCE492-5F0A-E150-C5AC-17BF1EEF59A0}"/>
              </a:ext>
            </a:extLst>
          </p:cNvPr>
          <p:cNvPicPr>
            <a:picLocks noChangeAspect="1"/>
          </p:cNvPicPr>
          <p:nvPr/>
        </p:nvPicPr>
        <p:blipFill>
          <a:blip r:embed="rId2"/>
          <a:stretch>
            <a:fillRect/>
          </a:stretch>
        </p:blipFill>
        <p:spPr>
          <a:xfrm>
            <a:off x="643467" y="1784882"/>
            <a:ext cx="11015133" cy="4130675"/>
          </a:xfrm>
          <a:prstGeom prst="rect">
            <a:avLst/>
          </a:prstGeom>
        </p:spPr>
      </p:pic>
    </p:spTree>
    <p:extLst>
      <p:ext uri="{BB962C8B-B14F-4D97-AF65-F5344CB8AC3E}">
        <p14:creationId xmlns:p14="http://schemas.microsoft.com/office/powerpoint/2010/main" val="103037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Live News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DEDC796E-3D07-CD68-CB3A-6E6FBC39ADB7}"/>
              </a:ext>
            </a:extLst>
          </p:cNvPr>
          <p:cNvPicPr>
            <a:picLocks noChangeAspect="1"/>
          </p:cNvPicPr>
          <p:nvPr/>
        </p:nvPicPr>
        <p:blipFill>
          <a:blip r:embed="rId2"/>
          <a:stretch>
            <a:fillRect/>
          </a:stretch>
        </p:blipFill>
        <p:spPr>
          <a:xfrm>
            <a:off x="1854933" y="1302430"/>
            <a:ext cx="8482134" cy="5099746"/>
          </a:xfrm>
          <a:prstGeom prst="rect">
            <a:avLst/>
          </a:prstGeom>
        </p:spPr>
      </p:pic>
    </p:spTree>
    <p:extLst>
      <p:ext uri="{BB962C8B-B14F-4D97-AF65-F5344CB8AC3E}">
        <p14:creationId xmlns:p14="http://schemas.microsoft.com/office/powerpoint/2010/main" val="79309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Introduction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Cloud Connect is a multipurpose website. It is a web-based system that allows user multiple benefits. Users can view live statistics of Covid Cases all around the world.   Also users can view nearest vaccination center and latest news using this website. Moreover users can get the advantage of social media too using this website. It provides a very user-friendly interface. Users will find it easier to work.</a:t>
            </a:r>
            <a:endParaRPr lang="en-US" sz="2400" b="1"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bg1"/>
                </a:solidFill>
                <a:latin typeface="Times New Roman" panose="02020603050405020304" pitchFamily="18" charset="0"/>
                <a:cs typeface="Times New Roman" panose="02020603050405020304" pitchFamily="18" charset="0"/>
              </a:rPr>
              <a:t>   </a:t>
            </a:r>
          </a:p>
          <a:p>
            <a:pPr marL="0" indent="0">
              <a:buNone/>
            </a:pPr>
            <a:endParaRPr lang="en-US" sz="2400" b="1" u="sng"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3F54CE-A638-788A-9974-EF6149E27B51}"/>
              </a:ext>
            </a:extLst>
          </p:cNvPr>
          <p:cNvPicPr>
            <a:picLocks noChangeAspect="1"/>
          </p:cNvPicPr>
          <p:nvPr/>
        </p:nvPicPr>
        <p:blipFill>
          <a:blip r:embed="rId2"/>
          <a:stretch>
            <a:fillRect/>
          </a:stretch>
        </p:blipFill>
        <p:spPr>
          <a:xfrm>
            <a:off x="8197807" y="3334871"/>
            <a:ext cx="3250122" cy="2854653"/>
          </a:xfrm>
          <a:prstGeom prst="rect">
            <a:avLst/>
          </a:prstGeom>
        </p:spPr>
      </p:pic>
    </p:spTree>
    <p:extLst>
      <p:ext uri="{BB962C8B-B14F-4D97-AF65-F5344CB8AC3E}">
        <p14:creationId xmlns:p14="http://schemas.microsoft.com/office/powerpoint/2010/main" val="416953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Future Scope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6A5FB363-0087-A3F1-D0A8-DF7183F5FCE9}"/>
              </a:ext>
            </a:extLst>
          </p:cNvPr>
          <p:cNvSpPr txBox="1"/>
          <p:nvPr/>
        </p:nvSpPr>
        <p:spPr>
          <a:xfrm>
            <a:off x="189186" y="1456979"/>
            <a:ext cx="11845159" cy="2923877"/>
          </a:xfrm>
          <a:prstGeom prst="rect">
            <a:avLst/>
          </a:prstGeom>
          <a:noFill/>
        </p:spPr>
        <p:txBody>
          <a:bodyPr wrap="square">
            <a:spAutoFit/>
          </a:bodyPr>
          <a:lstStyle/>
          <a:p>
            <a:pPr algn="just"/>
            <a:r>
              <a:rPr lang="en-US" sz="2300" dirty="0">
                <a:solidFill>
                  <a:schemeClr val="bg1"/>
                </a:solidFill>
                <a:latin typeface="Times New Roman" panose="02020603050405020304" pitchFamily="18" charset="0"/>
                <a:cs typeface="Times New Roman" panose="02020603050405020304" pitchFamily="18" charset="0"/>
              </a:rPr>
              <a:t>This website can include the following features in future:</a:t>
            </a:r>
          </a:p>
          <a:p>
            <a:pPr marL="457200" indent="-457200" algn="just">
              <a:buAutoNum type="arabicPeriod"/>
            </a:pPr>
            <a:r>
              <a:rPr lang="en-US" sz="2300" dirty="0">
                <a:solidFill>
                  <a:schemeClr val="bg1"/>
                </a:solidFill>
                <a:latin typeface="Times New Roman" panose="02020603050405020304" pitchFamily="18" charset="0"/>
                <a:cs typeface="Times New Roman" panose="02020603050405020304" pitchFamily="18" charset="0"/>
              </a:rPr>
              <a:t>Booking vaccination slots</a:t>
            </a:r>
          </a:p>
          <a:p>
            <a:pPr marL="457200" indent="-457200" algn="just">
              <a:buAutoNum type="arabicPeriod"/>
            </a:pPr>
            <a:r>
              <a:rPr lang="en-US" sz="2300" dirty="0">
                <a:solidFill>
                  <a:schemeClr val="bg1"/>
                </a:solidFill>
                <a:latin typeface="Times New Roman" panose="02020603050405020304" pitchFamily="18" charset="0"/>
                <a:cs typeface="Times New Roman" panose="02020603050405020304" pitchFamily="18" charset="0"/>
              </a:rPr>
              <a:t>Downloading of Vaccine certificates.</a:t>
            </a:r>
          </a:p>
          <a:p>
            <a:pPr marL="457200" indent="-457200" algn="just">
              <a:buAutoNum type="arabicPeriod"/>
            </a:pPr>
            <a:r>
              <a:rPr lang="en-US" sz="2300" dirty="0">
                <a:solidFill>
                  <a:schemeClr val="bg1"/>
                </a:solidFill>
                <a:latin typeface="Times New Roman" panose="02020603050405020304" pitchFamily="18" charset="0"/>
                <a:cs typeface="Times New Roman" panose="02020603050405020304" pitchFamily="18" charset="0"/>
              </a:rPr>
              <a:t>Verification of Vaccine certificates through QR Code.</a:t>
            </a:r>
          </a:p>
          <a:p>
            <a:pPr marL="457200" indent="-457200" algn="just">
              <a:buAutoNum type="arabicPeriod"/>
            </a:pPr>
            <a:endParaRPr lang="en-US" sz="2300" dirty="0">
              <a:solidFill>
                <a:schemeClr val="bg1"/>
              </a:solidFill>
              <a:latin typeface="Times New Roman" panose="02020603050405020304" pitchFamily="18" charset="0"/>
              <a:cs typeface="Times New Roman" panose="02020603050405020304" pitchFamily="18" charset="0"/>
            </a:endParaRPr>
          </a:p>
          <a:p>
            <a:pPr algn="just"/>
            <a:endParaRPr lang="en-US" sz="2300" dirty="0">
              <a:solidFill>
                <a:schemeClr val="bg1"/>
              </a:solidFill>
              <a:latin typeface="Times New Roman" panose="02020603050405020304" pitchFamily="18" charset="0"/>
              <a:cs typeface="Times New Roman" panose="02020603050405020304" pitchFamily="18" charset="0"/>
            </a:endParaRPr>
          </a:p>
          <a:p>
            <a:pPr algn="just"/>
            <a:r>
              <a:rPr lang="en-US" sz="2300" dirty="0">
                <a:solidFill>
                  <a:schemeClr val="bg1"/>
                </a:solidFill>
                <a:latin typeface="Times New Roman" panose="02020603050405020304" pitchFamily="18" charset="0"/>
                <a:cs typeface="Times New Roman" panose="02020603050405020304" pitchFamily="18" charset="0"/>
              </a:rPr>
              <a:t>These features could have been implemented if time would not limit us. Further, this project can be used to build more complex product which can help larger people.</a:t>
            </a:r>
          </a:p>
        </p:txBody>
      </p:sp>
    </p:spTree>
    <p:extLst>
      <p:ext uri="{BB962C8B-B14F-4D97-AF65-F5344CB8AC3E}">
        <p14:creationId xmlns:p14="http://schemas.microsoft.com/office/powerpoint/2010/main" val="81616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096000" y="2905819"/>
            <a:ext cx="3514382" cy="1243584"/>
          </a:xfrm>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Objectives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215153" y="1625600"/>
            <a:ext cx="11618260" cy="5143500"/>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Allow users to see live statistics of confirmed, active, recovered, and deceased people from Covid.</a:t>
            </a:r>
          </a:p>
          <a:p>
            <a:r>
              <a:rPr lang="en-US" sz="2400" dirty="0">
                <a:solidFill>
                  <a:schemeClr val="bg1"/>
                </a:solidFill>
                <a:latin typeface="Times New Roman" panose="02020603050405020304" pitchFamily="18" charset="0"/>
                <a:cs typeface="Times New Roman" panose="02020603050405020304" pitchFamily="18" charset="0"/>
              </a:rPr>
              <a:t>Allow users to select any state of India and compare covid cases by region. User can also see the nearest vaccination center available by entering the respective pin code.</a:t>
            </a:r>
          </a:p>
          <a:p>
            <a:r>
              <a:rPr lang="en-US" sz="2400" dirty="0">
                <a:solidFill>
                  <a:schemeClr val="bg1"/>
                </a:solidFill>
                <a:latin typeface="Times New Roman" panose="02020603050405020304" pitchFamily="18" charset="0"/>
                <a:cs typeface="Times New Roman" panose="02020603050405020304" pitchFamily="18" charset="0"/>
              </a:rPr>
              <a:t>Allow user to view latest news related to medical and covid. Upon clicking the link, the user gets redirected to the full article.</a:t>
            </a:r>
          </a:p>
          <a:p>
            <a:r>
              <a:rPr lang="en-US" sz="2400" dirty="0">
                <a:solidFill>
                  <a:schemeClr val="bg1"/>
                </a:solidFill>
                <a:latin typeface="Times New Roman" panose="02020603050405020304" pitchFamily="18" charset="0"/>
                <a:cs typeface="Times New Roman" panose="02020603050405020304" pitchFamily="18" charset="0"/>
              </a:rPr>
              <a:t>Allow users to view and compare covid cases of any country using a global tracker.</a:t>
            </a:r>
          </a:p>
          <a:p>
            <a:r>
              <a:rPr lang="en-US" sz="2400" dirty="0">
                <a:solidFill>
                  <a:schemeClr val="bg1"/>
                </a:solidFill>
                <a:latin typeface="Times New Roman" panose="02020603050405020304" pitchFamily="18" charset="0"/>
                <a:cs typeface="Times New Roman" panose="02020603050405020304" pitchFamily="18" charset="0"/>
              </a:rPr>
              <a:t>Allow users to have the advantage of social media with this website as they can create posts and comment on other posts. The user can add pictures to their post. </a:t>
            </a:r>
          </a:p>
          <a:p>
            <a:r>
              <a:rPr lang="en-US" sz="2400" dirty="0">
                <a:solidFill>
                  <a:schemeClr val="bg1"/>
                </a:solidFill>
                <a:latin typeface="Times New Roman" panose="02020603050405020304" pitchFamily="18" charset="0"/>
                <a:cs typeface="Times New Roman" panose="02020603050405020304" pitchFamily="18" charset="0"/>
              </a:rPr>
              <a:t>Users gets a message on their email whenever any user comments on their post.</a:t>
            </a:r>
          </a:p>
        </p:txBody>
      </p:sp>
    </p:spTree>
    <p:extLst>
      <p:ext uri="{BB962C8B-B14F-4D97-AF65-F5344CB8AC3E}">
        <p14:creationId xmlns:p14="http://schemas.microsoft.com/office/powerpoint/2010/main" val="98110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39270" y="869577"/>
            <a:ext cx="7781544" cy="684244"/>
          </a:xfrm>
        </p:spPr>
        <p:txBody>
          <a:bodyPr>
            <a:noAutofit/>
          </a:bodyPr>
          <a:lstStyle/>
          <a:p>
            <a:r>
              <a:rPr lang="en-US" sz="3200" u="sng" dirty="0"/>
              <a:t>Software &amp; Hardware tools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3A3CFE60-8704-37B3-6562-83B2F867AD1F}"/>
              </a:ext>
            </a:extLst>
          </p:cNvPr>
          <p:cNvSpPr txBox="1"/>
          <p:nvPr/>
        </p:nvSpPr>
        <p:spPr>
          <a:xfrm>
            <a:off x="533400" y="1733115"/>
            <a:ext cx="10535024" cy="5124480"/>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2300" dirty="0">
                <a:solidFill>
                  <a:schemeClr val="bg1"/>
                </a:solidFill>
                <a:latin typeface="Times New Roman" panose="02020603050405020304" pitchFamily="18" charset="0"/>
                <a:cs typeface="Times New Roman" panose="02020603050405020304" pitchFamily="18" charset="0"/>
              </a:rPr>
              <a:t>Front-end: 	HTML, CSS, Bootstrap, JavaScript (EJS, JSON)</a:t>
            </a:r>
          </a:p>
          <a:p>
            <a:r>
              <a:rPr lang="en-US" sz="2300" dirty="0">
                <a:solidFill>
                  <a:schemeClr val="bg1"/>
                </a:solidFill>
                <a:latin typeface="Times New Roman" panose="02020603050405020304" pitchFamily="18" charset="0"/>
                <a:cs typeface="Times New Roman" panose="02020603050405020304" pitchFamily="18" charset="0"/>
              </a:rPr>
              <a:t>Back-end: 	NodeJS, ExpressJS, PassportJS, MongoDB</a:t>
            </a:r>
          </a:p>
          <a:p>
            <a:r>
              <a:rPr lang="en-US" sz="2300" dirty="0">
                <a:solidFill>
                  <a:schemeClr val="bg1"/>
                </a:solidFill>
                <a:latin typeface="Times New Roman" panose="02020603050405020304" pitchFamily="18" charset="0"/>
                <a:cs typeface="Times New Roman" panose="02020603050405020304" pitchFamily="18" charset="0"/>
              </a:rPr>
              <a:t>Tools: 		Git, Visual Studio Code, APIs, Robo3T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Hardware:</a:t>
            </a:r>
          </a:p>
          <a:p>
            <a:endParaRPr lang="en-US" sz="1400" b="1" dirty="0">
              <a:solidFill>
                <a:schemeClr val="bg1"/>
              </a:solidFill>
              <a:latin typeface="Times New Roman" panose="02020603050405020304" pitchFamily="18" charset="0"/>
              <a:cs typeface="Times New Roman" panose="02020603050405020304" pitchFamily="18" charset="0"/>
            </a:endParaRPr>
          </a:p>
          <a:p>
            <a:r>
              <a:rPr lang="en-US" sz="2300" dirty="0">
                <a:solidFill>
                  <a:schemeClr val="bg1"/>
                </a:solidFill>
                <a:latin typeface="Times New Roman" panose="02020603050405020304" pitchFamily="18" charset="0"/>
                <a:cs typeface="Times New Roman" panose="02020603050405020304" pitchFamily="18" charset="0"/>
              </a:rPr>
              <a:t>• Processor (CPU) with a frequency of 2 gigahertz (GHz) or higher</a:t>
            </a:r>
          </a:p>
          <a:p>
            <a:r>
              <a:rPr lang="en-US" sz="2300" dirty="0">
                <a:solidFill>
                  <a:schemeClr val="bg1"/>
                </a:solidFill>
                <a:latin typeface="Times New Roman" panose="02020603050405020304" pitchFamily="18" charset="0"/>
                <a:cs typeface="Times New Roman" panose="02020603050405020304" pitchFamily="18" charset="0"/>
              </a:rPr>
              <a:t>• At least 2 GB of RAM</a:t>
            </a:r>
          </a:p>
          <a:p>
            <a:r>
              <a:rPr lang="en-US" sz="2300" dirty="0">
                <a:solidFill>
                  <a:schemeClr val="bg1"/>
                </a:solidFill>
                <a:latin typeface="Times New Roman" panose="02020603050405020304" pitchFamily="18" charset="0"/>
                <a:cs typeface="Times New Roman" panose="02020603050405020304" pitchFamily="18" charset="0"/>
              </a:rPr>
              <a:t>• Monitor Repair 1024 X 768 or higher</a:t>
            </a:r>
          </a:p>
          <a:p>
            <a:r>
              <a:rPr lang="en-US" sz="2300" dirty="0">
                <a:solidFill>
                  <a:schemeClr val="bg1"/>
                </a:solidFill>
                <a:latin typeface="Times New Roman" panose="02020603050405020304" pitchFamily="18" charset="0"/>
                <a:cs typeface="Times New Roman" panose="02020603050405020304" pitchFamily="18" charset="0"/>
              </a:rPr>
              <a:t>• At least 25 GB of disk space</a:t>
            </a:r>
          </a:p>
          <a:p>
            <a:r>
              <a:rPr lang="en-US" sz="2300" dirty="0">
                <a:solidFill>
                  <a:schemeClr val="bg1"/>
                </a:solidFill>
                <a:latin typeface="Times New Roman" panose="02020603050405020304" pitchFamily="18" charset="0"/>
                <a:cs typeface="Times New Roman" panose="02020603050405020304" pitchFamily="18" charset="0"/>
              </a:rPr>
              <a:t>• Broadband Internet connection (high speed) 4Mbps high speed internet connection.</a:t>
            </a:r>
          </a:p>
          <a:p>
            <a:r>
              <a:rPr lang="en-US" sz="2300" dirty="0">
                <a:solidFill>
                  <a:schemeClr val="bg1"/>
                </a:solidFill>
                <a:latin typeface="Times New Roman" panose="02020603050405020304" pitchFamily="18" charset="0"/>
                <a:cs typeface="Times New Roman" panose="02020603050405020304" pitchFamily="18" charset="0"/>
              </a:rPr>
              <a:t>• Keyboard with Microsoft Mouse or other compatible pointing device.</a:t>
            </a:r>
          </a:p>
          <a:p>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idx="4294967295"/>
          </p:nvPr>
        </p:nvSpPr>
        <p:spPr>
          <a:xfrm>
            <a:off x="717176" y="502490"/>
            <a:ext cx="1667435" cy="684212"/>
          </a:xfrm>
        </p:spPr>
        <p:txBody>
          <a:bodyPr>
            <a:noAutofit/>
          </a:bodyPr>
          <a:lstStyle/>
          <a:p>
            <a:r>
              <a:rPr lang="en-US" sz="3200" b="1" u="sng" dirty="0">
                <a:solidFill>
                  <a:schemeClr val="bg1"/>
                </a:solidFill>
              </a:rPr>
              <a:t>Designs</a:t>
            </a:r>
          </a:p>
        </p:txBody>
      </p:sp>
      <p:sp>
        <p:nvSpPr>
          <p:cNvPr id="5" name="TextBox 4">
            <a:extLst>
              <a:ext uri="{FF2B5EF4-FFF2-40B4-BE49-F238E27FC236}">
                <a16:creationId xmlns:a16="http://schemas.microsoft.com/office/drawing/2014/main" id="{1B689C68-457C-0C5B-FE47-6E13153F1034}"/>
              </a:ext>
            </a:extLst>
          </p:cNvPr>
          <p:cNvSpPr txBox="1"/>
          <p:nvPr/>
        </p:nvSpPr>
        <p:spPr>
          <a:xfrm>
            <a:off x="717176" y="1387124"/>
            <a:ext cx="7100047"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a) ERD (Entity-Relationship Diagram):</a:t>
            </a:r>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95A6134-CB0B-1CF3-F63C-AF68829019FA}"/>
              </a:ext>
            </a:extLst>
          </p:cNvPr>
          <p:cNvPicPr>
            <a:picLocks noChangeAspect="1"/>
          </p:cNvPicPr>
          <p:nvPr/>
        </p:nvPicPr>
        <p:blipFill>
          <a:blip r:embed="rId2"/>
          <a:stretch>
            <a:fillRect/>
          </a:stretch>
        </p:blipFill>
        <p:spPr>
          <a:xfrm>
            <a:off x="1452281" y="1933950"/>
            <a:ext cx="8006059" cy="4347105"/>
          </a:xfrm>
          <a:prstGeom prst="rect">
            <a:avLst/>
          </a:prstGeom>
        </p:spPr>
      </p:pic>
    </p:spTree>
    <p:extLst>
      <p:ext uri="{BB962C8B-B14F-4D97-AF65-F5344CB8AC3E}">
        <p14:creationId xmlns:p14="http://schemas.microsoft.com/office/powerpoint/2010/main" val="67676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idx="4294967295"/>
          </p:nvPr>
        </p:nvSpPr>
        <p:spPr>
          <a:xfrm>
            <a:off x="717176" y="304902"/>
            <a:ext cx="1667435" cy="684212"/>
          </a:xfrm>
        </p:spPr>
        <p:txBody>
          <a:bodyPr>
            <a:noAutofit/>
          </a:bodyPr>
          <a:lstStyle/>
          <a:p>
            <a:r>
              <a:rPr lang="en-US" sz="3200" b="1" u="sng" dirty="0">
                <a:solidFill>
                  <a:schemeClr val="bg1"/>
                </a:solidFill>
              </a:rPr>
              <a:t>Designs</a:t>
            </a:r>
          </a:p>
        </p:txBody>
      </p:sp>
      <p:sp>
        <p:nvSpPr>
          <p:cNvPr id="5" name="TextBox 4">
            <a:extLst>
              <a:ext uri="{FF2B5EF4-FFF2-40B4-BE49-F238E27FC236}">
                <a16:creationId xmlns:a16="http://schemas.microsoft.com/office/drawing/2014/main" id="{1B689C68-457C-0C5B-FE47-6E13153F1034}"/>
              </a:ext>
            </a:extLst>
          </p:cNvPr>
          <p:cNvSpPr txBox="1"/>
          <p:nvPr/>
        </p:nvSpPr>
        <p:spPr>
          <a:xfrm>
            <a:off x="717176" y="1078761"/>
            <a:ext cx="7100047" cy="892552"/>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b) DFD (Data Flow Diagram):</a:t>
            </a:r>
          </a:p>
          <a:p>
            <a:endParaRPr lang="en-IN" sz="1200" b="1"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0-Level DFD:</a:t>
            </a:r>
          </a:p>
        </p:txBody>
      </p:sp>
      <p:pic>
        <p:nvPicPr>
          <p:cNvPr id="6" name="Picture 5">
            <a:extLst>
              <a:ext uri="{FF2B5EF4-FFF2-40B4-BE49-F238E27FC236}">
                <a16:creationId xmlns:a16="http://schemas.microsoft.com/office/drawing/2014/main" id="{F011D6BC-DE14-FCEF-C5C7-D960DECA96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4916" y="2060960"/>
            <a:ext cx="7279440" cy="4409051"/>
          </a:xfrm>
          <a:prstGeom prst="rect">
            <a:avLst/>
          </a:prstGeom>
          <a:noFill/>
          <a:ln>
            <a:noFill/>
          </a:ln>
        </p:spPr>
      </p:pic>
    </p:spTree>
    <p:extLst>
      <p:ext uri="{BB962C8B-B14F-4D97-AF65-F5344CB8AC3E}">
        <p14:creationId xmlns:p14="http://schemas.microsoft.com/office/powerpoint/2010/main" val="17539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idx="4294967295"/>
          </p:nvPr>
        </p:nvSpPr>
        <p:spPr>
          <a:xfrm>
            <a:off x="717176" y="314231"/>
            <a:ext cx="1667435" cy="684212"/>
          </a:xfrm>
        </p:spPr>
        <p:txBody>
          <a:bodyPr>
            <a:noAutofit/>
          </a:bodyPr>
          <a:lstStyle/>
          <a:p>
            <a:r>
              <a:rPr lang="en-US" sz="3200" b="1" u="sng" dirty="0">
                <a:solidFill>
                  <a:schemeClr val="bg1"/>
                </a:solidFill>
              </a:rPr>
              <a:t>Designs</a:t>
            </a:r>
          </a:p>
        </p:txBody>
      </p:sp>
      <p:sp>
        <p:nvSpPr>
          <p:cNvPr id="5" name="TextBox 4">
            <a:extLst>
              <a:ext uri="{FF2B5EF4-FFF2-40B4-BE49-F238E27FC236}">
                <a16:creationId xmlns:a16="http://schemas.microsoft.com/office/drawing/2014/main" id="{1B689C68-457C-0C5B-FE47-6E13153F1034}"/>
              </a:ext>
            </a:extLst>
          </p:cNvPr>
          <p:cNvSpPr txBox="1"/>
          <p:nvPr/>
        </p:nvSpPr>
        <p:spPr>
          <a:xfrm>
            <a:off x="699246" y="998443"/>
            <a:ext cx="7100047"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1-Level DFD:</a:t>
            </a:r>
          </a:p>
        </p:txBody>
      </p:sp>
      <p:pic>
        <p:nvPicPr>
          <p:cNvPr id="7" name="Picture 6">
            <a:extLst>
              <a:ext uri="{FF2B5EF4-FFF2-40B4-BE49-F238E27FC236}">
                <a16:creationId xmlns:a16="http://schemas.microsoft.com/office/drawing/2014/main" id="{E8177F02-BCFD-E776-2F54-813AACCE9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264" y="1300729"/>
            <a:ext cx="6244042" cy="5196908"/>
          </a:xfrm>
          <a:prstGeom prst="rect">
            <a:avLst/>
          </a:prstGeom>
        </p:spPr>
      </p:pic>
    </p:spTree>
    <p:extLst>
      <p:ext uri="{BB962C8B-B14F-4D97-AF65-F5344CB8AC3E}">
        <p14:creationId xmlns:p14="http://schemas.microsoft.com/office/powerpoint/2010/main" val="365807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idx="4294967295"/>
          </p:nvPr>
        </p:nvSpPr>
        <p:spPr>
          <a:xfrm>
            <a:off x="717176" y="502490"/>
            <a:ext cx="1667435" cy="684212"/>
          </a:xfrm>
        </p:spPr>
        <p:txBody>
          <a:bodyPr>
            <a:noAutofit/>
          </a:bodyPr>
          <a:lstStyle/>
          <a:p>
            <a:r>
              <a:rPr lang="en-US" sz="3200" b="1" u="sng" dirty="0">
                <a:solidFill>
                  <a:schemeClr val="bg1"/>
                </a:solidFill>
              </a:rPr>
              <a:t>Designs</a:t>
            </a:r>
          </a:p>
        </p:txBody>
      </p:sp>
      <p:sp>
        <p:nvSpPr>
          <p:cNvPr id="5" name="TextBox 4">
            <a:extLst>
              <a:ext uri="{FF2B5EF4-FFF2-40B4-BE49-F238E27FC236}">
                <a16:creationId xmlns:a16="http://schemas.microsoft.com/office/drawing/2014/main" id="{1B689C68-457C-0C5B-FE47-6E13153F1034}"/>
              </a:ext>
            </a:extLst>
          </p:cNvPr>
          <p:cNvSpPr txBox="1"/>
          <p:nvPr/>
        </p:nvSpPr>
        <p:spPr>
          <a:xfrm>
            <a:off x="717176" y="1387124"/>
            <a:ext cx="7100047"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c) Login Activity Diagram</a:t>
            </a:r>
          </a:p>
        </p:txBody>
      </p:sp>
      <p:pic>
        <p:nvPicPr>
          <p:cNvPr id="6" name="Picture 5">
            <a:extLst>
              <a:ext uri="{FF2B5EF4-FFF2-40B4-BE49-F238E27FC236}">
                <a16:creationId xmlns:a16="http://schemas.microsoft.com/office/drawing/2014/main" id="{DB5BB74C-E68A-0125-A227-5F881DB679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7012" y="-139691"/>
            <a:ext cx="5844988" cy="7171295"/>
          </a:xfrm>
          <a:prstGeom prst="rect">
            <a:avLst/>
          </a:prstGeom>
          <a:noFill/>
          <a:ln>
            <a:noFill/>
          </a:ln>
        </p:spPr>
      </p:pic>
    </p:spTree>
    <p:extLst>
      <p:ext uri="{BB962C8B-B14F-4D97-AF65-F5344CB8AC3E}">
        <p14:creationId xmlns:p14="http://schemas.microsoft.com/office/powerpoint/2010/main" val="305724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u="sng" dirty="0"/>
              <a:t>Welcome Page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4294967295"/>
          </p:nvPr>
        </p:nvSpPr>
        <p:spPr>
          <a:xfrm>
            <a:off x="444500" y="1389530"/>
            <a:ext cx="11214100" cy="4925546"/>
          </a:xfrm>
        </p:spPr>
        <p:txBody>
          <a:bodyPr>
            <a:normAutofit/>
          </a:bodyPr>
          <a:lstStyle/>
          <a:p>
            <a:pPr marL="0" indent="0">
              <a:buNone/>
            </a:pPr>
            <a:r>
              <a:rPr lang="en-US" sz="2400" b="1" u="sng" dirty="0">
                <a:solidFill>
                  <a:schemeClr val="bg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42AF19DD-2D33-2E62-61F4-01FEEB072BB5}"/>
              </a:ext>
            </a:extLst>
          </p:cNvPr>
          <p:cNvPicPr>
            <a:picLocks noChangeAspect="1"/>
          </p:cNvPicPr>
          <p:nvPr/>
        </p:nvPicPr>
        <p:blipFill>
          <a:blip r:embed="rId2"/>
          <a:stretch>
            <a:fillRect/>
          </a:stretch>
        </p:blipFill>
        <p:spPr>
          <a:xfrm>
            <a:off x="1617133" y="1680900"/>
            <a:ext cx="8957733" cy="4342806"/>
          </a:xfrm>
          <a:prstGeom prst="rect">
            <a:avLst/>
          </a:prstGeom>
        </p:spPr>
      </p:pic>
    </p:spTree>
    <p:extLst>
      <p:ext uri="{BB962C8B-B14F-4D97-AF65-F5344CB8AC3E}">
        <p14:creationId xmlns:p14="http://schemas.microsoft.com/office/powerpoint/2010/main" val="147951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2334</TotalTime>
  <Words>479</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Trade Gothic LT Pro</vt:lpstr>
      <vt:lpstr>Trebuchet MS</vt:lpstr>
      <vt:lpstr>Office Theme</vt:lpstr>
      <vt:lpstr>Cloud Connect Covid Live Tracker</vt:lpstr>
      <vt:lpstr>Introduction</vt:lpstr>
      <vt:lpstr>Objectives</vt:lpstr>
      <vt:lpstr>Software &amp; Hardware tools</vt:lpstr>
      <vt:lpstr>Designs</vt:lpstr>
      <vt:lpstr>Designs</vt:lpstr>
      <vt:lpstr>Designs</vt:lpstr>
      <vt:lpstr>Designs</vt:lpstr>
      <vt:lpstr>Welcome Page</vt:lpstr>
      <vt:lpstr>Create a new account </vt:lpstr>
      <vt:lpstr>Log-in Page</vt:lpstr>
      <vt:lpstr>Profile Page</vt:lpstr>
      <vt:lpstr>Home Page</vt:lpstr>
      <vt:lpstr>Live Updates</vt:lpstr>
      <vt:lpstr>Live Updates</vt:lpstr>
      <vt:lpstr>Live Updates</vt:lpstr>
      <vt:lpstr>Vaccination Centre</vt:lpstr>
      <vt:lpstr>Global Tracker</vt:lpstr>
      <vt:lpstr>Live News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Shikhar Gupta</dc:creator>
  <cp:lastModifiedBy>Shikhar Gupta</cp:lastModifiedBy>
  <cp:revision>28</cp:revision>
  <dcterms:created xsi:type="dcterms:W3CDTF">2022-05-11T04:28:57Z</dcterms:created>
  <dcterms:modified xsi:type="dcterms:W3CDTF">2022-11-16T19:48:54Z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