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70" r:id="rId2"/>
    <p:sldId id="273" r:id="rId3"/>
    <p:sldId id="256" r:id="rId4"/>
    <p:sldId id="257" r:id="rId5"/>
    <p:sldId id="258" r:id="rId6"/>
    <p:sldId id="264" r:id="rId7"/>
    <p:sldId id="259" r:id="rId8"/>
    <p:sldId id="260" r:id="rId9"/>
    <p:sldId id="261" r:id="rId10"/>
    <p:sldId id="263" r:id="rId11"/>
    <p:sldId id="265" r:id="rId12"/>
    <p:sldId id="262" r:id="rId13"/>
    <p:sldId id="267" r:id="rId14"/>
    <p:sldId id="269" r:id="rId15"/>
    <p:sldId id="272"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60"/>
    <p:restoredTop sz="94694"/>
  </p:normalViewPr>
  <p:slideViewPr>
    <p:cSldViewPr snapToGrid="0">
      <p:cViewPr varScale="1">
        <p:scale>
          <a:sx n="78" d="100"/>
          <a:sy n="78" d="100"/>
        </p:scale>
        <p:origin x="68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24E5AF-8023-F745-95BD-D65493DF768C}" type="datetimeFigureOut">
              <a:rPr lang="en-US" smtClean="0"/>
              <a:t>12/16/2024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F1D656-903F-C441-9F9B-3C23F9F8378B}" type="slidenum">
              <a:rPr lang="en-US" smtClean="0"/>
              <a:t>‹#›</a:t>
            </a:fld>
            <a:endParaRPr lang="en-US"/>
          </a:p>
        </p:txBody>
      </p:sp>
    </p:spTree>
    <p:extLst>
      <p:ext uri="{BB962C8B-B14F-4D97-AF65-F5344CB8AC3E}">
        <p14:creationId xmlns:p14="http://schemas.microsoft.com/office/powerpoint/2010/main" val="2957386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Recommendations for Presentation Speech: When presenting this slide, you might want to point out specific years where notable changes occurred and relate them to historical events or changes in policing strategies. Additionally, acknowledging the efforts that contributed to the decrease and considering the factors that might reverse this trend would make the speech comprehensive and insightful.</a:t>
            </a:r>
            <a:endParaRPr lang="en-US" dirty="0"/>
          </a:p>
        </p:txBody>
      </p:sp>
      <p:sp>
        <p:nvSpPr>
          <p:cNvPr id="4" name="Slide Number Placeholder 3"/>
          <p:cNvSpPr>
            <a:spLocks noGrp="1"/>
          </p:cNvSpPr>
          <p:nvPr>
            <p:ph type="sldNum" sz="quarter" idx="5"/>
          </p:nvPr>
        </p:nvSpPr>
        <p:spPr/>
        <p:txBody>
          <a:bodyPr/>
          <a:lstStyle/>
          <a:p>
            <a:fld id="{88F1D656-903F-C441-9F9B-3C23F9F8378B}" type="slidenum">
              <a:rPr lang="en-US" smtClean="0"/>
              <a:t>3</a:t>
            </a:fld>
            <a:endParaRPr lang="en-US"/>
          </a:p>
        </p:txBody>
      </p:sp>
    </p:spTree>
    <p:extLst>
      <p:ext uri="{BB962C8B-B14F-4D97-AF65-F5344CB8AC3E}">
        <p14:creationId xmlns:p14="http://schemas.microsoft.com/office/powerpoint/2010/main" val="956112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Recommendations for Presentation Speech:</a:t>
            </a:r>
          </a:p>
          <a:p>
            <a:pPr algn="l">
              <a:buFont typeface="Arial" panose="020B0604020202020204" pitchFamily="34" charset="0"/>
              <a:buChar char="•"/>
            </a:pPr>
            <a:r>
              <a:rPr lang="en-US" b="0" i="0" dirty="0">
                <a:solidFill>
                  <a:srgbClr val="D1D5DB"/>
                </a:solidFill>
                <a:effectLst/>
                <a:latin typeface="Söhne"/>
              </a:rPr>
              <a:t>Emphasize the long-term decrease in crime while noting the daily variability. This demonstrates the unpredictability of crime on a day-to-day basis but an overall positive trend.</a:t>
            </a:r>
          </a:p>
          <a:p>
            <a:pPr algn="l">
              <a:buFont typeface="Arial" panose="020B0604020202020204" pitchFamily="34" charset="0"/>
              <a:buChar char="•"/>
            </a:pPr>
            <a:r>
              <a:rPr lang="en-US" b="0" i="0" dirty="0">
                <a:solidFill>
                  <a:srgbClr val="D1D5DB"/>
                </a:solidFill>
                <a:effectLst/>
                <a:latin typeface="Söhne"/>
              </a:rPr>
              <a:t>Mention the methodology behind the 30-day moving average and how it helps to smooth out daily anomalies to better understand trends.</a:t>
            </a:r>
          </a:p>
          <a:p>
            <a:pPr algn="l">
              <a:buFont typeface="Arial" panose="020B0604020202020204" pitchFamily="34" charset="0"/>
              <a:buChar char="•"/>
            </a:pPr>
            <a:r>
              <a:rPr lang="en-US" b="0" i="0" dirty="0">
                <a:solidFill>
                  <a:srgbClr val="D1D5DB"/>
                </a:solidFill>
                <a:effectLst/>
                <a:latin typeface="Söhne"/>
              </a:rPr>
              <a:t>Discuss the implications of these trends for resource allocation, such as the potential need for more officers on days with historically higher crime rates.</a:t>
            </a:r>
          </a:p>
          <a:p>
            <a:endParaRPr lang="en-US" dirty="0"/>
          </a:p>
        </p:txBody>
      </p:sp>
      <p:sp>
        <p:nvSpPr>
          <p:cNvPr id="4" name="Slide Number Placeholder 3"/>
          <p:cNvSpPr>
            <a:spLocks noGrp="1"/>
          </p:cNvSpPr>
          <p:nvPr>
            <p:ph type="sldNum" sz="quarter" idx="5"/>
          </p:nvPr>
        </p:nvSpPr>
        <p:spPr/>
        <p:txBody>
          <a:bodyPr/>
          <a:lstStyle/>
          <a:p>
            <a:fld id="{88F1D656-903F-C441-9F9B-3C23F9F8378B}" type="slidenum">
              <a:rPr lang="en-US" smtClean="0"/>
              <a:t>4</a:t>
            </a:fld>
            <a:endParaRPr lang="en-US"/>
          </a:p>
        </p:txBody>
      </p:sp>
    </p:spTree>
    <p:extLst>
      <p:ext uri="{BB962C8B-B14F-4D97-AF65-F5344CB8AC3E}">
        <p14:creationId xmlns:p14="http://schemas.microsoft.com/office/powerpoint/2010/main" val="2321817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D1D5DB"/>
                </a:solidFill>
                <a:effectLst/>
                <a:latin typeface="Söhne"/>
              </a:rPr>
              <a:t>Discuss the overall trend of crime reduction, particularly in theft, battery, and narcotics crimes, and what measures might have influenced these outcomes.</a:t>
            </a:r>
          </a:p>
          <a:p>
            <a:pPr algn="l">
              <a:buFont typeface="Arial" panose="020B0604020202020204" pitchFamily="34" charset="0"/>
              <a:buChar char="•"/>
            </a:pPr>
            <a:r>
              <a:rPr lang="en-US" b="0" i="0" dirty="0">
                <a:solidFill>
                  <a:srgbClr val="D1D5DB"/>
                </a:solidFill>
                <a:effectLst/>
                <a:latin typeface="Söhne"/>
              </a:rPr>
              <a:t>Address the uptick in motor vehicle theft and robbery, exploring possible reasons behind this trend, such as economic factors or changes in policing strategies.</a:t>
            </a:r>
          </a:p>
          <a:p>
            <a:pPr algn="l">
              <a:buFont typeface="Arial" panose="020B0604020202020204" pitchFamily="34" charset="0"/>
              <a:buChar char="•"/>
            </a:pPr>
            <a:r>
              <a:rPr lang="en-US" b="0" i="0" dirty="0">
                <a:solidFill>
                  <a:srgbClr val="D1D5DB"/>
                </a:solidFill>
                <a:effectLst/>
                <a:latin typeface="Söhne"/>
              </a:rPr>
              <a:t>Consider the impact of external factors, like the COVID-19 pandemic, on crime patterns and law enforcement responses, highlighting the need for adaptive strategies in changing circumstances.</a:t>
            </a:r>
          </a:p>
          <a:p>
            <a:endParaRPr lang="en-US" dirty="0"/>
          </a:p>
        </p:txBody>
      </p:sp>
      <p:sp>
        <p:nvSpPr>
          <p:cNvPr id="4" name="Slide Number Placeholder 3"/>
          <p:cNvSpPr>
            <a:spLocks noGrp="1"/>
          </p:cNvSpPr>
          <p:nvPr>
            <p:ph type="sldNum" sz="quarter" idx="5"/>
          </p:nvPr>
        </p:nvSpPr>
        <p:spPr/>
        <p:txBody>
          <a:bodyPr/>
          <a:lstStyle/>
          <a:p>
            <a:fld id="{88F1D656-903F-C441-9F9B-3C23F9F8378B}" type="slidenum">
              <a:rPr lang="en-US" smtClean="0"/>
              <a:t>5</a:t>
            </a:fld>
            <a:endParaRPr lang="en-US"/>
          </a:p>
        </p:txBody>
      </p:sp>
    </p:spTree>
    <p:extLst>
      <p:ext uri="{BB962C8B-B14F-4D97-AF65-F5344CB8AC3E}">
        <p14:creationId xmlns:p14="http://schemas.microsoft.com/office/powerpoint/2010/main" val="2778654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8F1D656-903F-C441-9F9B-3C23F9F8378B}" type="slidenum">
              <a:rPr lang="en-US" smtClean="0"/>
              <a:t>6</a:t>
            </a:fld>
            <a:endParaRPr lang="en-US"/>
          </a:p>
        </p:txBody>
      </p:sp>
    </p:spTree>
    <p:extLst>
      <p:ext uri="{BB962C8B-B14F-4D97-AF65-F5344CB8AC3E}">
        <p14:creationId xmlns:p14="http://schemas.microsoft.com/office/powerpoint/2010/main" val="3793645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D1D5DB"/>
                </a:solidFill>
                <a:effectLst/>
                <a:latin typeface="Söhne"/>
              </a:rPr>
              <a:t>Point out the near-perfect positive correlation between crimes reported and arrests made, suggesting effective police responsiveness.</a:t>
            </a:r>
          </a:p>
          <a:p>
            <a:pPr algn="l">
              <a:buFont typeface="Arial" panose="020B0604020202020204" pitchFamily="34" charset="0"/>
              <a:buChar char="•"/>
            </a:pPr>
            <a:r>
              <a:rPr lang="en-US" b="0" i="0" dirty="0">
                <a:solidFill>
                  <a:srgbClr val="D1D5DB"/>
                </a:solidFill>
                <a:effectLst/>
                <a:latin typeface="Söhne"/>
              </a:rPr>
              <a:t>Emphasize the potential for using this data to predict and allocate resources more efficiently, potentially improving arrest rates and deterring crime through a visible police presence.</a:t>
            </a:r>
          </a:p>
          <a:p>
            <a:pPr algn="l">
              <a:buFont typeface="Arial" panose="020B0604020202020204" pitchFamily="34" charset="0"/>
              <a:buChar char="•"/>
            </a:pPr>
            <a:r>
              <a:rPr lang="en-US" b="0" i="0" dirty="0">
                <a:solidFill>
                  <a:srgbClr val="D1D5DB"/>
                </a:solidFill>
                <a:effectLst/>
                <a:latin typeface="Söhne"/>
              </a:rPr>
              <a:t>Recommend a review of areas with high crime rates that do not correlate with high arrest rates, which may indicate opportunities for strategic improvements in policing efforts.</a:t>
            </a:r>
          </a:p>
          <a:p>
            <a:endParaRPr lang="en-US" dirty="0"/>
          </a:p>
        </p:txBody>
      </p:sp>
      <p:sp>
        <p:nvSpPr>
          <p:cNvPr id="4" name="Slide Number Placeholder 3"/>
          <p:cNvSpPr>
            <a:spLocks noGrp="1"/>
          </p:cNvSpPr>
          <p:nvPr>
            <p:ph type="sldNum" sz="quarter" idx="5"/>
          </p:nvPr>
        </p:nvSpPr>
        <p:spPr/>
        <p:txBody>
          <a:bodyPr/>
          <a:lstStyle/>
          <a:p>
            <a:fld id="{88F1D656-903F-C441-9F9B-3C23F9F8378B}" type="slidenum">
              <a:rPr lang="en-US" smtClean="0"/>
              <a:t>7</a:t>
            </a:fld>
            <a:endParaRPr lang="en-US"/>
          </a:p>
        </p:txBody>
      </p:sp>
    </p:spTree>
    <p:extLst>
      <p:ext uri="{BB962C8B-B14F-4D97-AF65-F5344CB8AC3E}">
        <p14:creationId xmlns:p14="http://schemas.microsoft.com/office/powerpoint/2010/main" val="1880499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F1D656-903F-C441-9F9B-3C23F9F8378B}" type="slidenum">
              <a:rPr lang="en-US" smtClean="0"/>
              <a:t>8</a:t>
            </a:fld>
            <a:endParaRPr lang="en-US"/>
          </a:p>
        </p:txBody>
      </p:sp>
    </p:spTree>
    <p:extLst>
      <p:ext uri="{BB962C8B-B14F-4D97-AF65-F5344CB8AC3E}">
        <p14:creationId xmlns:p14="http://schemas.microsoft.com/office/powerpoint/2010/main" val="1544358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8F1D656-903F-C441-9F9B-3C23F9F8378B}" type="slidenum">
              <a:rPr lang="en-US" smtClean="0"/>
              <a:t>10</a:t>
            </a:fld>
            <a:endParaRPr lang="en-US"/>
          </a:p>
        </p:txBody>
      </p:sp>
    </p:spTree>
    <p:extLst>
      <p:ext uri="{BB962C8B-B14F-4D97-AF65-F5344CB8AC3E}">
        <p14:creationId xmlns:p14="http://schemas.microsoft.com/office/powerpoint/2010/main" val="41702693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8F1D656-903F-C441-9F9B-3C23F9F8378B}" type="slidenum">
              <a:rPr lang="en-US" smtClean="0"/>
              <a:t>12</a:t>
            </a:fld>
            <a:endParaRPr lang="en-US"/>
          </a:p>
        </p:txBody>
      </p:sp>
    </p:spTree>
    <p:extLst>
      <p:ext uri="{BB962C8B-B14F-4D97-AF65-F5344CB8AC3E}">
        <p14:creationId xmlns:p14="http://schemas.microsoft.com/office/powerpoint/2010/main" val="317232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94B93-A210-EE93-4E63-7602C9B3E2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462869-BDA5-CA36-7A67-BFA9F275B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4F5772-E90E-8B72-CCC7-E1E86066A2C6}"/>
              </a:ext>
            </a:extLst>
          </p:cNvPr>
          <p:cNvSpPr>
            <a:spLocks noGrp="1"/>
          </p:cNvSpPr>
          <p:nvPr>
            <p:ph type="dt" sz="half" idx="10"/>
          </p:nvPr>
        </p:nvSpPr>
        <p:spPr/>
        <p:txBody>
          <a:bodyPr/>
          <a:lstStyle/>
          <a:p>
            <a:fld id="{6E52D7FD-3ABF-054E-95B1-009ECBFE0D27}" type="datetimeFigureOut">
              <a:rPr lang="en-US" smtClean="0"/>
              <a:t>12/16/2024</a:t>
            </a:fld>
            <a:endParaRPr lang="en-US"/>
          </a:p>
        </p:txBody>
      </p:sp>
      <p:sp>
        <p:nvSpPr>
          <p:cNvPr id="5" name="Footer Placeholder 4">
            <a:extLst>
              <a:ext uri="{FF2B5EF4-FFF2-40B4-BE49-F238E27FC236}">
                <a16:creationId xmlns:a16="http://schemas.microsoft.com/office/drawing/2014/main" id="{2EAD6E71-3DFA-75B8-295E-07A099E54E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8868A5-93F4-8E8C-B746-E5F7DA3EFED4}"/>
              </a:ext>
            </a:extLst>
          </p:cNvPr>
          <p:cNvSpPr>
            <a:spLocks noGrp="1"/>
          </p:cNvSpPr>
          <p:nvPr>
            <p:ph type="sldNum" sz="quarter" idx="12"/>
          </p:nvPr>
        </p:nvSpPr>
        <p:spPr/>
        <p:txBody>
          <a:bodyPr/>
          <a:lstStyle/>
          <a:p>
            <a:fld id="{1224ABCB-14F4-6E46-B568-D6AB4C70C4AF}" type="slidenum">
              <a:rPr lang="en-US" smtClean="0"/>
              <a:t>‹#›</a:t>
            </a:fld>
            <a:endParaRPr lang="en-US"/>
          </a:p>
        </p:txBody>
      </p:sp>
    </p:spTree>
    <p:extLst>
      <p:ext uri="{BB962C8B-B14F-4D97-AF65-F5344CB8AC3E}">
        <p14:creationId xmlns:p14="http://schemas.microsoft.com/office/powerpoint/2010/main" val="720051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ED051-C8F8-56F7-005F-B2BDAB9D8B9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86C0896-9FA8-DBAA-F17A-AEF4F9864B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5E2BD6-FDCB-A419-D003-D56E68ACA9A9}"/>
              </a:ext>
            </a:extLst>
          </p:cNvPr>
          <p:cNvSpPr>
            <a:spLocks noGrp="1"/>
          </p:cNvSpPr>
          <p:nvPr>
            <p:ph type="dt" sz="half" idx="10"/>
          </p:nvPr>
        </p:nvSpPr>
        <p:spPr/>
        <p:txBody>
          <a:bodyPr/>
          <a:lstStyle/>
          <a:p>
            <a:fld id="{6E52D7FD-3ABF-054E-95B1-009ECBFE0D27}" type="datetimeFigureOut">
              <a:rPr lang="en-US" smtClean="0"/>
              <a:t>12/16/2024</a:t>
            </a:fld>
            <a:endParaRPr lang="en-US"/>
          </a:p>
        </p:txBody>
      </p:sp>
      <p:sp>
        <p:nvSpPr>
          <p:cNvPr id="5" name="Footer Placeholder 4">
            <a:extLst>
              <a:ext uri="{FF2B5EF4-FFF2-40B4-BE49-F238E27FC236}">
                <a16:creationId xmlns:a16="http://schemas.microsoft.com/office/drawing/2014/main" id="{3237F45C-0910-336B-FBAC-A04F715D05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51EA03-4D84-0D70-82A2-5EF1B34646C8}"/>
              </a:ext>
            </a:extLst>
          </p:cNvPr>
          <p:cNvSpPr>
            <a:spLocks noGrp="1"/>
          </p:cNvSpPr>
          <p:nvPr>
            <p:ph type="sldNum" sz="quarter" idx="12"/>
          </p:nvPr>
        </p:nvSpPr>
        <p:spPr/>
        <p:txBody>
          <a:bodyPr/>
          <a:lstStyle/>
          <a:p>
            <a:fld id="{1224ABCB-14F4-6E46-B568-D6AB4C70C4AF}" type="slidenum">
              <a:rPr lang="en-US" smtClean="0"/>
              <a:t>‹#›</a:t>
            </a:fld>
            <a:endParaRPr lang="en-US"/>
          </a:p>
        </p:txBody>
      </p:sp>
    </p:spTree>
    <p:extLst>
      <p:ext uri="{BB962C8B-B14F-4D97-AF65-F5344CB8AC3E}">
        <p14:creationId xmlns:p14="http://schemas.microsoft.com/office/powerpoint/2010/main" val="282765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35BD7E-7A93-E7D4-D685-1A4D1191F66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31F435-48E7-22DE-F44F-A84D3AC1BC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7715EA-B8E7-168B-4DDC-20B2379F98E6}"/>
              </a:ext>
            </a:extLst>
          </p:cNvPr>
          <p:cNvSpPr>
            <a:spLocks noGrp="1"/>
          </p:cNvSpPr>
          <p:nvPr>
            <p:ph type="dt" sz="half" idx="10"/>
          </p:nvPr>
        </p:nvSpPr>
        <p:spPr/>
        <p:txBody>
          <a:bodyPr/>
          <a:lstStyle/>
          <a:p>
            <a:fld id="{6E52D7FD-3ABF-054E-95B1-009ECBFE0D27}" type="datetimeFigureOut">
              <a:rPr lang="en-US" smtClean="0"/>
              <a:t>12/16/2024</a:t>
            </a:fld>
            <a:endParaRPr lang="en-US"/>
          </a:p>
        </p:txBody>
      </p:sp>
      <p:sp>
        <p:nvSpPr>
          <p:cNvPr id="5" name="Footer Placeholder 4">
            <a:extLst>
              <a:ext uri="{FF2B5EF4-FFF2-40B4-BE49-F238E27FC236}">
                <a16:creationId xmlns:a16="http://schemas.microsoft.com/office/drawing/2014/main" id="{C99C2CEB-97C2-4DD1-85ED-971B4711AE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B4E85D-8C97-FD56-E191-AD1486F36A52}"/>
              </a:ext>
            </a:extLst>
          </p:cNvPr>
          <p:cNvSpPr>
            <a:spLocks noGrp="1"/>
          </p:cNvSpPr>
          <p:nvPr>
            <p:ph type="sldNum" sz="quarter" idx="12"/>
          </p:nvPr>
        </p:nvSpPr>
        <p:spPr/>
        <p:txBody>
          <a:bodyPr/>
          <a:lstStyle/>
          <a:p>
            <a:fld id="{1224ABCB-14F4-6E46-B568-D6AB4C70C4AF}" type="slidenum">
              <a:rPr lang="en-US" smtClean="0"/>
              <a:t>‹#›</a:t>
            </a:fld>
            <a:endParaRPr lang="en-US"/>
          </a:p>
        </p:txBody>
      </p:sp>
    </p:spTree>
    <p:extLst>
      <p:ext uri="{BB962C8B-B14F-4D97-AF65-F5344CB8AC3E}">
        <p14:creationId xmlns:p14="http://schemas.microsoft.com/office/powerpoint/2010/main" val="2833293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197B5-9AE7-09FC-D360-00820BFCD6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3062D-D2B1-10B6-006E-06861B4614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06B753-5259-9DFF-9272-214EBFF9D098}"/>
              </a:ext>
            </a:extLst>
          </p:cNvPr>
          <p:cNvSpPr>
            <a:spLocks noGrp="1"/>
          </p:cNvSpPr>
          <p:nvPr>
            <p:ph type="dt" sz="half" idx="10"/>
          </p:nvPr>
        </p:nvSpPr>
        <p:spPr/>
        <p:txBody>
          <a:bodyPr/>
          <a:lstStyle/>
          <a:p>
            <a:fld id="{6E52D7FD-3ABF-054E-95B1-009ECBFE0D27}" type="datetimeFigureOut">
              <a:rPr lang="en-US" smtClean="0"/>
              <a:t>12/16/2024</a:t>
            </a:fld>
            <a:endParaRPr lang="en-US"/>
          </a:p>
        </p:txBody>
      </p:sp>
      <p:sp>
        <p:nvSpPr>
          <p:cNvPr id="5" name="Footer Placeholder 4">
            <a:extLst>
              <a:ext uri="{FF2B5EF4-FFF2-40B4-BE49-F238E27FC236}">
                <a16:creationId xmlns:a16="http://schemas.microsoft.com/office/drawing/2014/main" id="{7AF87D2E-54AE-73B6-4229-745543F9F8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B35C10-64BE-302C-2E42-0A12945BB758}"/>
              </a:ext>
            </a:extLst>
          </p:cNvPr>
          <p:cNvSpPr>
            <a:spLocks noGrp="1"/>
          </p:cNvSpPr>
          <p:nvPr>
            <p:ph type="sldNum" sz="quarter" idx="12"/>
          </p:nvPr>
        </p:nvSpPr>
        <p:spPr/>
        <p:txBody>
          <a:bodyPr/>
          <a:lstStyle/>
          <a:p>
            <a:fld id="{1224ABCB-14F4-6E46-B568-D6AB4C70C4AF}" type="slidenum">
              <a:rPr lang="en-US" smtClean="0"/>
              <a:t>‹#›</a:t>
            </a:fld>
            <a:endParaRPr lang="en-US"/>
          </a:p>
        </p:txBody>
      </p:sp>
    </p:spTree>
    <p:extLst>
      <p:ext uri="{BB962C8B-B14F-4D97-AF65-F5344CB8AC3E}">
        <p14:creationId xmlns:p14="http://schemas.microsoft.com/office/powerpoint/2010/main" val="2914429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F8DB0-562C-FBEF-DFE4-C1E69189C7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AA6227-CB2F-E363-FF0B-A66E6CD098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6CD79F-6E1A-8136-5B37-D15650542188}"/>
              </a:ext>
            </a:extLst>
          </p:cNvPr>
          <p:cNvSpPr>
            <a:spLocks noGrp="1"/>
          </p:cNvSpPr>
          <p:nvPr>
            <p:ph type="dt" sz="half" idx="10"/>
          </p:nvPr>
        </p:nvSpPr>
        <p:spPr/>
        <p:txBody>
          <a:bodyPr/>
          <a:lstStyle/>
          <a:p>
            <a:fld id="{6E52D7FD-3ABF-054E-95B1-009ECBFE0D27}" type="datetimeFigureOut">
              <a:rPr lang="en-US" smtClean="0"/>
              <a:t>12/16/2024</a:t>
            </a:fld>
            <a:endParaRPr lang="en-US"/>
          </a:p>
        </p:txBody>
      </p:sp>
      <p:sp>
        <p:nvSpPr>
          <p:cNvPr id="5" name="Footer Placeholder 4">
            <a:extLst>
              <a:ext uri="{FF2B5EF4-FFF2-40B4-BE49-F238E27FC236}">
                <a16:creationId xmlns:a16="http://schemas.microsoft.com/office/drawing/2014/main" id="{ECC0E618-C3E0-8A1C-E0B2-F7E3B9ADD2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C6B262-7270-6DFC-AEF9-1DDB0A6DE1C2}"/>
              </a:ext>
            </a:extLst>
          </p:cNvPr>
          <p:cNvSpPr>
            <a:spLocks noGrp="1"/>
          </p:cNvSpPr>
          <p:nvPr>
            <p:ph type="sldNum" sz="quarter" idx="12"/>
          </p:nvPr>
        </p:nvSpPr>
        <p:spPr/>
        <p:txBody>
          <a:bodyPr/>
          <a:lstStyle/>
          <a:p>
            <a:fld id="{1224ABCB-14F4-6E46-B568-D6AB4C70C4AF}" type="slidenum">
              <a:rPr lang="en-US" smtClean="0"/>
              <a:t>‹#›</a:t>
            </a:fld>
            <a:endParaRPr lang="en-US"/>
          </a:p>
        </p:txBody>
      </p:sp>
    </p:spTree>
    <p:extLst>
      <p:ext uri="{BB962C8B-B14F-4D97-AF65-F5344CB8AC3E}">
        <p14:creationId xmlns:p14="http://schemas.microsoft.com/office/powerpoint/2010/main" val="3752705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ADFF9-5EF0-3106-AF93-3428C908A9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54BC1A-F16B-F04B-764B-A083474A7D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437680-2B36-8303-C217-8DF99132E1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D030C0-6F87-B093-66C4-B153FB5B5764}"/>
              </a:ext>
            </a:extLst>
          </p:cNvPr>
          <p:cNvSpPr>
            <a:spLocks noGrp="1"/>
          </p:cNvSpPr>
          <p:nvPr>
            <p:ph type="dt" sz="half" idx="10"/>
          </p:nvPr>
        </p:nvSpPr>
        <p:spPr/>
        <p:txBody>
          <a:bodyPr/>
          <a:lstStyle/>
          <a:p>
            <a:fld id="{6E52D7FD-3ABF-054E-95B1-009ECBFE0D27}" type="datetimeFigureOut">
              <a:rPr lang="en-US" smtClean="0"/>
              <a:t>12/16/2024</a:t>
            </a:fld>
            <a:endParaRPr lang="en-US"/>
          </a:p>
        </p:txBody>
      </p:sp>
      <p:sp>
        <p:nvSpPr>
          <p:cNvPr id="6" name="Footer Placeholder 5">
            <a:extLst>
              <a:ext uri="{FF2B5EF4-FFF2-40B4-BE49-F238E27FC236}">
                <a16:creationId xmlns:a16="http://schemas.microsoft.com/office/drawing/2014/main" id="{E486EEB1-82CD-EA73-5E37-A4031C73E0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25F9FA-3779-064F-E691-E4A96C63294C}"/>
              </a:ext>
            </a:extLst>
          </p:cNvPr>
          <p:cNvSpPr>
            <a:spLocks noGrp="1"/>
          </p:cNvSpPr>
          <p:nvPr>
            <p:ph type="sldNum" sz="quarter" idx="12"/>
          </p:nvPr>
        </p:nvSpPr>
        <p:spPr/>
        <p:txBody>
          <a:bodyPr/>
          <a:lstStyle/>
          <a:p>
            <a:fld id="{1224ABCB-14F4-6E46-B568-D6AB4C70C4AF}" type="slidenum">
              <a:rPr lang="en-US" smtClean="0"/>
              <a:t>‹#›</a:t>
            </a:fld>
            <a:endParaRPr lang="en-US"/>
          </a:p>
        </p:txBody>
      </p:sp>
    </p:spTree>
    <p:extLst>
      <p:ext uri="{BB962C8B-B14F-4D97-AF65-F5344CB8AC3E}">
        <p14:creationId xmlns:p14="http://schemas.microsoft.com/office/powerpoint/2010/main" val="2016965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564E4-6160-9A10-90DE-0204A1898F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429BC3-F273-8D3E-4957-D02C0CEBE7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65402F-BB9A-0801-C4AE-1BBEA270FA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72B8EB-36AD-92B4-C57E-F2154F842B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39A797-38EF-C9AB-7FFD-4DB0DC1679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CEA4BBB-1F2C-D3DB-614D-FF72DDB1A25D}"/>
              </a:ext>
            </a:extLst>
          </p:cNvPr>
          <p:cNvSpPr>
            <a:spLocks noGrp="1"/>
          </p:cNvSpPr>
          <p:nvPr>
            <p:ph type="dt" sz="half" idx="10"/>
          </p:nvPr>
        </p:nvSpPr>
        <p:spPr/>
        <p:txBody>
          <a:bodyPr/>
          <a:lstStyle/>
          <a:p>
            <a:fld id="{6E52D7FD-3ABF-054E-95B1-009ECBFE0D27}" type="datetimeFigureOut">
              <a:rPr lang="en-US" smtClean="0"/>
              <a:t>12/16/2024</a:t>
            </a:fld>
            <a:endParaRPr lang="en-US"/>
          </a:p>
        </p:txBody>
      </p:sp>
      <p:sp>
        <p:nvSpPr>
          <p:cNvPr id="8" name="Footer Placeholder 7">
            <a:extLst>
              <a:ext uri="{FF2B5EF4-FFF2-40B4-BE49-F238E27FC236}">
                <a16:creationId xmlns:a16="http://schemas.microsoft.com/office/drawing/2014/main" id="{F4EC427C-8022-BB55-DC34-6FD826965B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3F018E-B1FE-89DE-12BC-3287945EAF67}"/>
              </a:ext>
            </a:extLst>
          </p:cNvPr>
          <p:cNvSpPr>
            <a:spLocks noGrp="1"/>
          </p:cNvSpPr>
          <p:nvPr>
            <p:ph type="sldNum" sz="quarter" idx="12"/>
          </p:nvPr>
        </p:nvSpPr>
        <p:spPr/>
        <p:txBody>
          <a:bodyPr/>
          <a:lstStyle/>
          <a:p>
            <a:fld id="{1224ABCB-14F4-6E46-B568-D6AB4C70C4AF}" type="slidenum">
              <a:rPr lang="en-US" smtClean="0"/>
              <a:t>‹#›</a:t>
            </a:fld>
            <a:endParaRPr lang="en-US"/>
          </a:p>
        </p:txBody>
      </p:sp>
    </p:spTree>
    <p:extLst>
      <p:ext uri="{BB962C8B-B14F-4D97-AF65-F5344CB8AC3E}">
        <p14:creationId xmlns:p14="http://schemas.microsoft.com/office/powerpoint/2010/main" val="3756001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D1A0F-888C-B9B9-CBFD-2993D26BF87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2A8D6A-8A60-37D8-14F1-9264BF677753}"/>
              </a:ext>
            </a:extLst>
          </p:cNvPr>
          <p:cNvSpPr>
            <a:spLocks noGrp="1"/>
          </p:cNvSpPr>
          <p:nvPr>
            <p:ph type="dt" sz="half" idx="10"/>
          </p:nvPr>
        </p:nvSpPr>
        <p:spPr/>
        <p:txBody>
          <a:bodyPr/>
          <a:lstStyle/>
          <a:p>
            <a:fld id="{6E52D7FD-3ABF-054E-95B1-009ECBFE0D27}" type="datetimeFigureOut">
              <a:rPr lang="en-US" smtClean="0"/>
              <a:t>12/16/2024</a:t>
            </a:fld>
            <a:endParaRPr lang="en-US"/>
          </a:p>
        </p:txBody>
      </p:sp>
      <p:sp>
        <p:nvSpPr>
          <p:cNvPr id="4" name="Footer Placeholder 3">
            <a:extLst>
              <a:ext uri="{FF2B5EF4-FFF2-40B4-BE49-F238E27FC236}">
                <a16:creationId xmlns:a16="http://schemas.microsoft.com/office/drawing/2014/main" id="{0B33BCF5-7596-5036-74B2-DBB6933217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A7C5C46-A90D-8187-C169-F8BDB33875D0}"/>
              </a:ext>
            </a:extLst>
          </p:cNvPr>
          <p:cNvSpPr>
            <a:spLocks noGrp="1"/>
          </p:cNvSpPr>
          <p:nvPr>
            <p:ph type="sldNum" sz="quarter" idx="12"/>
          </p:nvPr>
        </p:nvSpPr>
        <p:spPr/>
        <p:txBody>
          <a:bodyPr/>
          <a:lstStyle/>
          <a:p>
            <a:fld id="{1224ABCB-14F4-6E46-B568-D6AB4C70C4AF}" type="slidenum">
              <a:rPr lang="en-US" smtClean="0"/>
              <a:t>‹#›</a:t>
            </a:fld>
            <a:endParaRPr lang="en-US"/>
          </a:p>
        </p:txBody>
      </p:sp>
    </p:spTree>
    <p:extLst>
      <p:ext uri="{BB962C8B-B14F-4D97-AF65-F5344CB8AC3E}">
        <p14:creationId xmlns:p14="http://schemas.microsoft.com/office/powerpoint/2010/main" val="3448307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6E3E04-FCE1-8B49-F6C9-8E30717976CF}"/>
              </a:ext>
            </a:extLst>
          </p:cNvPr>
          <p:cNvSpPr>
            <a:spLocks noGrp="1"/>
          </p:cNvSpPr>
          <p:nvPr>
            <p:ph type="dt" sz="half" idx="10"/>
          </p:nvPr>
        </p:nvSpPr>
        <p:spPr/>
        <p:txBody>
          <a:bodyPr/>
          <a:lstStyle/>
          <a:p>
            <a:fld id="{6E52D7FD-3ABF-054E-95B1-009ECBFE0D27}" type="datetimeFigureOut">
              <a:rPr lang="en-US" smtClean="0"/>
              <a:t>12/16/2024</a:t>
            </a:fld>
            <a:endParaRPr lang="en-US"/>
          </a:p>
        </p:txBody>
      </p:sp>
      <p:sp>
        <p:nvSpPr>
          <p:cNvPr id="3" name="Footer Placeholder 2">
            <a:extLst>
              <a:ext uri="{FF2B5EF4-FFF2-40B4-BE49-F238E27FC236}">
                <a16:creationId xmlns:a16="http://schemas.microsoft.com/office/drawing/2014/main" id="{E1467B04-3F3A-7B54-E719-F2F28F4D8EA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2B9C4E-1396-E779-7DCD-C0FBA47B1A50}"/>
              </a:ext>
            </a:extLst>
          </p:cNvPr>
          <p:cNvSpPr>
            <a:spLocks noGrp="1"/>
          </p:cNvSpPr>
          <p:nvPr>
            <p:ph type="sldNum" sz="quarter" idx="12"/>
          </p:nvPr>
        </p:nvSpPr>
        <p:spPr/>
        <p:txBody>
          <a:bodyPr/>
          <a:lstStyle/>
          <a:p>
            <a:fld id="{1224ABCB-14F4-6E46-B568-D6AB4C70C4AF}" type="slidenum">
              <a:rPr lang="en-US" smtClean="0"/>
              <a:t>‹#›</a:t>
            </a:fld>
            <a:endParaRPr lang="en-US"/>
          </a:p>
        </p:txBody>
      </p:sp>
    </p:spTree>
    <p:extLst>
      <p:ext uri="{BB962C8B-B14F-4D97-AF65-F5344CB8AC3E}">
        <p14:creationId xmlns:p14="http://schemas.microsoft.com/office/powerpoint/2010/main" val="1513428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0A1C2-FD5F-AE62-6C2A-300EB1383C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E85376-3885-4AB9-AC31-097AD9C115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0B2514-5E17-5FF2-9065-134FD7F2B1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31E587-A8F7-FE79-E3C3-43C7D012D3D4}"/>
              </a:ext>
            </a:extLst>
          </p:cNvPr>
          <p:cNvSpPr>
            <a:spLocks noGrp="1"/>
          </p:cNvSpPr>
          <p:nvPr>
            <p:ph type="dt" sz="half" idx="10"/>
          </p:nvPr>
        </p:nvSpPr>
        <p:spPr/>
        <p:txBody>
          <a:bodyPr/>
          <a:lstStyle/>
          <a:p>
            <a:fld id="{6E52D7FD-3ABF-054E-95B1-009ECBFE0D27}" type="datetimeFigureOut">
              <a:rPr lang="en-US" smtClean="0"/>
              <a:t>12/16/2024</a:t>
            </a:fld>
            <a:endParaRPr lang="en-US"/>
          </a:p>
        </p:txBody>
      </p:sp>
      <p:sp>
        <p:nvSpPr>
          <p:cNvPr id="6" name="Footer Placeholder 5">
            <a:extLst>
              <a:ext uri="{FF2B5EF4-FFF2-40B4-BE49-F238E27FC236}">
                <a16:creationId xmlns:a16="http://schemas.microsoft.com/office/drawing/2014/main" id="{4562C849-CA6E-470D-90F4-74183B8B26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4BC85A-C3FE-AB44-57F7-8A601845B86B}"/>
              </a:ext>
            </a:extLst>
          </p:cNvPr>
          <p:cNvSpPr>
            <a:spLocks noGrp="1"/>
          </p:cNvSpPr>
          <p:nvPr>
            <p:ph type="sldNum" sz="quarter" idx="12"/>
          </p:nvPr>
        </p:nvSpPr>
        <p:spPr/>
        <p:txBody>
          <a:bodyPr/>
          <a:lstStyle/>
          <a:p>
            <a:fld id="{1224ABCB-14F4-6E46-B568-D6AB4C70C4AF}" type="slidenum">
              <a:rPr lang="en-US" smtClean="0"/>
              <a:t>‹#›</a:t>
            </a:fld>
            <a:endParaRPr lang="en-US"/>
          </a:p>
        </p:txBody>
      </p:sp>
    </p:spTree>
    <p:extLst>
      <p:ext uri="{BB962C8B-B14F-4D97-AF65-F5344CB8AC3E}">
        <p14:creationId xmlns:p14="http://schemas.microsoft.com/office/powerpoint/2010/main" val="122852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CBDF1-79B6-F8F3-545E-A9D0636646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2F6FDCD-6978-2AF6-2544-E27BECFDF2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434E35-B70D-E4F7-0ADC-D7F45A4D61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9CA054-4CBE-E2A0-1186-5778FDEBC4AF}"/>
              </a:ext>
            </a:extLst>
          </p:cNvPr>
          <p:cNvSpPr>
            <a:spLocks noGrp="1"/>
          </p:cNvSpPr>
          <p:nvPr>
            <p:ph type="dt" sz="half" idx="10"/>
          </p:nvPr>
        </p:nvSpPr>
        <p:spPr/>
        <p:txBody>
          <a:bodyPr/>
          <a:lstStyle/>
          <a:p>
            <a:fld id="{6E52D7FD-3ABF-054E-95B1-009ECBFE0D27}" type="datetimeFigureOut">
              <a:rPr lang="en-US" smtClean="0"/>
              <a:t>12/16/2024</a:t>
            </a:fld>
            <a:endParaRPr lang="en-US"/>
          </a:p>
        </p:txBody>
      </p:sp>
      <p:sp>
        <p:nvSpPr>
          <p:cNvPr id="6" name="Footer Placeholder 5">
            <a:extLst>
              <a:ext uri="{FF2B5EF4-FFF2-40B4-BE49-F238E27FC236}">
                <a16:creationId xmlns:a16="http://schemas.microsoft.com/office/drawing/2014/main" id="{C68E3F61-6DA6-4727-0137-6F611A3F9D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5CD1A1-DBB3-5F80-9D44-85A972437120}"/>
              </a:ext>
            </a:extLst>
          </p:cNvPr>
          <p:cNvSpPr>
            <a:spLocks noGrp="1"/>
          </p:cNvSpPr>
          <p:nvPr>
            <p:ph type="sldNum" sz="quarter" idx="12"/>
          </p:nvPr>
        </p:nvSpPr>
        <p:spPr/>
        <p:txBody>
          <a:bodyPr/>
          <a:lstStyle/>
          <a:p>
            <a:fld id="{1224ABCB-14F4-6E46-B568-D6AB4C70C4AF}" type="slidenum">
              <a:rPr lang="en-US" smtClean="0"/>
              <a:t>‹#›</a:t>
            </a:fld>
            <a:endParaRPr lang="en-US"/>
          </a:p>
        </p:txBody>
      </p:sp>
    </p:spTree>
    <p:extLst>
      <p:ext uri="{BB962C8B-B14F-4D97-AF65-F5344CB8AC3E}">
        <p14:creationId xmlns:p14="http://schemas.microsoft.com/office/powerpoint/2010/main" val="3642589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AB013D-9DBB-5ABF-5DA4-A140216824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73388C-9617-78D9-5EB9-C840D47686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DF5C84-4B28-2BB9-9559-45DE838FC8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52D7FD-3ABF-054E-95B1-009ECBFE0D27}" type="datetimeFigureOut">
              <a:rPr lang="en-US" smtClean="0"/>
              <a:t>12/16/2024</a:t>
            </a:fld>
            <a:endParaRPr lang="en-US"/>
          </a:p>
        </p:txBody>
      </p:sp>
      <p:sp>
        <p:nvSpPr>
          <p:cNvPr id="5" name="Footer Placeholder 4">
            <a:extLst>
              <a:ext uri="{FF2B5EF4-FFF2-40B4-BE49-F238E27FC236}">
                <a16:creationId xmlns:a16="http://schemas.microsoft.com/office/drawing/2014/main" id="{F7B32B80-CDE1-6667-7097-BED229FBCA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4DD07E0-4863-036C-79A0-0692E47BBF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24ABCB-14F4-6E46-B568-D6AB4C70C4AF}" type="slidenum">
              <a:rPr lang="en-US" smtClean="0"/>
              <a:t>‹#›</a:t>
            </a:fld>
            <a:endParaRPr lang="en-US"/>
          </a:p>
        </p:txBody>
      </p:sp>
    </p:spTree>
    <p:extLst>
      <p:ext uri="{BB962C8B-B14F-4D97-AF65-F5344CB8AC3E}">
        <p14:creationId xmlns:p14="http://schemas.microsoft.com/office/powerpoint/2010/main" val="3863653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ata.cityofchicago.org/Public-Safety/Crimes-2001-to-Present-Map/ahwe-kps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374" name="Rectangle 15373">
            <a:extLst>
              <a:ext uri="{FF2B5EF4-FFF2-40B4-BE49-F238E27FC236}">
                <a16:creationId xmlns:a16="http://schemas.microsoft.com/office/drawing/2014/main" id="{3BA513B0-82FF-4F41-8178-885375D1C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364" name="Picture 4" descr="Free Charts and Graphs on Paper on a Clipboard Stock Photo">
            <a:extLst>
              <a:ext uri="{FF2B5EF4-FFF2-40B4-BE49-F238E27FC236}">
                <a16:creationId xmlns:a16="http://schemas.microsoft.com/office/drawing/2014/main" id="{D4DC601C-14A5-D7BA-8B09-BE06F5F1164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4887" r="-1" b="17936"/>
          <a:stretch/>
        </p:blipFill>
        <p:spPr bwMode="auto">
          <a:xfrm>
            <a:off x="-1" y="10"/>
            <a:ext cx="12228129" cy="4666928"/>
          </a:xfrm>
          <a:prstGeom prst="rect">
            <a:avLst/>
          </a:prstGeom>
          <a:noFill/>
          <a:extLst>
            <a:ext uri="{909E8E84-426E-40DD-AFC4-6F175D3DCCD1}">
              <a14:hiddenFill xmlns:a14="http://schemas.microsoft.com/office/drawing/2010/main">
                <a:solidFill>
                  <a:srgbClr val="FFFFFF"/>
                </a:solidFill>
              </a14:hiddenFill>
            </a:ext>
          </a:extLst>
        </p:spPr>
      </p:pic>
      <p:grpSp>
        <p:nvGrpSpPr>
          <p:cNvPr id="15376" name="Group 15375">
            <a:extLst>
              <a:ext uri="{FF2B5EF4-FFF2-40B4-BE49-F238E27FC236}">
                <a16:creationId xmlns:a16="http://schemas.microsoft.com/office/drawing/2014/main" id="{93DB8501-F9F2-4ACD-B56A-9019CD500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2987478"/>
            <a:ext cx="12228128" cy="1828800"/>
            <a:chOff x="-305" y="2987478"/>
            <a:chExt cx="12188952" cy="1828800"/>
          </a:xfrm>
        </p:grpSpPr>
        <p:sp>
          <p:nvSpPr>
            <p:cNvPr id="15377" name="Freeform: Shape 15376">
              <a:extLst>
                <a:ext uri="{FF2B5EF4-FFF2-40B4-BE49-F238E27FC236}">
                  <a16:creationId xmlns:a16="http://schemas.microsoft.com/office/drawing/2014/main" id="{DD03A94A-ADF5-4334-86B1-DBA5F70ACD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2987478"/>
              <a:ext cx="12188952" cy="1099712"/>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5378" name="Freeform: Shape 15377">
              <a:extLst>
                <a:ext uri="{FF2B5EF4-FFF2-40B4-BE49-F238E27FC236}">
                  <a16:creationId xmlns:a16="http://schemas.microsoft.com/office/drawing/2014/main" id="{385A18E1-CBE3-4BBD-B1B7-CDBCA685E0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99381"/>
              <a:ext cx="12188952" cy="902694"/>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sp>
          <p:nvSpPr>
            <p:cNvPr id="15379" name="Freeform: Shape 15378">
              <a:extLst>
                <a:ext uri="{FF2B5EF4-FFF2-40B4-BE49-F238E27FC236}">
                  <a16:creationId xmlns:a16="http://schemas.microsoft.com/office/drawing/2014/main" id="{133EDCAA-1D6C-4710-9DA1-C7FC946D8E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01488"/>
              <a:ext cx="12188952" cy="641669"/>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useBgFill="1">
          <p:nvSpPr>
            <p:cNvPr id="15380" name="Freeform: Shape 15379">
              <a:extLst>
                <a:ext uri="{FF2B5EF4-FFF2-40B4-BE49-F238E27FC236}">
                  <a16:creationId xmlns:a16="http://schemas.microsoft.com/office/drawing/2014/main" id="{3916FBF2-1CC9-460D-A42B-FB77E515EC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14750"/>
              <a:ext cx="12188952" cy="1201528"/>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grpSp>
      <p:sp>
        <p:nvSpPr>
          <p:cNvPr id="4" name="TextBox 3">
            <a:extLst>
              <a:ext uri="{FF2B5EF4-FFF2-40B4-BE49-F238E27FC236}">
                <a16:creationId xmlns:a16="http://schemas.microsoft.com/office/drawing/2014/main" id="{B191D27F-0335-F864-DC95-2DB7070B81D7}"/>
              </a:ext>
            </a:extLst>
          </p:cNvPr>
          <p:cNvSpPr txBox="1"/>
          <p:nvPr/>
        </p:nvSpPr>
        <p:spPr>
          <a:xfrm>
            <a:off x="333704" y="4061310"/>
            <a:ext cx="11894119" cy="1509935"/>
          </a:xfrm>
          <a:prstGeom prst="rect">
            <a:avLst/>
          </a:prstGeom>
        </p:spPr>
        <p:txBody>
          <a:bodyPr vert="horz" lIns="91440" tIns="45720" rIns="91440" bIns="45720" rtlCol="0" anchor="ctr">
            <a:normAutofit/>
          </a:bodyPr>
          <a:lstStyle/>
          <a:p>
            <a:pPr>
              <a:lnSpc>
                <a:spcPct val="90000"/>
              </a:lnSpc>
              <a:spcAft>
                <a:spcPts val="600"/>
              </a:spcAft>
            </a:pPr>
            <a:r>
              <a:rPr lang="en-US" sz="3600" b="1" dirty="0">
                <a:solidFill>
                  <a:schemeClr val="accent1">
                    <a:lumMod val="50000"/>
                  </a:schemeClr>
                </a:solidFill>
                <a:effectLst/>
                <a:ea typeface="Times New Roman" panose="02020603050405020304" pitchFamily="18" charset="0"/>
              </a:rPr>
              <a:t>Strategic Analysis of Crime Trends in Chicago: Insights for Enhanced Law Enforcement and Community Safety</a:t>
            </a:r>
            <a:endParaRPr lang="en-US" sz="3600" b="1" dirty="0">
              <a:solidFill>
                <a:schemeClr val="tx2"/>
              </a:solidFill>
            </a:endParaRPr>
          </a:p>
        </p:txBody>
      </p:sp>
      <p:sp>
        <p:nvSpPr>
          <p:cNvPr id="5" name="TextBox 4">
            <a:extLst>
              <a:ext uri="{FF2B5EF4-FFF2-40B4-BE49-F238E27FC236}">
                <a16:creationId xmlns:a16="http://schemas.microsoft.com/office/drawing/2014/main" id="{06672BD7-910C-5BC9-FBA2-BF2DADBDA02B}"/>
              </a:ext>
            </a:extLst>
          </p:cNvPr>
          <p:cNvSpPr txBox="1"/>
          <p:nvPr/>
        </p:nvSpPr>
        <p:spPr>
          <a:xfrm>
            <a:off x="6685964" y="5392269"/>
            <a:ext cx="5721448" cy="1201528"/>
          </a:xfrm>
          <a:prstGeom prst="rect">
            <a:avLst/>
          </a:prstGeom>
        </p:spPr>
        <p:txBody>
          <a:bodyPr vert="horz" lIns="91440" tIns="45720" rIns="91440" bIns="45720" rtlCol="0" anchor="ctr">
            <a:normAutofit/>
          </a:bodyPr>
          <a:lstStyle/>
          <a:p>
            <a:pPr marL="342900" indent="-342900">
              <a:lnSpc>
                <a:spcPct val="90000"/>
              </a:lnSpc>
              <a:spcAft>
                <a:spcPts val="600"/>
              </a:spcAft>
              <a:buFont typeface="Arial" panose="020B0604020202020204" pitchFamily="34" charset="0"/>
              <a:buChar char="•"/>
            </a:pPr>
            <a:r>
              <a:rPr lang="en-US" sz="2400" b="1" dirty="0">
                <a:solidFill>
                  <a:schemeClr val="tx2"/>
                </a:solidFill>
              </a:rPr>
              <a:t>Purundar Yengala Madhusudhan Rao</a:t>
            </a:r>
          </a:p>
        </p:txBody>
      </p:sp>
    </p:spTree>
    <p:extLst>
      <p:ext uri="{BB962C8B-B14F-4D97-AF65-F5344CB8AC3E}">
        <p14:creationId xmlns:p14="http://schemas.microsoft.com/office/powerpoint/2010/main" val="3806468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EDDE8DC-160F-5D61-2EEC-72235E84DFE6}"/>
              </a:ext>
            </a:extLst>
          </p:cNvPr>
          <p:cNvSpPr txBox="1"/>
          <p:nvPr/>
        </p:nvSpPr>
        <p:spPr>
          <a:xfrm>
            <a:off x="8891752" y="1737414"/>
            <a:ext cx="3216165" cy="5016758"/>
          </a:xfrm>
          <a:prstGeom prst="rect">
            <a:avLst/>
          </a:prstGeom>
          <a:noFill/>
        </p:spPr>
        <p:txBody>
          <a:bodyPr wrap="square">
            <a:spAutoFit/>
          </a:bodyPr>
          <a:lstStyle/>
          <a:p>
            <a:pPr algn="l"/>
            <a:endParaRPr lang="en-US" sz="1600" dirty="0">
              <a:latin typeface="Söhne"/>
            </a:endParaRPr>
          </a:p>
          <a:p>
            <a:pPr algn="l"/>
            <a:r>
              <a:rPr lang="en-US" sz="1600" b="1" i="0" dirty="0">
                <a:effectLst/>
                <a:latin typeface="Söhne"/>
              </a:rPr>
              <a:t>Early Morning Safety</a:t>
            </a:r>
            <a:r>
              <a:rPr lang="en-US" sz="1600" b="0" i="0" dirty="0">
                <a:effectLst/>
                <a:latin typeface="Söhne"/>
              </a:rPr>
              <a:t>: Early Morning hours, especially from Monday to Thursday, appear to have the lowest crime rates, indicating these may be the safest times throughout the week.</a:t>
            </a:r>
          </a:p>
          <a:p>
            <a:pPr algn="l"/>
            <a:endParaRPr lang="en-US" sz="1600" dirty="0">
              <a:latin typeface="Söhne"/>
            </a:endParaRPr>
          </a:p>
          <a:p>
            <a:pPr algn="l"/>
            <a:r>
              <a:rPr lang="en-US" sz="1600" b="1" i="0" dirty="0">
                <a:effectLst/>
                <a:latin typeface="Söhne"/>
              </a:rPr>
              <a:t>Evening and Night Caution</a:t>
            </a:r>
            <a:r>
              <a:rPr lang="en-US" sz="1600" b="0" i="0" dirty="0">
                <a:effectLst/>
                <a:latin typeface="Söhne"/>
              </a:rPr>
              <a:t>: There's a noticeable increase in crime during the Evening and Night, peaking on Friday and Saturday nights, which suggests a need for heightened safety measures during these times.</a:t>
            </a:r>
          </a:p>
          <a:p>
            <a:pPr algn="l"/>
            <a:endParaRPr lang="en-US" sz="1600" b="0" i="0" dirty="0">
              <a:effectLst/>
              <a:latin typeface="Söhne"/>
            </a:endParaRPr>
          </a:p>
          <a:p>
            <a:pPr algn="l"/>
            <a:r>
              <a:rPr lang="en-US" sz="1600" b="1" i="0" dirty="0">
                <a:effectLst/>
                <a:latin typeface="Söhne"/>
              </a:rPr>
              <a:t>Midnight Activity</a:t>
            </a:r>
            <a:r>
              <a:rPr lang="en-US" sz="1600" b="0" i="0" dirty="0">
                <a:effectLst/>
                <a:latin typeface="Söhne"/>
              </a:rPr>
              <a:t>: Interestingly, there is a spike in criminal activity after midnight going into early Sunday, which might reflect late-night weekend activities.</a:t>
            </a:r>
          </a:p>
        </p:txBody>
      </p:sp>
      <p:sp>
        <p:nvSpPr>
          <p:cNvPr id="7" name="TextBox 6">
            <a:extLst>
              <a:ext uri="{FF2B5EF4-FFF2-40B4-BE49-F238E27FC236}">
                <a16:creationId xmlns:a16="http://schemas.microsoft.com/office/drawing/2014/main" id="{956AE796-0CE0-94E8-5B88-41A571B5CD04}"/>
              </a:ext>
            </a:extLst>
          </p:cNvPr>
          <p:cNvSpPr txBox="1"/>
          <p:nvPr/>
        </p:nvSpPr>
        <p:spPr>
          <a:xfrm>
            <a:off x="162910" y="635334"/>
            <a:ext cx="12029090" cy="1200329"/>
          </a:xfrm>
          <a:prstGeom prst="rect">
            <a:avLst/>
          </a:prstGeom>
          <a:noFill/>
        </p:spPr>
        <p:txBody>
          <a:bodyPr wrap="square">
            <a:spAutoFit/>
          </a:bodyPr>
          <a:lstStyle/>
          <a:p>
            <a:pPr algn="l"/>
            <a:r>
              <a:rPr lang="en-US" sz="1800" b="1" i="0" dirty="0">
                <a:effectLst/>
                <a:latin typeface="Söhne"/>
              </a:rPr>
              <a:t>Time of Day Variation</a:t>
            </a:r>
            <a:r>
              <a:rPr lang="en-US" sz="1800" b="0" i="0" dirty="0">
                <a:effectLst/>
                <a:latin typeface="Söhne"/>
              </a:rPr>
              <a:t>: Crime occurrences are higher during the Night and Afternoon compared to Early Morning and Midnight. This could suggest that criminal activities increase when it's dark or during the busy hours of the day.</a:t>
            </a:r>
          </a:p>
          <a:p>
            <a:pPr algn="l"/>
            <a:r>
              <a:rPr lang="en-US" sz="1800" b="1" i="0" dirty="0">
                <a:effectLst/>
                <a:latin typeface="Söhne"/>
              </a:rPr>
              <a:t>Day of the Week Trends</a:t>
            </a:r>
            <a:r>
              <a:rPr lang="en-US" sz="1800" b="0" i="0" dirty="0">
                <a:effectLst/>
                <a:latin typeface="Söhne"/>
              </a:rPr>
              <a:t>: The heatmap shows that crime counts are relatively higher on Fridays and Saturdays across most time periods, which might be attributed to increased social activities and gatherings during the weekend.</a:t>
            </a:r>
          </a:p>
        </p:txBody>
      </p:sp>
      <p:sp>
        <p:nvSpPr>
          <p:cNvPr id="8" name="TextBox 7">
            <a:extLst>
              <a:ext uri="{FF2B5EF4-FFF2-40B4-BE49-F238E27FC236}">
                <a16:creationId xmlns:a16="http://schemas.microsoft.com/office/drawing/2014/main" id="{9EF80339-E119-321B-D1C1-F8F18022FFF8}"/>
              </a:ext>
            </a:extLst>
          </p:cNvPr>
          <p:cNvSpPr txBox="1"/>
          <p:nvPr/>
        </p:nvSpPr>
        <p:spPr>
          <a:xfrm>
            <a:off x="1477170" y="19768"/>
            <a:ext cx="10247492" cy="461665"/>
          </a:xfrm>
          <a:prstGeom prst="rect">
            <a:avLst/>
          </a:prstGeom>
          <a:noFill/>
        </p:spPr>
        <p:txBody>
          <a:bodyPr wrap="square">
            <a:spAutoFit/>
          </a:bodyPr>
          <a:lstStyle/>
          <a:p>
            <a:pPr lvl="1"/>
            <a:r>
              <a:rPr lang="en-US" sz="2400" b="1" i="0" dirty="0">
                <a:solidFill>
                  <a:srgbClr val="002060"/>
                </a:solidFill>
                <a:effectLst/>
                <a:latin typeface="Söhne"/>
              </a:rPr>
              <a:t>Deciphering Crime Patterns: Time of Day and Week Analysis</a:t>
            </a:r>
            <a:endParaRPr lang="en-US" sz="2400" b="1" dirty="0">
              <a:solidFill>
                <a:srgbClr val="002060"/>
              </a:solidFill>
            </a:endParaRPr>
          </a:p>
        </p:txBody>
      </p:sp>
      <p:pic>
        <p:nvPicPr>
          <p:cNvPr id="2" name="Picture 1">
            <a:extLst>
              <a:ext uri="{FF2B5EF4-FFF2-40B4-BE49-F238E27FC236}">
                <a16:creationId xmlns:a16="http://schemas.microsoft.com/office/drawing/2014/main" id="{86B81899-C2E8-187D-3C0F-EEC089B7492B}"/>
              </a:ext>
            </a:extLst>
          </p:cNvPr>
          <p:cNvPicPr>
            <a:picLocks noChangeAspect="1"/>
          </p:cNvPicPr>
          <p:nvPr/>
        </p:nvPicPr>
        <p:blipFill>
          <a:blip r:embed="rId3"/>
          <a:stretch>
            <a:fillRect/>
          </a:stretch>
        </p:blipFill>
        <p:spPr>
          <a:xfrm>
            <a:off x="0" y="1835662"/>
            <a:ext cx="8891752" cy="5016758"/>
          </a:xfrm>
          <a:prstGeom prst="rect">
            <a:avLst/>
          </a:prstGeom>
        </p:spPr>
      </p:pic>
    </p:spTree>
    <p:extLst>
      <p:ext uri="{BB962C8B-B14F-4D97-AF65-F5344CB8AC3E}">
        <p14:creationId xmlns:p14="http://schemas.microsoft.com/office/powerpoint/2010/main" val="965817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A08598-9744-C4A2-F8CC-FD413C6EBDC8}"/>
              </a:ext>
            </a:extLst>
          </p:cNvPr>
          <p:cNvSpPr txBox="1"/>
          <p:nvPr/>
        </p:nvSpPr>
        <p:spPr>
          <a:xfrm>
            <a:off x="1537459" y="20097"/>
            <a:ext cx="10247492" cy="461665"/>
          </a:xfrm>
          <a:prstGeom prst="rect">
            <a:avLst/>
          </a:prstGeom>
          <a:noFill/>
        </p:spPr>
        <p:txBody>
          <a:bodyPr wrap="square">
            <a:spAutoFit/>
          </a:bodyPr>
          <a:lstStyle/>
          <a:p>
            <a:r>
              <a:rPr lang="en-US" sz="2400" b="1" i="0" dirty="0">
                <a:solidFill>
                  <a:srgbClr val="002060"/>
                </a:solidFill>
                <a:effectLst/>
                <a:latin typeface="Söhne"/>
              </a:rPr>
              <a:t>Friday Evening Crime Breakdown: A Closer Look at Incident Types</a:t>
            </a:r>
            <a:endParaRPr lang="en-US" sz="2400" b="1" dirty="0">
              <a:solidFill>
                <a:srgbClr val="002060"/>
              </a:solidFill>
            </a:endParaRPr>
          </a:p>
        </p:txBody>
      </p:sp>
      <p:pic>
        <p:nvPicPr>
          <p:cNvPr id="2" name="Picture 1">
            <a:extLst>
              <a:ext uri="{FF2B5EF4-FFF2-40B4-BE49-F238E27FC236}">
                <a16:creationId xmlns:a16="http://schemas.microsoft.com/office/drawing/2014/main" id="{BDA57D87-F2B6-856B-0C86-0A8293FAAD2F}"/>
              </a:ext>
            </a:extLst>
          </p:cNvPr>
          <p:cNvPicPr>
            <a:picLocks noChangeAspect="1"/>
          </p:cNvPicPr>
          <p:nvPr/>
        </p:nvPicPr>
        <p:blipFill>
          <a:blip r:embed="rId2"/>
          <a:stretch>
            <a:fillRect/>
          </a:stretch>
        </p:blipFill>
        <p:spPr>
          <a:xfrm>
            <a:off x="568712" y="724829"/>
            <a:ext cx="10917044" cy="5754030"/>
          </a:xfrm>
          <a:prstGeom prst="rect">
            <a:avLst/>
          </a:prstGeom>
        </p:spPr>
      </p:pic>
    </p:spTree>
    <p:extLst>
      <p:ext uri="{BB962C8B-B14F-4D97-AF65-F5344CB8AC3E}">
        <p14:creationId xmlns:p14="http://schemas.microsoft.com/office/powerpoint/2010/main" val="2467621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92" name="Rectangle 7191">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93" name="Rectangle 7192">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175" name="Rectangle 7174">
            <a:extLst>
              <a:ext uri="{FF2B5EF4-FFF2-40B4-BE49-F238E27FC236}">
                <a16:creationId xmlns:a16="http://schemas.microsoft.com/office/drawing/2014/main" id="{A51A0227-072A-4F5F-928C-E2C3E5CCD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179" y="643467"/>
            <a:ext cx="9901641" cy="55710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7" name="sketchy line">
            <a:extLst>
              <a:ext uri="{FF2B5EF4-FFF2-40B4-BE49-F238E27FC236}">
                <a16:creationId xmlns:a16="http://schemas.microsoft.com/office/drawing/2014/main" id="{35D99776-4B38-47DF-A302-11AD9AF87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668569" y="4942860"/>
            <a:ext cx="1262775" cy="14856"/>
          </a:xfrm>
          <a:custGeom>
            <a:avLst/>
            <a:gdLst>
              <a:gd name="connsiteX0" fmla="*/ 0 w 1262775"/>
              <a:gd name="connsiteY0" fmla="*/ 0 h 14856"/>
              <a:gd name="connsiteX1" fmla="*/ 656643 w 1262775"/>
              <a:gd name="connsiteY1" fmla="*/ 0 h 14856"/>
              <a:gd name="connsiteX2" fmla="*/ 1262775 w 1262775"/>
              <a:gd name="connsiteY2" fmla="*/ 0 h 14856"/>
              <a:gd name="connsiteX3" fmla="*/ 1262775 w 1262775"/>
              <a:gd name="connsiteY3" fmla="*/ 14856 h 14856"/>
              <a:gd name="connsiteX4" fmla="*/ 644015 w 1262775"/>
              <a:gd name="connsiteY4" fmla="*/ 14856 h 14856"/>
              <a:gd name="connsiteX5" fmla="*/ 0 w 1262775"/>
              <a:gd name="connsiteY5" fmla="*/ 14856 h 14856"/>
              <a:gd name="connsiteX6" fmla="*/ 0 w 1262775"/>
              <a:gd name="connsiteY6" fmla="*/ 0 h 14856"/>
              <a:gd name="connsiteX0" fmla="*/ 0 w 1262775"/>
              <a:gd name="connsiteY0" fmla="*/ 0 h 14856"/>
              <a:gd name="connsiteX1" fmla="*/ 618760 w 1262775"/>
              <a:gd name="connsiteY1" fmla="*/ 0 h 14856"/>
              <a:gd name="connsiteX2" fmla="*/ 1262775 w 1262775"/>
              <a:gd name="connsiteY2" fmla="*/ 0 h 14856"/>
              <a:gd name="connsiteX3" fmla="*/ 1262775 w 1262775"/>
              <a:gd name="connsiteY3" fmla="*/ 14856 h 14856"/>
              <a:gd name="connsiteX4" fmla="*/ 631388 w 1262775"/>
              <a:gd name="connsiteY4" fmla="*/ 14856 h 14856"/>
              <a:gd name="connsiteX5" fmla="*/ 0 w 1262775"/>
              <a:gd name="connsiteY5" fmla="*/ 14856 h 14856"/>
              <a:gd name="connsiteX6" fmla="*/ 0 w 1262775"/>
              <a:gd name="connsiteY6" fmla="*/ 0 h 14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2775" h="14856" fill="none" extrusionOk="0">
                <a:moveTo>
                  <a:pt x="0" y="0"/>
                </a:moveTo>
                <a:cubicBezTo>
                  <a:pt x="151022" y="-19214"/>
                  <a:pt x="349187" y="62388"/>
                  <a:pt x="656643" y="0"/>
                </a:cubicBezTo>
                <a:cubicBezTo>
                  <a:pt x="945370" y="-30446"/>
                  <a:pt x="971097" y="-24886"/>
                  <a:pt x="1262775" y="0"/>
                </a:cubicBezTo>
                <a:cubicBezTo>
                  <a:pt x="1262698" y="6345"/>
                  <a:pt x="1262990" y="8578"/>
                  <a:pt x="1262775" y="14856"/>
                </a:cubicBezTo>
                <a:cubicBezTo>
                  <a:pt x="1036889" y="17347"/>
                  <a:pt x="835571" y="59359"/>
                  <a:pt x="644015" y="14856"/>
                </a:cubicBezTo>
                <a:cubicBezTo>
                  <a:pt x="465606" y="14710"/>
                  <a:pt x="183148" y="54006"/>
                  <a:pt x="0" y="14856"/>
                </a:cubicBezTo>
                <a:cubicBezTo>
                  <a:pt x="1169" y="7588"/>
                  <a:pt x="-190" y="3690"/>
                  <a:pt x="0" y="0"/>
                </a:cubicBezTo>
                <a:close/>
              </a:path>
              <a:path w="1262775" h="14856" stroke="0" extrusionOk="0">
                <a:moveTo>
                  <a:pt x="0" y="0"/>
                </a:moveTo>
                <a:cubicBezTo>
                  <a:pt x="248513" y="3717"/>
                  <a:pt x="332023" y="-19757"/>
                  <a:pt x="618760" y="0"/>
                </a:cubicBezTo>
                <a:cubicBezTo>
                  <a:pt x="886803" y="12396"/>
                  <a:pt x="964819" y="-28537"/>
                  <a:pt x="1262775" y="0"/>
                </a:cubicBezTo>
                <a:cubicBezTo>
                  <a:pt x="1263120" y="2772"/>
                  <a:pt x="1262511" y="9991"/>
                  <a:pt x="1262775" y="14856"/>
                </a:cubicBezTo>
                <a:cubicBezTo>
                  <a:pt x="1036778" y="12935"/>
                  <a:pt x="898226" y="43787"/>
                  <a:pt x="631388" y="14856"/>
                </a:cubicBezTo>
                <a:cubicBezTo>
                  <a:pt x="396424" y="49244"/>
                  <a:pt x="225298" y="-1739"/>
                  <a:pt x="0" y="14856"/>
                </a:cubicBezTo>
                <a:cubicBezTo>
                  <a:pt x="425" y="8506"/>
                  <a:pt x="-1301" y="3661"/>
                  <a:pt x="0" y="0"/>
                </a:cubicBezTo>
                <a:close/>
              </a:path>
              <a:path w="1262775" h="14856" fill="none" stroke="0" extrusionOk="0">
                <a:moveTo>
                  <a:pt x="0" y="0"/>
                </a:moveTo>
                <a:cubicBezTo>
                  <a:pt x="107534" y="-40799"/>
                  <a:pt x="340790" y="43463"/>
                  <a:pt x="656643" y="0"/>
                </a:cubicBezTo>
                <a:cubicBezTo>
                  <a:pt x="948613" y="-30822"/>
                  <a:pt x="966043" y="-25564"/>
                  <a:pt x="1262775" y="0"/>
                </a:cubicBezTo>
                <a:cubicBezTo>
                  <a:pt x="1263027" y="6564"/>
                  <a:pt x="1262831" y="8757"/>
                  <a:pt x="1262775" y="14856"/>
                </a:cubicBezTo>
                <a:cubicBezTo>
                  <a:pt x="1000264" y="-12729"/>
                  <a:pt x="873557" y="50497"/>
                  <a:pt x="644015" y="14856"/>
                </a:cubicBezTo>
                <a:cubicBezTo>
                  <a:pt x="465104" y="-153"/>
                  <a:pt x="163688" y="14903"/>
                  <a:pt x="0" y="14856"/>
                </a:cubicBezTo>
                <a:cubicBezTo>
                  <a:pt x="482" y="8084"/>
                  <a:pt x="-798" y="4462"/>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1262775"/>
                      <a:gd name="connsiteY0" fmla="*/ 0 h 14856"/>
                      <a:gd name="connsiteX1" fmla="*/ 656643 w 1262775"/>
                      <a:gd name="connsiteY1" fmla="*/ 0 h 14856"/>
                      <a:gd name="connsiteX2" fmla="*/ 1262775 w 1262775"/>
                      <a:gd name="connsiteY2" fmla="*/ 0 h 14856"/>
                      <a:gd name="connsiteX3" fmla="*/ 1262775 w 1262775"/>
                      <a:gd name="connsiteY3" fmla="*/ 14856 h 14856"/>
                      <a:gd name="connsiteX4" fmla="*/ 644015 w 1262775"/>
                      <a:gd name="connsiteY4" fmla="*/ 14856 h 14856"/>
                      <a:gd name="connsiteX5" fmla="*/ 0 w 1262775"/>
                      <a:gd name="connsiteY5" fmla="*/ 14856 h 14856"/>
                      <a:gd name="connsiteX6" fmla="*/ 0 w 1262775"/>
                      <a:gd name="connsiteY6" fmla="*/ 0 h 14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2775" h="14856" fill="none" extrusionOk="0">
                        <a:moveTo>
                          <a:pt x="0" y="0"/>
                        </a:moveTo>
                        <a:cubicBezTo>
                          <a:pt x="151609" y="-13613"/>
                          <a:pt x="370950" y="32144"/>
                          <a:pt x="656643" y="0"/>
                        </a:cubicBezTo>
                        <a:cubicBezTo>
                          <a:pt x="942336" y="-32144"/>
                          <a:pt x="968017" y="-25627"/>
                          <a:pt x="1262775" y="0"/>
                        </a:cubicBezTo>
                        <a:cubicBezTo>
                          <a:pt x="1263172" y="6422"/>
                          <a:pt x="1262880" y="8488"/>
                          <a:pt x="1262775" y="14856"/>
                        </a:cubicBezTo>
                        <a:cubicBezTo>
                          <a:pt x="1026227" y="1476"/>
                          <a:pt x="832837" y="31041"/>
                          <a:pt x="644015" y="14856"/>
                        </a:cubicBezTo>
                        <a:cubicBezTo>
                          <a:pt x="455193" y="-1329"/>
                          <a:pt x="159038" y="24473"/>
                          <a:pt x="0" y="14856"/>
                        </a:cubicBezTo>
                        <a:cubicBezTo>
                          <a:pt x="584" y="8100"/>
                          <a:pt x="-243" y="3939"/>
                          <a:pt x="0" y="0"/>
                        </a:cubicBezTo>
                        <a:close/>
                      </a:path>
                      <a:path w="1262775" h="14856" stroke="0" extrusionOk="0">
                        <a:moveTo>
                          <a:pt x="0" y="0"/>
                        </a:moveTo>
                        <a:cubicBezTo>
                          <a:pt x="259888" y="1849"/>
                          <a:pt x="341770" y="-13031"/>
                          <a:pt x="618760" y="0"/>
                        </a:cubicBezTo>
                        <a:cubicBezTo>
                          <a:pt x="895750" y="13031"/>
                          <a:pt x="968792" y="-20438"/>
                          <a:pt x="1262775" y="0"/>
                        </a:cubicBezTo>
                        <a:cubicBezTo>
                          <a:pt x="1263069" y="3465"/>
                          <a:pt x="1262871" y="9781"/>
                          <a:pt x="1262775" y="14856"/>
                        </a:cubicBezTo>
                        <a:cubicBezTo>
                          <a:pt x="1043723" y="517"/>
                          <a:pt x="864735" y="18900"/>
                          <a:pt x="631388" y="14856"/>
                        </a:cubicBezTo>
                        <a:cubicBezTo>
                          <a:pt x="398041" y="10812"/>
                          <a:pt x="206420" y="9459"/>
                          <a:pt x="0" y="14856"/>
                        </a:cubicBezTo>
                        <a:cubicBezTo>
                          <a:pt x="485" y="8410"/>
                          <a:pt x="-673" y="3628"/>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87CD916-3C49-6B3D-DCF0-A399B0637742}"/>
              </a:ext>
            </a:extLst>
          </p:cNvPr>
          <p:cNvSpPr txBox="1"/>
          <p:nvPr/>
        </p:nvSpPr>
        <p:spPr>
          <a:xfrm>
            <a:off x="6544554" y="1197649"/>
            <a:ext cx="5048623" cy="1399420"/>
          </a:xfrm>
          <a:prstGeom prst="rect">
            <a:avLst/>
          </a:prstGeom>
        </p:spPr>
        <p:txBody>
          <a:bodyPr vert="horz" lIns="91440" tIns="45720" rIns="91440" bIns="45720" rtlCol="0" anchor="ctr">
            <a:noAutofit/>
          </a:bodyPr>
          <a:lstStyle/>
          <a:p>
            <a:pPr indent="-185166" defTabSz="740664">
              <a:lnSpc>
                <a:spcPct val="90000"/>
              </a:lnSpc>
              <a:spcAft>
                <a:spcPts val="486"/>
              </a:spcAft>
              <a:buFont typeface="Arial" panose="020B0604020202020204" pitchFamily="34" charset="0"/>
              <a:buChar char="•"/>
            </a:pPr>
            <a:r>
              <a:rPr lang="en-US" sz="1400" b="1" kern="1200" dirty="0">
                <a:solidFill>
                  <a:schemeClr val="tx1"/>
                </a:solidFill>
                <a:latin typeface="+mn-lt"/>
                <a:ea typeface="+mn-ea"/>
                <a:cs typeface="+mn-cs"/>
              </a:rPr>
              <a:t>Crime Distribution</a:t>
            </a:r>
            <a:r>
              <a:rPr lang="en-US" sz="1400" kern="1200" dirty="0">
                <a:solidFill>
                  <a:schemeClr val="tx1"/>
                </a:solidFill>
                <a:latin typeface="+mn-lt"/>
                <a:ea typeface="+mn-ea"/>
                <a:cs typeface="+mn-cs"/>
              </a:rPr>
              <a:t>: </a:t>
            </a:r>
          </a:p>
          <a:p>
            <a:pPr defTabSz="740664">
              <a:lnSpc>
                <a:spcPct val="90000"/>
              </a:lnSpc>
              <a:spcAft>
                <a:spcPts val="486"/>
              </a:spcAft>
            </a:pPr>
            <a:r>
              <a:rPr lang="en-US" sz="1400" kern="1200" dirty="0">
                <a:solidFill>
                  <a:schemeClr val="tx1"/>
                </a:solidFill>
                <a:latin typeface="+mn-lt"/>
                <a:ea typeface="+mn-ea"/>
                <a:cs typeface="+mn-cs"/>
              </a:rPr>
              <a:t>The chart shows a clear distinction between the top and bottom blocks in terms of crime count. The top blocks (e.g., 'MICHIGAN AVE', 'STATE ST') have significantly higher crime counts compared to the lower ones (e.g., 'yates blvd', 'RANDOLPH ST'), indicating a disparity in crime distribution across the neighborhoods.</a:t>
            </a:r>
          </a:p>
          <a:p>
            <a:pPr indent="-185166" defTabSz="740664">
              <a:lnSpc>
                <a:spcPct val="90000"/>
              </a:lnSpc>
              <a:spcAft>
                <a:spcPts val="486"/>
              </a:spcAft>
              <a:buFont typeface="Arial" panose="020B0604020202020204" pitchFamily="34" charset="0"/>
              <a:buChar char="•"/>
            </a:pPr>
            <a:endParaRPr lang="en-US" sz="1400" kern="1200" dirty="0">
              <a:solidFill>
                <a:schemeClr val="tx1"/>
              </a:solidFill>
              <a:latin typeface="+mn-lt"/>
              <a:ea typeface="+mn-ea"/>
              <a:cs typeface="+mn-cs"/>
            </a:endParaRPr>
          </a:p>
          <a:p>
            <a:pPr indent="-185166" defTabSz="740664">
              <a:lnSpc>
                <a:spcPct val="90000"/>
              </a:lnSpc>
              <a:spcAft>
                <a:spcPts val="486"/>
              </a:spcAft>
              <a:buFont typeface="Arial" panose="020B0604020202020204" pitchFamily="34" charset="0"/>
              <a:buChar char="•"/>
            </a:pPr>
            <a:r>
              <a:rPr lang="en-US" sz="1400" b="1" kern="1200" dirty="0">
                <a:solidFill>
                  <a:schemeClr val="tx1"/>
                </a:solidFill>
                <a:latin typeface="+mn-lt"/>
                <a:ea typeface="+mn-ea"/>
                <a:cs typeface="+mn-cs"/>
              </a:rPr>
              <a:t>Safety Perception</a:t>
            </a:r>
            <a:r>
              <a:rPr lang="en-US" sz="1400" kern="1200" dirty="0">
                <a:solidFill>
                  <a:schemeClr val="tx1"/>
                </a:solidFill>
                <a:latin typeface="+mn-lt"/>
                <a:ea typeface="+mn-ea"/>
                <a:cs typeface="+mn-cs"/>
              </a:rPr>
              <a:t>: </a:t>
            </a:r>
          </a:p>
          <a:p>
            <a:pPr defTabSz="740664">
              <a:lnSpc>
                <a:spcPct val="90000"/>
              </a:lnSpc>
              <a:spcAft>
                <a:spcPts val="486"/>
              </a:spcAft>
            </a:pPr>
            <a:r>
              <a:rPr lang="en-US" sz="1400" kern="1200" dirty="0">
                <a:solidFill>
                  <a:schemeClr val="tx1"/>
                </a:solidFill>
                <a:latin typeface="+mn-lt"/>
                <a:ea typeface="+mn-ea"/>
                <a:cs typeface="+mn-cs"/>
              </a:rPr>
              <a:t>The blocks with the highest crime counts may be perceived as more dangerous, while those with the lowest counts might be perceived as safer. This could impact residents' and visitors' perception of safety in these areas.</a:t>
            </a:r>
            <a:endParaRPr lang="en-US" sz="1400" b="0" i="0" dirty="0">
              <a:effectLst/>
            </a:endParaRPr>
          </a:p>
        </p:txBody>
      </p:sp>
      <p:sp>
        <p:nvSpPr>
          <p:cNvPr id="7" name="TextBox 6">
            <a:extLst>
              <a:ext uri="{FF2B5EF4-FFF2-40B4-BE49-F238E27FC236}">
                <a16:creationId xmlns:a16="http://schemas.microsoft.com/office/drawing/2014/main" id="{BCCD4B87-865D-CD0F-3597-A7ACF676DD7D}"/>
              </a:ext>
            </a:extLst>
          </p:cNvPr>
          <p:cNvSpPr txBox="1"/>
          <p:nvPr/>
        </p:nvSpPr>
        <p:spPr>
          <a:xfrm>
            <a:off x="477011" y="5038655"/>
            <a:ext cx="5975249" cy="994871"/>
          </a:xfrm>
          <a:prstGeom prst="rect">
            <a:avLst/>
          </a:prstGeom>
          <a:solidFill>
            <a:schemeClr val="bg1"/>
          </a:solidFill>
        </p:spPr>
        <p:txBody>
          <a:bodyPr vert="horz" lIns="91440" tIns="45720" rIns="91440" bIns="45720" rtlCol="0" anchor="ctr">
            <a:normAutofit/>
          </a:bodyPr>
          <a:lstStyle/>
          <a:p>
            <a:pPr defTabSz="740664">
              <a:lnSpc>
                <a:spcPct val="90000"/>
              </a:lnSpc>
              <a:spcBef>
                <a:spcPct val="0"/>
              </a:spcBef>
              <a:spcAft>
                <a:spcPts val="486"/>
              </a:spcAft>
            </a:pPr>
            <a:r>
              <a:rPr lang="en-US" sz="2106" b="1" kern="1200" dirty="0">
                <a:solidFill>
                  <a:schemeClr val="tx1"/>
                </a:solidFill>
                <a:latin typeface="+mj-lt"/>
                <a:ea typeface="+mj-ea"/>
                <a:cs typeface="+mj-cs"/>
              </a:rPr>
              <a:t>Disparity in Crime Across Neighborhoods: Identifying High and Low-Risk Areas</a:t>
            </a:r>
            <a:endParaRPr lang="en-US" sz="2600" b="1" dirty="0">
              <a:latin typeface="+mj-lt"/>
              <a:ea typeface="+mj-ea"/>
              <a:cs typeface="+mj-cs"/>
            </a:endParaRPr>
          </a:p>
        </p:txBody>
      </p:sp>
      <p:pic>
        <p:nvPicPr>
          <p:cNvPr id="3" name="Picture 2">
            <a:extLst>
              <a:ext uri="{FF2B5EF4-FFF2-40B4-BE49-F238E27FC236}">
                <a16:creationId xmlns:a16="http://schemas.microsoft.com/office/drawing/2014/main" id="{D34EFAAF-16CD-9B23-FAB9-7EE8AD1D7314}"/>
              </a:ext>
            </a:extLst>
          </p:cNvPr>
          <p:cNvPicPr>
            <a:picLocks noChangeAspect="1"/>
          </p:cNvPicPr>
          <p:nvPr/>
        </p:nvPicPr>
        <p:blipFill>
          <a:blip r:embed="rId3"/>
          <a:stretch>
            <a:fillRect/>
          </a:stretch>
        </p:blipFill>
        <p:spPr>
          <a:xfrm>
            <a:off x="500883" y="549633"/>
            <a:ext cx="6043671" cy="4558595"/>
          </a:xfrm>
          <a:prstGeom prst="rect">
            <a:avLst/>
          </a:prstGeom>
        </p:spPr>
      </p:pic>
      <p:pic>
        <p:nvPicPr>
          <p:cNvPr id="13" name="Picture 12" descr="A map with a red and yellow dot&#10;&#10;Description automatically generated">
            <a:extLst>
              <a:ext uri="{FF2B5EF4-FFF2-40B4-BE49-F238E27FC236}">
                <a16:creationId xmlns:a16="http://schemas.microsoft.com/office/drawing/2014/main" id="{E08ADA59-BFAF-6CEA-8F3B-964EB2CA5D7C}"/>
              </a:ext>
            </a:extLst>
          </p:cNvPr>
          <p:cNvPicPr>
            <a:picLocks noChangeAspect="1"/>
          </p:cNvPicPr>
          <p:nvPr/>
        </p:nvPicPr>
        <p:blipFill>
          <a:blip r:embed="rId4"/>
          <a:stretch>
            <a:fillRect/>
          </a:stretch>
        </p:blipFill>
        <p:spPr>
          <a:xfrm>
            <a:off x="6568425" y="3236624"/>
            <a:ext cx="5170434" cy="3141315"/>
          </a:xfrm>
          <a:prstGeom prst="rect">
            <a:avLst/>
          </a:prstGeom>
        </p:spPr>
      </p:pic>
    </p:spTree>
    <p:extLst>
      <p:ext uri="{BB962C8B-B14F-4D97-AF65-F5344CB8AC3E}">
        <p14:creationId xmlns:p14="http://schemas.microsoft.com/office/powerpoint/2010/main" val="1957446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7" name="Rectangle 16">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E54B3B0-6777-5ED6-CB3C-8AD882F0137A}"/>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a:lnSpc>
                <a:spcPct val="90000"/>
              </a:lnSpc>
              <a:spcAft>
                <a:spcPts val="600"/>
              </a:spcAft>
            </a:pPr>
            <a:r>
              <a:rPr lang="en-US" sz="1500" b="0" i="0" dirty="0">
                <a:effectLst/>
              </a:rPr>
              <a:t>The comparison between crime and arrest counts over the years indicates a general decline in both, suggesting that as overall crime has decreased, so have the arrests. However, periods where arrest rates do not decrease proportionally to crime rates may point to opportunities for law enforcement to enhance their effectiveness. Particularly in recent years, the fluctuations suggest that despite a downward trend, there is room for targeted improvements in police response and crime prevention strategies</a:t>
            </a:r>
            <a:endParaRPr lang="en-US" sz="1500" dirty="0"/>
          </a:p>
        </p:txBody>
      </p:sp>
      <p:sp>
        <p:nvSpPr>
          <p:cNvPr id="8" name="TextBox 7">
            <a:extLst>
              <a:ext uri="{FF2B5EF4-FFF2-40B4-BE49-F238E27FC236}">
                <a16:creationId xmlns:a16="http://schemas.microsoft.com/office/drawing/2014/main" id="{B8291FA7-F6BA-B1E1-5B84-B4E292EB0BFF}"/>
              </a:ext>
            </a:extLst>
          </p:cNvPr>
          <p:cNvSpPr txBox="1"/>
          <p:nvPr/>
        </p:nvSpPr>
        <p:spPr>
          <a:xfrm>
            <a:off x="931216" y="624952"/>
            <a:ext cx="3721908" cy="1569660"/>
          </a:xfrm>
          <a:prstGeom prst="rect">
            <a:avLst/>
          </a:prstGeom>
          <a:noFill/>
        </p:spPr>
        <p:txBody>
          <a:bodyPr wrap="square">
            <a:spAutoFit/>
          </a:bodyPr>
          <a:lstStyle/>
          <a:p>
            <a:r>
              <a:rPr lang="en-US" sz="2400" b="1" i="0" dirty="0">
                <a:solidFill>
                  <a:srgbClr val="002060"/>
                </a:solidFill>
                <a:effectLst/>
                <a:latin typeface="Söhne"/>
              </a:rPr>
              <a:t>Analyzing Crime and Arrest Trends: Opportunities for Enhanced Policing Strategies</a:t>
            </a:r>
            <a:endParaRPr lang="en-US" sz="2400" b="1" dirty="0">
              <a:solidFill>
                <a:srgbClr val="002060"/>
              </a:solidFill>
            </a:endParaRPr>
          </a:p>
        </p:txBody>
      </p:sp>
      <p:pic>
        <p:nvPicPr>
          <p:cNvPr id="2" name="Picture 1">
            <a:extLst>
              <a:ext uri="{FF2B5EF4-FFF2-40B4-BE49-F238E27FC236}">
                <a16:creationId xmlns:a16="http://schemas.microsoft.com/office/drawing/2014/main" id="{115F9071-973D-A7BB-3EE5-D8E9F059D852}"/>
              </a:ext>
            </a:extLst>
          </p:cNvPr>
          <p:cNvPicPr>
            <a:picLocks noChangeAspect="1"/>
          </p:cNvPicPr>
          <p:nvPr/>
        </p:nvPicPr>
        <p:blipFill>
          <a:blip r:embed="rId2"/>
          <a:stretch>
            <a:fillRect/>
          </a:stretch>
        </p:blipFill>
        <p:spPr>
          <a:xfrm>
            <a:off x="486546" y="2545879"/>
            <a:ext cx="5506673" cy="4138625"/>
          </a:xfrm>
          <a:prstGeom prst="rect">
            <a:avLst/>
          </a:prstGeom>
        </p:spPr>
      </p:pic>
      <p:pic>
        <p:nvPicPr>
          <p:cNvPr id="3" name="Picture 2">
            <a:extLst>
              <a:ext uri="{FF2B5EF4-FFF2-40B4-BE49-F238E27FC236}">
                <a16:creationId xmlns:a16="http://schemas.microsoft.com/office/drawing/2014/main" id="{805D7362-2B82-3890-AC1C-9FD5DBE50AFA}"/>
              </a:ext>
            </a:extLst>
          </p:cNvPr>
          <p:cNvPicPr>
            <a:picLocks noChangeAspect="1"/>
          </p:cNvPicPr>
          <p:nvPr/>
        </p:nvPicPr>
        <p:blipFill>
          <a:blip r:embed="rId3"/>
          <a:stretch>
            <a:fillRect/>
          </a:stretch>
        </p:blipFill>
        <p:spPr>
          <a:xfrm>
            <a:off x="5993219" y="2663064"/>
            <a:ext cx="5827074" cy="3904253"/>
          </a:xfrm>
          <a:prstGeom prst="rect">
            <a:avLst/>
          </a:prstGeom>
        </p:spPr>
      </p:pic>
    </p:spTree>
    <p:extLst>
      <p:ext uri="{BB962C8B-B14F-4D97-AF65-F5344CB8AC3E}">
        <p14:creationId xmlns:p14="http://schemas.microsoft.com/office/powerpoint/2010/main" val="886478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A3C88CB-6A92-A481-12A2-32950A7683B9}"/>
              </a:ext>
            </a:extLst>
          </p:cNvPr>
          <p:cNvSpPr txBox="1"/>
          <p:nvPr/>
        </p:nvSpPr>
        <p:spPr>
          <a:xfrm>
            <a:off x="640080" y="329184"/>
            <a:ext cx="6894576" cy="178308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400" b="1" i="0" dirty="0">
                <a:solidFill>
                  <a:schemeClr val="accent1">
                    <a:lumMod val="50000"/>
                  </a:schemeClr>
                </a:solidFill>
                <a:effectLst/>
                <a:latin typeface="Söhne"/>
                <a:ea typeface="+mj-ea"/>
                <a:cs typeface="+mj-cs"/>
              </a:rPr>
              <a:t>2025 Crime Forecast: Predictive Analysis for Proactive Policing</a:t>
            </a:r>
            <a:endParaRPr lang="en-US" sz="2400" b="1" dirty="0">
              <a:solidFill>
                <a:schemeClr val="accent1">
                  <a:lumMod val="50000"/>
                </a:schemeClr>
              </a:solidFill>
              <a:latin typeface="Söhne"/>
              <a:ea typeface="+mj-ea"/>
              <a:cs typeface="+mj-cs"/>
            </a:endParaRPr>
          </a:p>
        </p:txBody>
      </p:sp>
      <p:sp>
        <p:nvSpPr>
          <p:cNvPr id="20"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49CBD01-A960-3E37-1B7D-4A931B9F07B1}"/>
              </a:ext>
            </a:extLst>
          </p:cNvPr>
          <p:cNvSpPr txBox="1"/>
          <p:nvPr/>
        </p:nvSpPr>
        <p:spPr>
          <a:xfrm>
            <a:off x="498683" y="3206198"/>
            <a:ext cx="6894576" cy="3483864"/>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200" b="0" i="0" dirty="0">
                <a:effectLst/>
              </a:rPr>
              <a:t>The graph indicates a consistent forecast of crime throughout 2025, with predicted monthly crime counts relatively stable, fluctuating slightly but remaining around the 11,000 to 14,000 range. The first week of January shows the highest predicted daily crimes, suggesting a need for increased vigilance and policing during this period. Overall, the forecast suggests that while crime remains a concern, there is no significant spike expected in any particular  month, allowing for steady resource allocation throughout the year.</a:t>
            </a:r>
            <a:endParaRPr lang="en-US" sz="2200" dirty="0"/>
          </a:p>
        </p:txBody>
      </p:sp>
      <p:pic>
        <p:nvPicPr>
          <p:cNvPr id="2" name="Picture 1">
            <a:extLst>
              <a:ext uri="{FF2B5EF4-FFF2-40B4-BE49-F238E27FC236}">
                <a16:creationId xmlns:a16="http://schemas.microsoft.com/office/drawing/2014/main" id="{493A9266-368E-8BE8-E029-AD74F41922E7}"/>
              </a:ext>
            </a:extLst>
          </p:cNvPr>
          <p:cNvPicPr>
            <a:picLocks noChangeAspect="1"/>
          </p:cNvPicPr>
          <p:nvPr/>
        </p:nvPicPr>
        <p:blipFill>
          <a:blip r:embed="rId2"/>
          <a:stretch>
            <a:fillRect/>
          </a:stretch>
        </p:blipFill>
        <p:spPr>
          <a:xfrm>
            <a:off x="7393259" y="3651802"/>
            <a:ext cx="4627756" cy="2877014"/>
          </a:xfrm>
          <a:prstGeom prst="rect">
            <a:avLst/>
          </a:prstGeom>
        </p:spPr>
      </p:pic>
      <p:pic>
        <p:nvPicPr>
          <p:cNvPr id="14" name="Picture 13" descr="A screenshot of a computer&#10;&#10;Description automatically generated">
            <a:extLst>
              <a:ext uri="{FF2B5EF4-FFF2-40B4-BE49-F238E27FC236}">
                <a16:creationId xmlns:a16="http://schemas.microsoft.com/office/drawing/2014/main" id="{C903BE13-8E4B-8836-421F-30385F728E23}"/>
              </a:ext>
            </a:extLst>
          </p:cNvPr>
          <p:cNvPicPr>
            <a:picLocks noChangeAspect="1"/>
          </p:cNvPicPr>
          <p:nvPr/>
        </p:nvPicPr>
        <p:blipFill>
          <a:blip r:embed="rId3"/>
          <a:stretch>
            <a:fillRect/>
          </a:stretch>
        </p:blipFill>
        <p:spPr>
          <a:xfrm>
            <a:off x="6259624" y="0"/>
            <a:ext cx="3602179" cy="3322618"/>
          </a:xfrm>
          <a:prstGeom prst="rect">
            <a:avLst/>
          </a:prstGeom>
        </p:spPr>
      </p:pic>
      <p:pic>
        <p:nvPicPr>
          <p:cNvPr id="16" name="Picture 15" descr="A screenshot of a computer&#10;&#10;Description automatically generated">
            <a:extLst>
              <a:ext uri="{FF2B5EF4-FFF2-40B4-BE49-F238E27FC236}">
                <a16:creationId xmlns:a16="http://schemas.microsoft.com/office/drawing/2014/main" id="{58E88AA8-9A05-6965-72C4-601B209A7074}"/>
              </a:ext>
            </a:extLst>
          </p:cNvPr>
          <p:cNvPicPr>
            <a:picLocks noChangeAspect="1"/>
          </p:cNvPicPr>
          <p:nvPr/>
        </p:nvPicPr>
        <p:blipFill>
          <a:blip r:embed="rId4"/>
          <a:stretch>
            <a:fillRect/>
          </a:stretch>
        </p:blipFill>
        <p:spPr>
          <a:xfrm>
            <a:off x="8534065" y="204833"/>
            <a:ext cx="3602179" cy="2716787"/>
          </a:xfrm>
          <a:prstGeom prst="rect">
            <a:avLst/>
          </a:prstGeom>
        </p:spPr>
      </p:pic>
    </p:spTree>
    <p:extLst>
      <p:ext uri="{BB962C8B-B14F-4D97-AF65-F5344CB8AC3E}">
        <p14:creationId xmlns:p14="http://schemas.microsoft.com/office/powerpoint/2010/main" val="1808418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C877435-CF04-0459-BBDD-18ED0874FC07}"/>
              </a:ext>
            </a:extLst>
          </p:cNvPr>
          <p:cNvSpPr txBox="1"/>
          <p:nvPr/>
        </p:nvSpPr>
        <p:spPr>
          <a:xfrm>
            <a:off x="70401" y="461665"/>
            <a:ext cx="12121600" cy="5816977"/>
          </a:xfrm>
          <a:prstGeom prst="rect">
            <a:avLst/>
          </a:prstGeom>
          <a:noFill/>
        </p:spPr>
        <p:txBody>
          <a:bodyPr wrap="square">
            <a:spAutoFit/>
          </a:bodyPr>
          <a:lstStyle/>
          <a:p>
            <a:pPr algn="l"/>
            <a:r>
              <a:rPr lang="en-US" b="1" i="0" dirty="0">
                <a:solidFill>
                  <a:srgbClr val="002060"/>
                </a:solidFill>
                <a:effectLst/>
                <a:latin typeface="Söhne"/>
              </a:rPr>
              <a:t>Trend Analysis:</a:t>
            </a:r>
            <a:r>
              <a:rPr lang="en-US" b="0" i="0" dirty="0">
                <a:solidFill>
                  <a:srgbClr val="002060"/>
                </a:solidFill>
                <a:effectLst/>
                <a:latin typeface="Söhne"/>
              </a:rPr>
              <a:t> </a:t>
            </a:r>
          </a:p>
          <a:p>
            <a:pPr algn="l"/>
            <a:r>
              <a:rPr lang="en-US" b="0" i="0" dirty="0">
                <a:solidFill>
                  <a:srgbClr val="002060"/>
                </a:solidFill>
                <a:effectLst/>
                <a:latin typeface="Söhne"/>
              </a:rPr>
              <a:t>Multi-year crime data indicates a downward trend in overall crime rates with seasonal peaks during summer months and on Friday evenings.</a:t>
            </a:r>
          </a:p>
          <a:p>
            <a:pPr algn="l"/>
            <a:endParaRPr lang="en-US" b="0" i="0" dirty="0">
              <a:solidFill>
                <a:srgbClr val="002060"/>
              </a:solidFill>
              <a:effectLst/>
              <a:latin typeface="Söhne"/>
            </a:endParaRPr>
          </a:p>
          <a:p>
            <a:pPr algn="l"/>
            <a:r>
              <a:rPr lang="en-US" b="1" i="0" dirty="0">
                <a:solidFill>
                  <a:srgbClr val="002060"/>
                </a:solidFill>
                <a:effectLst/>
                <a:latin typeface="Söhne"/>
              </a:rPr>
              <a:t>Predictive Modeling:</a:t>
            </a:r>
            <a:r>
              <a:rPr lang="en-US" b="0" i="0" dirty="0">
                <a:solidFill>
                  <a:srgbClr val="002060"/>
                </a:solidFill>
                <a:effectLst/>
                <a:latin typeface="Söhne"/>
              </a:rPr>
              <a:t> </a:t>
            </a:r>
            <a:endParaRPr lang="en-US" dirty="0">
              <a:solidFill>
                <a:srgbClr val="002060"/>
              </a:solidFill>
              <a:latin typeface="Söhne"/>
            </a:endParaRPr>
          </a:p>
          <a:p>
            <a:pPr algn="l"/>
            <a:r>
              <a:rPr lang="en-US" b="0" i="0" dirty="0">
                <a:solidFill>
                  <a:srgbClr val="002060"/>
                </a:solidFill>
                <a:effectLst/>
                <a:latin typeface="Söhne"/>
              </a:rPr>
              <a:t>Stable crime rates projected for 2025, enabling consistent resource planning without the need for sudden allocation changes.</a:t>
            </a:r>
          </a:p>
          <a:p>
            <a:pPr algn="l"/>
            <a:endParaRPr lang="en-US" b="0" i="0" dirty="0">
              <a:solidFill>
                <a:srgbClr val="002060"/>
              </a:solidFill>
              <a:effectLst/>
              <a:latin typeface="Söhne"/>
            </a:endParaRPr>
          </a:p>
          <a:p>
            <a:pPr algn="l"/>
            <a:r>
              <a:rPr lang="en-US" b="1" i="0" dirty="0">
                <a:solidFill>
                  <a:srgbClr val="002060"/>
                </a:solidFill>
                <a:effectLst/>
                <a:latin typeface="Söhne"/>
              </a:rPr>
              <a:t>Crime and Arrest Correlation:</a:t>
            </a:r>
            <a:r>
              <a:rPr lang="en-US" b="0" i="0" dirty="0">
                <a:solidFill>
                  <a:srgbClr val="002060"/>
                </a:solidFill>
                <a:effectLst/>
                <a:latin typeface="Söhne"/>
              </a:rPr>
              <a:t> </a:t>
            </a:r>
            <a:endParaRPr lang="en-US" dirty="0">
              <a:solidFill>
                <a:srgbClr val="002060"/>
              </a:solidFill>
              <a:latin typeface="Söhne"/>
            </a:endParaRPr>
          </a:p>
          <a:p>
            <a:pPr algn="l"/>
            <a:r>
              <a:rPr lang="en-US" b="0" i="0" dirty="0">
                <a:solidFill>
                  <a:srgbClr val="002060"/>
                </a:solidFill>
                <a:effectLst/>
                <a:latin typeface="Söhne"/>
              </a:rPr>
              <a:t>High correlation (0.97) suggests arrests follow crime rates closely; however, opportunities exist for strategic improvements during periods of arrest rate lag.</a:t>
            </a:r>
          </a:p>
          <a:p>
            <a:pPr algn="l"/>
            <a:endParaRPr lang="en-US" b="0" i="0" dirty="0">
              <a:solidFill>
                <a:srgbClr val="002060"/>
              </a:solidFill>
              <a:effectLst/>
              <a:latin typeface="Söhne"/>
            </a:endParaRPr>
          </a:p>
          <a:p>
            <a:pPr algn="l"/>
            <a:r>
              <a:rPr lang="en-US" b="1" i="0" dirty="0">
                <a:solidFill>
                  <a:srgbClr val="002060"/>
                </a:solidFill>
                <a:effectLst/>
                <a:latin typeface="Söhne"/>
              </a:rPr>
              <a:t>Strategic Recommendations:</a:t>
            </a:r>
            <a:endParaRPr lang="en-US" b="0" i="0" dirty="0">
              <a:solidFill>
                <a:srgbClr val="002060"/>
              </a:solidFill>
              <a:effectLst/>
              <a:latin typeface="Söhne"/>
            </a:endParaRPr>
          </a:p>
          <a:p>
            <a:pPr marL="742950" lvl="1" indent="-285750" algn="l">
              <a:buFont typeface="Arial" panose="020B0604020202020204" pitchFamily="34" charset="0"/>
              <a:buChar char="•"/>
            </a:pPr>
            <a:r>
              <a:rPr lang="en-US" b="1" i="0" dirty="0">
                <a:solidFill>
                  <a:srgbClr val="002060"/>
                </a:solidFill>
                <a:effectLst/>
                <a:latin typeface="Söhne"/>
              </a:rPr>
              <a:t>Optimized Patrols:</a:t>
            </a:r>
            <a:r>
              <a:rPr lang="en-US" b="0" i="0" dirty="0">
                <a:solidFill>
                  <a:srgbClr val="002060"/>
                </a:solidFill>
                <a:effectLst/>
                <a:latin typeface="Söhne"/>
              </a:rPr>
              <a:t> Align police patrols with identified peak crime times to deter incidents effectively.</a:t>
            </a:r>
          </a:p>
          <a:p>
            <a:pPr marL="742950" lvl="1" indent="-285750" algn="l">
              <a:buFont typeface="Arial" panose="020B0604020202020204" pitchFamily="34" charset="0"/>
              <a:buChar char="•"/>
            </a:pPr>
            <a:r>
              <a:rPr lang="en-US" b="1" i="0" dirty="0">
                <a:solidFill>
                  <a:srgbClr val="002060"/>
                </a:solidFill>
                <a:effectLst/>
                <a:latin typeface="Söhne"/>
              </a:rPr>
              <a:t>Community Programs:</a:t>
            </a:r>
            <a:r>
              <a:rPr lang="en-US" b="0" i="0" dirty="0">
                <a:solidFill>
                  <a:srgbClr val="002060"/>
                </a:solidFill>
                <a:effectLst/>
                <a:latin typeface="Söhne"/>
              </a:rPr>
              <a:t> Implement community outreach during lower crime periods to maintain the downtrend and build public trust.</a:t>
            </a:r>
          </a:p>
          <a:p>
            <a:pPr lvl="1" algn="l"/>
            <a:endParaRPr lang="en-US" b="0" i="0" dirty="0">
              <a:solidFill>
                <a:srgbClr val="002060"/>
              </a:solidFill>
              <a:effectLst/>
              <a:latin typeface="Söhne"/>
            </a:endParaRPr>
          </a:p>
          <a:p>
            <a:pPr algn="l"/>
            <a:r>
              <a:rPr lang="en-US" b="1" i="0" dirty="0">
                <a:solidFill>
                  <a:srgbClr val="002060"/>
                </a:solidFill>
                <a:effectLst/>
                <a:latin typeface="Söhne"/>
              </a:rPr>
              <a:t>Literature Integration:</a:t>
            </a:r>
            <a:r>
              <a:rPr lang="en-US" b="0" i="0" dirty="0">
                <a:solidFill>
                  <a:srgbClr val="002060"/>
                </a:solidFill>
                <a:effectLst/>
                <a:latin typeface="Söhne"/>
              </a:rPr>
              <a:t> </a:t>
            </a:r>
          </a:p>
          <a:p>
            <a:pPr algn="l"/>
            <a:r>
              <a:rPr lang="en-US" b="0" i="0" dirty="0">
                <a:solidFill>
                  <a:srgbClr val="002060"/>
                </a:solidFill>
                <a:effectLst/>
                <a:latin typeface="Söhne"/>
              </a:rPr>
              <a:t>A review of related studies emphasizes the impact of socio-economic factors and supports the adoption of a data-driven approach to policing. </a:t>
            </a:r>
            <a:r>
              <a:rPr lang="en-US" dirty="0">
                <a:solidFill>
                  <a:srgbClr val="002060"/>
                </a:solidFill>
                <a:latin typeface="Söhne"/>
              </a:rPr>
              <a:t>Below is the link which supports this type of approach</a:t>
            </a:r>
          </a:p>
          <a:p>
            <a:pPr algn="l"/>
            <a:endParaRPr lang="en-US" sz="1200" dirty="0">
              <a:solidFill>
                <a:srgbClr val="002060"/>
              </a:solidFill>
              <a:latin typeface="Söhne"/>
            </a:endParaRPr>
          </a:p>
          <a:p>
            <a:pPr algn="l"/>
            <a:endParaRPr lang="en-US" b="0" i="0" dirty="0">
              <a:solidFill>
                <a:srgbClr val="002060"/>
              </a:solidFill>
              <a:effectLst/>
              <a:latin typeface="Söhne"/>
            </a:endParaRPr>
          </a:p>
        </p:txBody>
      </p:sp>
      <p:sp>
        <p:nvSpPr>
          <p:cNvPr id="6" name="TextBox 5">
            <a:extLst>
              <a:ext uri="{FF2B5EF4-FFF2-40B4-BE49-F238E27FC236}">
                <a16:creationId xmlns:a16="http://schemas.microsoft.com/office/drawing/2014/main" id="{D4F6F319-AD2C-D558-051D-D6D5354B8EBA}"/>
              </a:ext>
            </a:extLst>
          </p:cNvPr>
          <p:cNvSpPr txBox="1"/>
          <p:nvPr/>
        </p:nvSpPr>
        <p:spPr>
          <a:xfrm>
            <a:off x="1798717" y="0"/>
            <a:ext cx="10247492" cy="461665"/>
          </a:xfrm>
          <a:prstGeom prst="rect">
            <a:avLst/>
          </a:prstGeom>
          <a:noFill/>
        </p:spPr>
        <p:txBody>
          <a:bodyPr wrap="square">
            <a:spAutoFit/>
          </a:bodyPr>
          <a:lstStyle/>
          <a:p>
            <a:pPr algn="l"/>
            <a:r>
              <a:rPr lang="en-US" sz="2400" b="1" i="0" dirty="0">
                <a:solidFill>
                  <a:srgbClr val="002060"/>
                </a:solidFill>
                <a:effectLst/>
                <a:latin typeface="Söhne"/>
              </a:rPr>
              <a:t>Executive Summary: Key Insights and Recommendations</a:t>
            </a:r>
            <a:endParaRPr lang="en-US" sz="2400" b="0" i="0" dirty="0">
              <a:solidFill>
                <a:srgbClr val="002060"/>
              </a:solidFill>
              <a:effectLst/>
              <a:latin typeface="Söhne"/>
            </a:endParaRPr>
          </a:p>
        </p:txBody>
      </p:sp>
    </p:spTree>
    <p:extLst>
      <p:ext uri="{BB962C8B-B14F-4D97-AF65-F5344CB8AC3E}">
        <p14:creationId xmlns:p14="http://schemas.microsoft.com/office/powerpoint/2010/main" val="3129972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5F50A1B-740A-3F98-E317-0A19A49AB5EE}"/>
              </a:ext>
            </a:extLst>
          </p:cNvPr>
          <p:cNvSpPr txBox="1"/>
          <p:nvPr/>
        </p:nvSpPr>
        <p:spPr>
          <a:xfrm>
            <a:off x="2360140" y="2730843"/>
            <a:ext cx="7858898" cy="1862048"/>
          </a:xfrm>
          <a:prstGeom prst="rect">
            <a:avLst/>
          </a:prstGeom>
          <a:noFill/>
        </p:spPr>
        <p:txBody>
          <a:bodyPr wrap="square" rtlCol="0">
            <a:spAutoFit/>
          </a:bodyPr>
          <a:lstStyle/>
          <a:p>
            <a:r>
              <a:rPr lang="en-US" sz="11500" dirty="0">
                <a:solidFill>
                  <a:srgbClr val="002060"/>
                </a:solidFill>
              </a:rPr>
              <a:t>THANK YOU </a:t>
            </a:r>
          </a:p>
        </p:txBody>
      </p:sp>
    </p:spTree>
    <p:extLst>
      <p:ext uri="{BB962C8B-B14F-4D97-AF65-F5344CB8AC3E}">
        <p14:creationId xmlns:p14="http://schemas.microsoft.com/office/powerpoint/2010/main" val="122324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F54116-D8AC-A1DC-7037-4A41E49C2A65}"/>
              </a:ext>
            </a:extLst>
          </p:cNvPr>
          <p:cNvSpPr txBox="1"/>
          <p:nvPr/>
        </p:nvSpPr>
        <p:spPr>
          <a:xfrm>
            <a:off x="115615" y="825164"/>
            <a:ext cx="12076384" cy="1261884"/>
          </a:xfrm>
          <a:prstGeom prst="rect">
            <a:avLst/>
          </a:prstGeom>
          <a:noFill/>
        </p:spPr>
        <p:txBody>
          <a:bodyPr wrap="square">
            <a:spAutoFit/>
          </a:bodyPr>
          <a:lstStyle/>
          <a:p>
            <a:r>
              <a:rPr lang="en-US" sz="2000" b="1" dirty="0">
                <a:solidFill>
                  <a:srgbClr val="001E5E"/>
                </a:solidFill>
                <a:effectLst/>
                <a:latin typeface="Calibri" panose="020F0502020204030204" pitchFamily="34" charset="0"/>
              </a:rPr>
              <a:t>Description of the Data:</a:t>
            </a:r>
          </a:p>
          <a:p>
            <a:r>
              <a:rPr lang="en-US" sz="2000" b="1" dirty="0">
                <a:solidFill>
                  <a:srgbClr val="001E5E"/>
                </a:solidFill>
                <a:effectLst/>
                <a:latin typeface="Calibri" panose="020F0502020204030204" pitchFamily="34" charset="0"/>
              </a:rPr>
              <a:t> </a:t>
            </a:r>
            <a:endParaRPr lang="en-US" dirty="0"/>
          </a:p>
          <a:p>
            <a:r>
              <a:rPr lang="en-US" sz="1800" dirty="0">
                <a:effectLst/>
                <a:latin typeface="Calibri" panose="020F0502020204030204" pitchFamily="34" charset="0"/>
              </a:rPr>
              <a:t>The dataset selected for analysis is a comprehensive crime report from the City of Chicago, spanning multiple years and encompassing over 8 million entries. </a:t>
            </a:r>
            <a:endParaRPr lang="en-US" dirty="0"/>
          </a:p>
        </p:txBody>
      </p:sp>
      <p:sp>
        <p:nvSpPr>
          <p:cNvPr id="5" name="TextBox 4">
            <a:extLst>
              <a:ext uri="{FF2B5EF4-FFF2-40B4-BE49-F238E27FC236}">
                <a16:creationId xmlns:a16="http://schemas.microsoft.com/office/drawing/2014/main" id="{197D0B4D-E23D-D8A4-CB01-136A4AF001BD}"/>
              </a:ext>
            </a:extLst>
          </p:cNvPr>
          <p:cNvSpPr txBox="1"/>
          <p:nvPr/>
        </p:nvSpPr>
        <p:spPr>
          <a:xfrm>
            <a:off x="57808" y="2178269"/>
            <a:ext cx="11923986" cy="1508105"/>
          </a:xfrm>
          <a:prstGeom prst="rect">
            <a:avLst/>
          </a:prstGeom>
          <a:noFill/>
        </p:spPr>
        <p:txBody>
          <a:bodyPr wrap="square">
            <a:spAutoFit/>
          </a:bodyPr>
          <a:lstStyle/>
          <a:p>
            <a:r>
              <a:rPr lang="en-US" sz="2000" b="1" dirty="0">
                <a:solidFill>
                  <a:srgbClr val="001E5E"/>
                </a:solidFill>
                <a:effectLst/>
                <a:latin typeface="Calibri" panose="020F0502020204030204" pitchFamily="34" charset="0"/>
              </a:rPr>
              <a:t>Objectives: </a:t>
            </a:r>
          </a:p>
          <a:p>
            <a:endParaRPr lang="en-US" dirty="0"/>
          </a:p>
          <a:p>
            <a:r>
              <a:rPr lang="en-US" sz="1800" dirty="0">
                <a:effectLst/>
                <a:latin typeface="Calibri" panose="020F0502020204030204" pitchFamily="34" charset="0"/>
              </a:rPr>
              <a:t>The data-driven investigation will be guided by the following topics, with the goal of deriving empirical insights into crime patterns and informing data-supported decisions for crime prevention and resource allocation: </a:t>
            </a:r>
          </a:p>
          <a:p>
            <a:endParaRPr lang="en-US" dirty="0"/>
          </a:p>
        </p:txBody>
      </p:sp>
      <p:sp>
        <p:nvSpPr>
          <p:cNvPr id="7" name="TextBox 6">
            <a:extLst>
              <a:ext uri="{FF2B5EF4-FFF2-40B4-BE49-F238E27FC236}">
                <a16:creationId xmlns:a16="http://schemas.microsoft.com/office/drawing/2014/main" id="{212D7592-3DD5-FE57-C37E-92F0D54B9964}"/>
              </a:ext>
            </a:extLst>
          </p:cNvPr>
          <p:cNvSpPr txBox="1"/>
          <p:nvPr/>
        </p:nvSpPr>
        <p:spPr>
          <a:xfrm>
            <a:off x="6096000" y="3746175"/>
            <a:ext cx="6101254" cy="923330"/>
          </a:xfrm>
          <a:prstGeom prst="rect">
            <a:avLst/>
          </a:prstGeom>
          <a:noFill/>
        </p:spPr>
        <p:txBody>
          <a:bodyPr wrap="square">
            <a:spAutoFit/>
          </a:bodyPr>
          <a:lstStyle/>
          <a:p>
            <a:pPr marL="742950" lvl="1" indent="-285750">
              <a:buFont typeface="Arial" panose="020B0604020202020204" pitchFamily="34" charset="0"/>
              <a:buChar char="•"/>
            </a:pPr>
            <a:r>
              <a:rPr lang="en-US" b="1" dirty="0">
                <a:effectLst/>
                <a:latin typeface="Calibri" panose="020F0502020204030204" pitchFamily="34" charset="0"/>
              </a:rPr>
              <a:t>Arrest Rates and Crime Categories</a:t>
            </a:r>
            <a:endParaRPr lang="en-US" dirty="0"/>
          </a:p>
          <a:p>
            <a:pPr marL="742950" lvl="1" indent="-285750">
              <a:buFont typeface="Arial" panose="020B0604020202020204" pitchFamily="34" charset="0"/>
              <a:buChar char="•"/>
            </a:pPr>
            <a:r>
              <a:rPr lang="en-US" b="1" dirty="0">
                <a:effectLst/>
                <a:latin typeface="Calibri" panose="020F0502020204030204" pitchFamily="34" charset="0"/>
              </a:rPr>
              <a:t>Forecasting Crime Incidents</a:t>
            </a:r>
            <a:endParaRPr lang="en-US" dirty="0"/>
          </a:p>
          <a:p>
            <a:pPr marL="742950" lvl="1" indent="-285750">
              <a:buFont typeface="Arial" panose="020B0604020202020204" pitchFamily="34" charset="0"/>
              <a:buChar char="•"/>
            </a:pPr>
            <a:r>
              <a:rPr lang="en-US" b="1" dirty="0">
                <a:effectLst/>
                <a:latin typeface="Calibri" panose="020F0502020204030204" pitchFamily="34" charset="0"/>
              </a:rPr>
              <a:t>Evaluation of Policing Efficacy</a:t>
            </a:r>
            <a:endParaRPr lang="en-US" dirty="0"/>
          </a:p>
        </p:txBody>
      </p:sp>
      <p:sp>
        <p:nvSpPr>
          <p:cNvPr id="9" name="TextBox 8">
            <a:extLst>
              <a:ext uri="{FF2B5EF4-FFF2-40B4-BE49-F238E27FC236}">
                <a16:creationId xmlns:a16="http://schemas.microsoft.com/office/drawing/2014/main" id="{2B6F422F-FDD4-414E-1E2A-B05609EA16CB}"/>
              </a:ext>
            </a:extLst>
          </p:cNvPr>
          <p:cNvSpPr txBox="1"/>
          <p:nvPr/>
        </p:nvSpPr>
        <p:spPr>
          <a:xfrm>
            <a:off x="1145626" y="3746175"/>
            <a:ext cx="6101254" cy="923330"/>
          </a:xfrm>
          <a:prstGeom prst="rect">
            <a:avLst/>
          </a:prstGeom>
          <a:noFill/>
        </p:spPr>
        <p:txBody>
          <a:bodyPr wrap="square">
            <a:spAutoFit/>
          </a:bodyPr>
          <a:lstStyle/>
          <a:p>
            <a:pPr marL="742950" lvl="1" indent="-285750">
              <a:buFont typeface="Arial" panose="020B0604020202020204" pitchFamily="34" charset="0"/>
              <a:buChar char="•"/>
            </a:pPr>
            <a:r>
              <a:rPr lang="en-US" b="1" dirty="0">
                <a:effectLst/>
                <a:latin typeface="Calibri" panose="020F0502020204030204" pitchFamily="34" charset="0"/>
              </a:rPr>
              <a:t>Temporal Dynamics of Crime	 		</a:t>
            </a:r>
            <a:endParaRPr lang="en-US" dirty="0"/>
          </a:p>
          <a:p>
            <a:pPr marL="742950" lvl="1" indent="-285750">
              <a:buFont typeface="Arial" panose="020B0604020202020204" pitchFamily="34" charset="0"/>
              <a:buChar char="•"/>
            </a:pPr>
            <a:r>
              <a:rPr lang="en-US" b="1" dirty="0">
                <a:effectLst/>
                <a:latin typeface="Calibri" panose="020F0502020204030204" pitchFamily="34" charset="0"/>
              </a:rPr>
              <a:t>Geospatial Distribution</a:t>
            </a:r>
            <a:endParaRPr lang="en-US" dirty="0"/>
          </a:p>
          <a:p>
            <a:pPr marL="742950" lvl="1" indent="-285750">
              <a:buFont typeface="Arial" panose="020B0604020202020204" pitchFamily="34" charset="0"/>
              <a:buChar char="•"/>
            </a:pPr>
            <a:r>
              <a:rPr lang="en-US" b="1" dirty="0">
                <a:effectLst/>
                <a:latin typeface="Calibri" panose="020F0502020204030204" pitchFamily="34" charset="0"/>
              </a:rPr>
              <a:t>Interplay Between Crime Types and Locale</a:t>
            </a:r>
            <a:endParaRPr lang="en-US" dirty="0"/>
          </a:p>
        </p:txBody>
      </p:sp>
      <p:sp>
        <p:nvSpPr>
          <p:cNvPr id="13" name="TextBox 12">
            <a:extLst>
              <a:ext uri="{FF2B5EF4-FFF2-40B4-BE49-F238E27FC236}">
                <a16:creationId xmlns:a16="http://schemas.microsoft.com/office/drawing/2014/main" id="{8C5594FB-CBE6-B0C6-9006-3A63D290EEE8}"/>
              </a:ext>
            </a:extLst>
          </p:cNvPr>
          <p:cNvSpPr txBox="1"/>
          <p:nvPr/>
        </p:nvSpPr>
        <p:spPr>
          <a:xfrm>
            <a:off x="115615" y="4867806"/>
            <a:ext cx="6190592" cy="1138773"/>
          </a:xfrm>
          <a:prstGeom prst="rect">
            <a:avLst/>
          </a:prstGeom>
          <a:noFill/>
        </p:spPr>
        <p:txBody>
          <a:bodyPr wrap="square">
            <a:spAutoFit/>
          </a:bodyPr>
          <a:lstStyle/>
          <a:p>
            <a:r>
              <a:rPr lang="en-US" sz="1800" b="1" dirty="0">
                <a:solidFill>
                  <a:srgbClr val="001E5E"/>
                </a:solidFill>
                <a:effectLst/>
                <a:latin typeface="Calibri" panose="020F0502020204030204" pitchFamily="34" charset="0"/>
              </a:rPr>
              <a:t>Tools and techniques:</a:t>
            </a:r>
          </a:p>
          <a:p>
            <a:endParaRPr lang="en-US" sz="1800" b="1" dirty="0">
              <a:solidFill>
                <a:srgbClr val="001E5E"/>
              </a:solidFill>
              <a:effectLst/>
              <a:latin typeface="Calibri" panose="020F0502020204030204" pitchFamily="34" charset="0"/>
            </a:endParaRPr>
          </a:p>
          <a:p>
            <a:pPr marL="285750" indent="-285750">
              <a:buFont typeface="Arial" panose="020B0604020202020204" pitchFamily="34" charset="0"/>
              <a:buChar char="•"/>
            </a:pPr>
            <a:r>
              <a:rPr lang="en-US" sz="1600" b="1" dirty="0">
                <a:latin typeface="Calibri" panose="020F0502020204030204" pitchFamily="34" charset="0"/>
              </a:rPr>
              <a:t>Python</a:t>
            </a:r>
          </a:p>
          <a:p>
            <a:pPr marL="285750" indent="-285750">
              <a:buFont typeface="Arial" panose="020B0604020202020204" pitchFamily="34" charset="0"/>
              <a:buChar char="•"/>
            </a:pPr>
            <a:r>
              <a:rPr lang="en-US" sz="1600" b="1" dirty="0">
                <a:effectLst/>
                <a:latin typeface="Calibri" panose="020F0502020204030204" pitchFamily="34" charset="0"/>
              </a:rPr>
              <a:t>Python Pandas</a:t>
            </a:r>
          </a:p>
        </p:txBody>
      </p:sp>
      <p:sp>
        <p:nvSpPr>
          <p:cNvPr id="15" name="TextBox 14">
            <a:extLst>
              <a:ext uri="{FF2B5EF4-FFF2-40B4-BE49-F238E27FC236}">
                <a16:creationId xmlns:a16="http://schemas.microsoft.com/office/drawing/2014/main" id="{7DCFDAD2-644D-CA08-0A29-CA31B7E74F15}"/>
              </a:ext>
            </a:extLst>
          </p:cNvPr>
          <p:cNvSpPr txBox="1"/>
          <p:nvPr/>
        </p:nvSpPr>
        <p:spPr>
          <a:xfrm>
            <a:off x="2052145" y="5386505"/>
            <a:ext cx="1689538" cy="646331"/>
          </a:xfrm>
          <a:prstGeom prst="rect">
            <a:avLst/>
          </a:prstGeom>
          <a:noFill/>
        </p:spPr>
        <p:txBody>
          <a:bodyPr wrap="square">
            <a:spAutoFit/>
          </a:bodyPr>
          <a:lstStyle/>
          <a:p>
            <a:pPr marL="285750" indent="-285750">
              <a:buFont typeface="Arial" panose="020B0604020202020204" pitchFamily="34" charset="0"/>
              <a:buChar char="•"/>
            </a:pPr>
            <a:r>
              <a:rPr lang="en-US" sz="1800" b="1" dirty="0">
                <a:latin typeface="Calibri" panose="020F0502020204030204" pitchFamily="34" charset="0"/>
              </a:rPr>
              <a:t>Matplotlib</a:t>
            </a:r>
          </a:p>
          <a:p>
            <a:pPr marL="285750" indent="-285750">
              <a:buFont typeface="Arial" panose="020B0604020202020204" pitchFamily="34" charset="0"/>
              <a:buChar char="•"/>
            </a:pPr>
            <a:r>
              <a:rPr lang="en-US" sz="1800" b="1" dirty="0">
                <a:effectLst/>
                <a:latin typeface="Calibri" panose="020F0502020204030204" pitchFamily="34" charset="0"/>
              </a:rPr>
              <a:t>Seaborn </a:t>
            </a:r>
            <a:endParaRPr lang="en-US" sz="1800" dirty="0"/>
          </a:p>
        </p:txBody>
      </p:sp>
      <p:sp>
        <p:nvSpPr>
          <p:cNvPr id="17" name="TextBox 16">
            <a:extLst>
              <a:ext uri="{FF2B5EF4-FFF2-40B4-BE49-F238E27FC236}">
                <a16:creationId xmlns:a16="http://schemas.microsoft.com/office/drawing/2014/main" id="{BAE91282-6600-CB35-1060-E5E7AA5D0497}"/>
              </a:ext>
            </a:extLst>
          </p:cNvPr>
          <p:cNvSpPr txBox="1"/>
          <p:nvPr/>
        </p:nvSpPr>
        <p:spPr>
          <a:xfrm>
            <a:off x="4784835" y="4867806"/>
            <a:ext cx="6101254" cy="369332"/>
          </a:xfrm>
          <a:prstGeom prst="rect">
            <a:avLst/>
          </a:prstGeom>
          <a:noFill/>
        </p:spPr>
        <p:txBody>
          <a:bodyPr wrap="square">
            <a:spAutoFit/>
          </a:bodyPr>
          <a:lstStyle/>
          <a:p>
            <a:r>
              <a:rPr lang="en-US" sz="1800" b="1" dirty="0">
                <a:solidFill>
                  <a:srgbClr val="001E5E"/>
                </a:solidFill>
                <a:effectLst/>
                <a:latin typeface="Calibri" panose="020F0502020204030204" pitchFamily="34" charset="0"/>
              </a:rPr>
              <a:t>Data Set Link:</a:t>
            </a:r>
          </a:p>
        </p:txBody>
      </p:sp>
      <p:sp>
        <p:nvSpPr>
          <p:cNvPr id="19" name="TextBox 18">
            <a:extLst>
              <a:ext uri="{FF2B5EF4-FFF2-40B4-BE49-F238E27FC236}">
                <a16:creationId xmlns:a16="http://schemas.microsoft.com/office/drawing/2014/main" id="{94F91857-0887-F7F6-5BA0-658F45DAC909}"/>
              </a:ext>
            </a:extLst>
          </p:cNvPr>
          <p:cNvSpPr txBox="1"/>
          <p:nvPr/>
        </p:nvSpPr>
        <p:spPr>
          <a:xfrm>
            <a:off x="4784835" y="5300849"/>
            <a:ext cx="6101254" cy="369332"/>
          </a:xfrm>
          <a:prstGeom prst="rect">
            <a:avLst/>
          </a:prstGeom>
          <a:noFill/>
        </p:spPr>
        <p:txBody>
          <a:bodyPr wrap="square">
            <a:spAutoFit/>
          </a:bodyPr>
          <a:lstStyle/>
          <a:p>
            <a:r>
              <a:rPr lang="en-US" sz="1800" dirty="0">
                <a:solidFill>
                  <a:srgbClr val="0260BF"/>
                </a:solidFill>
                <a:effectLst/>
                <a:latin typeface="Calibri" panose="020F0502020204030204" pitchFamily="34" charset="0"/>
                <a:hlinkClick r:id="rId2"/>
              </a:rPr>
              <a:t>Crimes - 2001 to Present (Map) </a:t>
            </a:r>
            <a:endParaRPr lang="en-US" dirty="0"/>
          </a:p>
        </p:txBody>
      </p:sp>
      <p:sp>
        <p:nvSpPr>
          <p:cNvPr id="20" name="TextBox 19">
            <a:extLst>
              <a:ext uri="{FF2B5EF4-FFF2-40B4-BE49-F238E27FC236}">
                <a16:creationId xmlns:a16="http://schemas.microsoft.com/office/drawing/2014/main" id="{16CCE2FA-FA09-4D6A-0EB1-FCE4B886BC2E}"/>
              </a:ext>
            </a:extLst>
          </p:cNvPr>
          <p:cNvSpPr txBox="1"/>
          <p:nvPr/>
        </p:nvSpPr>
        <p:spPr>
          <a:xfrm>
            <a:off x="630622" y="83478"/>
            <a:ext cx="11119944" cy="461665"/>
          </a:xfrm>
          <a:prstGeom prst="rect">
            <a:avLst/>
          </a:prstGeom>
          <a:noFill/>
        </p:spPr>
        <p:txBody>
          <a:bodyPr wrap="square">
            <a:spAutoFit/>
          </a:bodyPr>
          <a:lstStyle/>
          <a:p>
            <a:r>
              <a:rPr lang="en-US" sz="2400" b="1" i="0" dirty="0">
                <a:solidFill>
                  <a:srgbClr val="002060"/>
                </a:solidFill>
                <a:effectLst/>
                <a:latin typeface="Söhne"/>
              </a:rPr>
              <a:t>Comprehensive Analysis of Chicago Crime Data: Patterns, Predictions, and Policing</a:t>
            </a:r>
            <a:endParaRPr lang="en-US" sz="2400" b="1" dirty="0">
              <a:solidFill>
                <a:srgbClr val="002060"/>
              </a:solidFill>
            </a:endParaRPr>
          </a:p>
        </p:txBody>
      </p:sp>
    </p:spTree>
    <p:extLst>
      <p:ext uri="{BB962C8B-B14F-4D97-AF65-F5344CB8AC3E}">
        <p14:creationId xmlns:p14="http://schemas.microsoft.com/office/powerpoint/2010/main" val="4271607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5" name="Rectangle 1054">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57" name="Group 1056">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058" name="Freeform: Shape 1057">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9" name="Rectangle 1058">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61" name="Rectangle 106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3" name="Isosceles Triangle 1062">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B4056BE-4E1E-30CD-9FE6-A39C5B1BF5F8}"/>
              </a:ext>
            </a:extLst>
          </p:cNvPr>
          <p:cNvSpPr txBox="1"/>
          <p:nvPr/>
        </p:nvSpPr>
        <p:spPr>
          <a:xfrm>
            <a:off x="2120264" y="83478"/>
            <a:ext cx="8503621" cy="461665"/>
          </a:xfrm>
          <a:prstGeom prst="rect">
            <a:avLst/>
          </a:prstGeom>
          <a:noFill/>
        </p:spPr>
        <p:txBody>
          <a:bodyPr wrap="square">
            <a:spAutoFit/>
          </a:bodyPr>
          <a:lstStyle/>
          <a:p>
            <a:r>
              <a:rPr lang="en-US" sz="2400" b="1" i="0" dirty="0">
                <a:solidFill>
                  <a:srgbClr val="002060"/>
                </a:solidFill>
                <a:effectLst/>
                <a:latin typeface="Söhne"/>
              </a:rPr>
              <a:t>Decade-Long Decrease in Chicago's Crime Rate: A Closer Look</a:t>
            </a:r>
            <a:endParaRPr lang="en-US" sz="2400" b="1" dirty="0">
              <a:solidFill>
                <a:srgbClr val="002060"/>
              </a:solidFill>
            </a:endParaRPr>
          </a:p>
        </p:txBody>
      </p:sp>
      <p:pic>
        <p:nvPicPr>
          <p:cNvPr id="2" name="Picture 1">
            <a:extLst>
              <a:ext uri="{FF2B5EF4-FFF2-40B4-BE49-F238E27FC236}">
                <a16:creationId xmlns:a16="http://schemas.microsoft.com/office/drawing/2014/main" id="{E722B128-10FB-303E-2FBC-1984BD28BA49}"/>
              </a:ext>
            </a:extLst>
          </p:cNvPr>
          <p:cNvPicPr>
            <a:picLocks noChangeAspect="1"/>
          </p:cNvPicPr>
          <p:nvPr/>
        </p:nvPicPr>
        <p:blipFill>
          <a:blip r:embed="rId3"/>
          <a:stretch>
            <a:fillRect/>
          </a:stretch>
        </p:blipFill>
        <p:spPr>
          <a:xfrm>
            <a:off x="674435" y="853447"/>
            <a:ext cx="10843129" cy="5352821"/>
          </a:xfrm>
          <a:prstGeom prst="rect">
            <a:avLst/>
          </a:prstGeom>
          <a:solidFill>
            <a:schemeClr val="bg1"/>
          </a:solidFill>
        </p:spPr>
      </p:pic>
      <p:sp>
        <p:nvSpPr>
          <p:cNvPr id="3" name="TextBox 2">
            <a:extLst>
              <a:ext uri="{FF2B5EF4-FFF2-40B4-BE49-F238E27FC236}">
                <a16:creationId xmlns:a16="http://schemas.microsoft.com/office/drawing/2014/main" id="{9041FFCD-0A07-D469-23A9-12A42D812FA7}"/>
              </a:ext>
            </a:extLst>
          </p:cNvPr>
          <p:cNvSpPr txBox="1"/>
          <p:nvPr/>
        </p:nvSpPr>
        <p:spPr>
          <a:xfrm>
            <a:off x="2603535" y="4385750"/>
            <a:ext cx="8017707" cy="738664"/>
          </a:xfrm>
          <a:prstGeom prst="rect">
            <a:avLst/>
          </a:prstGeom>
          <a:noFill/>
          <a:ln w="19050" cap="flat" cmpd="sng">
            <a:solidFill>
              <a:schemeClr val="accent1">
                <a:lumMod val="50000"/>
              </a:schemeClr>
            </a:solidFill>
            <a:prstDash val="dash"/>
            <a:miter lim="800000"/>
            <a:extLst>
              <a:ext uri="{C807C97D-BFC1-408E-A445-0C87EB9F89A2}">
                <ask:lineSketchStyleProps xmlns:ask="http://schemas.microsoft.com/office/drawing/2018/sketchyshapes" sd="1219033472">
                  <a:custGeom>
                    <a:avLst/>
                    <a:gdLst>
                      <a:gd name="connsiteX0" fmla="*/ 0 w 8180439"/>
                      <a:gd name="connsiteY0" fmla="*/ 0 h 1136891"/>
                      <a:gd name="connsiteX1" fmla="*/ 599899 w 8180439"/>
                      <a:gd name="connsiteY1" fmla="*/ 0 h 1136891"/>
                      <a:gd name="connsiteX2" fmla="*/ 1036189 w 8180439"/>
                      <a:gd name="connsiteY2" fmla="*/ 0 h 1136891"/>
                      <a:gd name="connsiteX3" fmla="*/ 1881501 w 8180439"/>
                      <a:gd name="connsiteY3" fmla="*/ 0 h 1136891"/>
                      <a:gd name="connsiteX4" fmla="*/ 2481400 w 8180439"/>
                      <a:gd name="connsiteY4" fmla="*/ 0 h 1136891"/>
                      <a:gd name="connsiteX5" fmla="*/ 3081299 w 8180439"/>
                      <a:gd name="connsiteY5" fmla="*/ 0 h 1136891"/>
                      <a:gd name="connsiteX6" fmla="*/ 3926611 w 8180439"/>
                      <a:gd name="connsiteY6" fmla="*/ 0 h 1136891"/>
                      <a:gd name="connsiteX7" fmla="*/ 4444705 w 8180439"/>
                      <a:gd name="connsiteY7" fmla="*/ 0 h 1136891"/>
                      <a:gd name="connsiteX8" fmla="*/ 5290017 w 8180439"/>
                      <a:gd name="connsiteY8" fmla="*/ 0 h 1136891"/>
                      <a:gd name="connsiteX9" fmla="*/ 6135329 w 8180439"/>
                      <a:gd name="connsiteY9" fmla="*/ 0 h 1136891"/>
                      <a:gd name="connsiteX10" fmla="*/ 6817033 w 8180439"/>
                      <a:gd name="connsiteY10" fmla="*/ 0 h 1136891"/>
                      <a:gd name="connsiteX11" fmla="*/ 8180439 w 8180439"/>
                      <a:gd name="connsiteY11" fmla="*/ 0 h 1136891"/>
                      <a:gd name="connsiteX12" fmla="*/ 8180439 w 8180439"/>
                      <a:gd name="connsiteY12" fmla="*/ 557077 h 1136891"/>
                      <a:gd name="connsiteX13" fmla="*/ 8180439 w 8180439"/>
                      <a:gd name="connsiteY13" fmla="*/ 1136891 h 1136891"/>
                      <a:gd name="connsiteX14" fmla="*/ 7498736 w 8180439"/>
                      <a:gd name="connsiteY14" fmla="*/ 1136891 h 1136891"/>
                      <a:gd name="connsiteX15" fmla="*/ 6980641 w 8180439"/>
                      <a:gd name="connsiteY15" fmla="*/ 1136891 h 1136891"/>
                      <a:gd name="connsiteX16" fmla="*/ 6298938 w 8180439"/>
                      <a:gd name="connsiteY16" fmla="*/ 1136891 h 1136891"/>
                      <a:gd name="connsiteX17" fmla="*/ 5453626 w 8180439"/>
                      <a:gd name="connsiteY17" fmla="*/ 1136891 h 1136891"/>
                      <a:gd name="connsiteX18" fmla="*/ 4771923 w 8180439"/>
                      <a:gd name="connsiteY18" fmla="*/ 1136891 h 1136891"/>
                      <a:gd name="connsiteX19" fmla="*/ 4335633 w 8180439"/>
                      <a:gd name="connsiteY19" fmla="*/ 1136891 h 1136891"/>
                      <a:gd name="connsiteX20" fmla="*/ 3817538 w 8180439"/>
                      <a:gd name="connsiteY20" fmla="*/ 1136891 h 1136891"/>
                      <a:gd name="connsiteX21" fmla="*/ 2972226 w 8180439"/>
                      <a:gd name="connsiteY21" fmla="*/ 1136891 h 1136891"/>
                      <a:gd name="connsiteX22" fmla="*/ 2290523 w 8180439"/>
                      <a:gd name="connsiteY22" fmla="*/ 1136891 h 1136891"/>
                      <a:gd name="connsiteX23" fmla="*/ 1772428 w 8180439"/>
                      <a:gd name="connsiteY23" fmla="*/ 1136891 h 1136891"/>
                      <a:gd name="connsiteX24" fmla="*/ 1090725 w 8180439"/>
                      <a:gd name="connsiteY24" fmla="*/ 1136891 h 1136891"/>
                      <a:gd name="connsiteX25" fmla="*/ 654435 w 8180439"/>
                      <a:gd name="connsiteY25" fmla="*/ 1136891 h 1136891"/>
                      <a:gd name="connsiteX26" fmla="*/ 0 w 8180439"/>
                      <a:gd name="connsiteY26" fmla="*/ 1136891 h 1136891"/>
                      <a:gd name="connsiteX27" fmla="*/ 0 w 8180439"/>
                      <a:gd name="connsiteY27" fmla="*/ 568446 h 1136891"/>
                      <a:gd name="connsiteX28" fmla="*/ 0 w 8180439"/>
                      <a:gd name="connsiteY28" fmla="*/ 0 h 1136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180439" h="1136891" extrusionOk="0">
                        <a:moveTo>
                          <a:pt x="0" y="0"/>
                        </a:moveTo>
                        <a:cubicBezTo>
                          <a:pt x="131762" y="28167"/>
                          <a:pt x="349427" y="-7492"/>
                          <a:pt x="599899" y="0"/>
                        </a:cubicBezTo>
                        <a:cubicBezTo>
                          <a:pt x="850371" y="7492"/>
                          <a:pt x="946435" y="2803"/>
                          <a:pt x="1036189" y="0"/>
                        </a:cubicBezTo>
                        <a:cubicBezTo>
                          <a:pt x="1125943" y="-2803"/>
                          <a:pt x="1477239" y="-23899"/>
                          <a:pt x="1881501" y="0"/>
                        </a:cubicBezTo>
                        <a:cubicBezTo>
                          <a:pt x="2285763" y="23899"/>
                          <a:pt x="2238178" y="-18384"/>
                          <a:pt x="2481400" y="0"/>
                        </a:cubicBezTo>
                        <a:cubicBezTo>
                          <a:pt x="2724622" y="18384"/>
                          <a:pt x="2825147" y="13186"/>
                          <a:pt x="3081299" y="0"/>
                        </a:cubicBezTo>
                        <a:cubicBezTo>
                          <a:pt x="3337451" y="-13186"/>
                          <a:pt x="3666540" y="28407"/>
                          <a:pt x="3926611" y="0"/>
                        </a:cubicBezTo>
                        <a:cubicBezTo>
                          <a:pt x="4186682" y="-28407"/>
                          <a:pt x="4319878" y="4908"/>
                          <a:pt x="4444705" y="0"/>
                        </a:cubicBezTo>
                        <a:cubicBezTo>
                          <a:pt x="4569532" y="-4908"/>
                          <a:pt x="5069680" y="42237"/>
                          <a:pt x="5290017" y="0"/>
                        </a:cubicBezTo>
                        <a:cubicBezTo>
                          <a:pt x="5510354" y="-42237"/>
                          <a:pt x="5863028" y="26591"/>
                          <a:pt x="6135329" y="0"/>
                        </a:cubicBezTo>
                        <a:cubicBezTo>
                          <a:pt x="6407630" y="-26591"/>
                          <a:pt x="6642958" y="7121"/>
                          <a:pt x="6817033" y="0"/>
                        </a:cubicBezTo>
                        <a:cubicBezTo>
                          <a:pt x="6991108" y="-7121"/>
                          <a:pt x="7612378" y="65580"/>
                          <a:pt x="8180439" y="0"/>
                        </a:cubicBezTo>
                        <a:cubicBezTo>
                          <a:pt x="8177847" y="132456"/>
                          <a:pt x="8191840" y="351133"/>
                          <a:pt x="8180439" y="557077"/>
                        </a:cubicBezTo>
                        <a:cubicBezTo>
                          <a:pt x="8169038" y="763021"/>
                          <a:pt x="8154654" y="963156"/>
                          <a:pt x="8180439" y="1136891"/>
                        </a:cubicBezTo>
                        <a:cubicBezTo>
                          <a:pt x="7873723" y="1136523"/>
                          <a:pt x="7787408" y="1107086"/>
                          <a:pt x="7498736" y="1136891"/>
                        </a:cubicBezTo>
                        <a:cubicBezTo>
                          <a:pt x="7210064" y="1166696"/>
                          <a:pt x="7229136" y="1153136"/>
                          <a:pt x="6980641" y="1136891"/>
                        </a:cubicBezTo>
                        <a:cubicBezTo>
                          <a:pt x="6732147" y="1120646"/>
                          <a:pt x="6577210" y="1162604"/>
                          <a:pt x="6298938" y="1136891"/>
                        </a:cubicBezTo>
                        <a:cubicBezTo>
                          <a:pt x="6020666" y="1111178"/>
                          <a:pt x="5802624" y="1117617"/>
                          <a:pt x="5453626" y="1136891"/>
                        </a:cubicBezTo>
                        <a:cubicBezTo>
                          <a:pt x="5104628" y="1156165"/>
                          <a:pt x="5011719" y="1134590"/>
                          <a:pt x="4771923" y="1136891"/>
                        </a:cubicBezTo>
                        <a:cubicBezTo>
                          <a:pt x="4532127" y="1139192"/>
                          <a:pt x="4493138" y="1129461"/>
                          <a:pt x="4335633" y="1136891"/>
                        </a:cubicBezTo>
                        <a:cubicBezTo>
                          <a:pt x="4178128" y="1144322"/>
                          <a:pt x="4063563" y="1148956"/>
                          <a:pt x="3817538" y="1136891"/>
                        </a:cubicBezTo>
                        <a:cubicBezTo>
                          <a:pt x="3571513" y="1124826"/>
                          <a:pt x="3225237" y="1127953"/>
                          <a:pt x="2972226" y="1136891"/>
                        </a:cubicBezTo>
                        <a:cubicBezTo>
                          <a:pt x="2719215" y="1145829"/>
                          <a:pt x="2445699" y="1136303"/>
                          <a:pt x="2290523" y="1136891"/>
                        </a:cubicBezTo>
                        <a:cubicBezTo>
                          <a:pt x="2135347" y="1137479"/>
                          <a:pt x="1898662" y="1142494"/>
                          <a:pt x="1772428" y="1136891"/>
                        </a:cubicBezTo>
                        <a:cubicBezTo>
                          <a:pt x="1646195" y="1131288"/>
                          <a:pt x="1394710" y="1126784"/>
                          <a:pt x="1090725" y="1136891"/>
                        </a:cubicBezTo>
                        <a:cubicBezTo>
                          <a:pt x="786740" y="1146998"/>
                          <a:pt x="794249" y="1132087"/>
                          <a:pt x="654435" y="1136891"/>
                        </a:cubicBezTo>
                        <a:cubicBezTo>
                          <a:pt x="514621" y="1141696"/>
                          <a:pt x="205385" y="1151337"/>
                          <a:pt x="0" y="1136891"/>
                        </a:cubicBezTo>
                        <a:cubicBezTo>
                          <a:pt x="24492" y="995887"/>
                          <a:pt x="27498" y="850345"/>
                          <a:pt x="0" y="568446"/>
                        </a:cubicBezTo>
                        <a:cubicBezTo>
                          <a:pt x="-27498" y="286548"/>
                          <a:pt x="21136" y="243673"/>
                          <a:pt x="0" y="0"/>
                        </a:cubicBezTo>
                        <a:close/>
                      </a:path>
                    </a:pathLst>
                  </a:custGeom>
                  <ask:type>
                    <ask:lineSketchNone/>
                  </ask:type>
                </ask:lineSketchStyleProps>
              </a:ext>
            </a:extLst>
          </a:ln>
        </p:spPr>
        <p:txBody>
          <a:bodyPr wrap="square" rtlCol="0">
            <a:spAutoFit/>
          </a:bodyPr>
          <a:lstStyle/>
          <a:p>
            <a:pPr algn="just" defTabSz="813816">
              <a:spcAft>
                <a:spcPts val="600"/>
              </a:spcAft>
            </a:pPr>
            <a:r>
              <a:rPr lang="en-US" sz="1400" kern="1200" dirty="0">
                <a:solidFill>
                  <a:schemeClr val="tx1"/>
                </a:solidFill>
                <a:latin typeface="Söhne"/>
                <a:ea typeface="+mn-ea"/>
                <a:cs typeface="+mn-cs"/>
              </a:rPr>
              <a:t>The graph depicts a steady decline in annual crime rates over the years, with the trend line and 3-year moving average both showing a downward trajectory. This data warrants an in-depth analysis to identify and address the underlying factors contributing to the observed decrease in reported crimes.</a:t>
            </a:r>
            <a:endParaRPr lang="en-US" sz="1400" dirty="0"/>
          </a:p>
        </p:txBody>
      </p:sp>
    </p:spTree>
    <p:extLst>
      <p:ext uri="{BB962C8B-B14F-4D97-AF65-F5344CB8AC3E}">
        <p14:creationId xmlns:p14="http://schemas.microsoft.com/office/powerpoint/2010/main" val="3848596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64" name="Rectangle 2063">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6" name="Freeform: Shape 2056">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8" name="Rectangle 2067">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9" name="Rectangle 206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3" name="Freeform: Shape 206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65" name="Isosceles Triangle 2064">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7" name="Isosceles Triangle 2066">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78CFF73-4B59-5EC2-A9C9-5C92344B0D23}"/>
              </a:ext>
            </a:extLst>
          </p:cNvPr>
          <p:cNvSpPr txBox="1"/>
          <p:nvPr/>
        </p:nvSpPr>
        <p:spPr>
          <a:xfrm>
            <a:off x="1859189" y="122588"/>
            <a:ext cx="8503621" cy="461665"/>
          </a:xfrm>
          <a:prstGeom prst="rect">
            <a:avLst/>
          </a:prstGeom>
          <a:noFill/>
        </p:spPr>
        <p:txBody>
          <a:bodyPr wrap="square">
            <a:spAutoFit/>
          </a:bodyPr>
          <a:lstStyle/>
          <a:p>
            <a:r>
              <a:rPr lang="en-US" sz="2400" b="1" i="0" dirty="0">
                <a:solidFill>
                  <a:srgbClr val="002060"/>
                </a:solidFill>
                <a:effectLst/>
                <a:latin typeface="Söhne"/>
              </a:rPr>
              <a:t>Analyzing Daily Crime Trends: A Twenty-Year Perspective</a:t>
            </a:r>
            <a:endParaRPr lang="en-US" sz="2400" b="1" dirty="0">
              <a:solidFill>
                <a:srgbClr val="002060"/>
              </a:solidFill>
            </a:endParaRPr>
          </a:p>
        </p:txBody>
      </p:sp>
      <p:pic>
        <p:nvPicPr>
          <p:cNvPr id="2" name="Picture 1">
            <a:extLst>
              <a:ext uri="{FF2B5EF4-FFF2-40B4-BE49-F238E27FC236}">
                <a16:creationId xmlns:a16="http://schemas.microsoft.com/office/drawing/2014/main" id="{55D1E19C-16F3-89F4-AE3A-B52820AD5C4F}"/>
              </a:ext>
            </a:extLst>
          </p:cNvPr>
          <p:cNvPicPr>
            <a:picLocks noChangeAspect="1"/>
          </p:cNvPicPr>
          <p:nvPr/>
        </p:nvPicPr>
        <p:blipFill>
          <a:blip r:embed="rId3"/>
          <a:stretch>
            <a:fillRect/>
          </a:stretch>
        </p:blipFill>
        <p:spPr>
          <a:xfrm>
            <a:off x="757980" y="1071452"/>
            <a:ext cx="11095463" cy="5687507"/>
          </a:xfrm>
          <a:prstGeom prst="rect">
            <a:avLst/>
          </a:prstGeom>
        </p:spPr>
      </p:pic>
      <p:pic>
        <p:nvPicPr>
          <p:cNvPr id="3" name="Picture 2">
            <a:extLst>
              <a:ext uri="{FF2B5EF4-FFF2-40B4-BE49-F238E27FC236}">
                <a16:creationId xmlns:a16="http://schemas.microsoft.com/office/drawing/2014/main" id="{F791BF24-3D6C-511E-F1DD-6142D0F29EB2}"/>
              </a:ext>
            </a:extLst>
          </p:cNvPr>
          <p:cNvPicPr>
            <a:picLocks noChangeAspect="1"/>
          </p:cNvPicPr>
          <p:nvPr/>
        </p:nvPicPr>
        <p:blipFill>
          <a:blip r:embed="rId4"/>
          <a:stretch>
            <a:fillRect/>
          </a:stretch>
        </p:blipFill>
        <p:spPr>
          <a:xfrm>
            <a:off x="5044777" y="1474127"/>
            <a:ext cx="4426080" cy="920576"/>
          </a:xfrm>
          <a:prstGeom prst="rect">
            <a:avLst/>
          </a:prstGeom>
        </p:spPr>
      </p:pic>
    </p:spTree>
    <p:extLst>
      <p:ext uri="{BB962C8B-B14F-4D97-AF65-F5344CB8AC3E}">
        <p14:creationId xmlns:p14="http://schemas.microsoft.com/office/powerpoint/2010/main" val="3051164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81" name="Group 3080">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3082" name="Freeform: Shape 3081">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3" name="Rectangle 3082">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85" name="Rectangle 308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7" name="Isosceles Triangle 3086">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A8E5618-DD3B-B7F0-D769-39561DFCC490}"/>
              </a:ext>
            </a:extLst>
          </p:cNvPr>
          <p:cNvSpPr txBox="1"/>
          <p:nvPr/>
        </p:nvSpPr>
        <p:spPr>
          <a:xfrm>
            <a:off x="9031786" y="771038"/>
            <a:ext cx="2354776" cy="4107150"/>
          </a:xfrm>
          <a:prstGeom prst="rect">
            <a:avLst/>
          </a:prstGeom>
          <a:noFill/>
        </p:spPr>
        <p:txBody>
          <a:bodyPr wrap="square">
            <a:spAutoFit/>
          </a:bodyPr>
          <a:lstStyle/>
          <a:p>
            <a:pPr defTabSz="795528">
              <a:spcAft>
                <a:spcPts val="600"/>
              </a:spcAft>
            </a:pPr>
            <a:r>
              <a:rPr lang="en-US" sz="1392" kern="1200">
                <a:solidFill>
                  <a:schemeClr val="tx1"/>
                </a:solidFill>
                <a:latin typeface="Söhne"/>
                <a:ea typeface="+mn-ea"/>
                <a:cs typeface="+mn-cs"/>
              </a:rPr>
              <a:t>The slide indicates a general decline in below crime type over the year.</a:t>
            </a:r>
          </a:p>
          <a:p>
            <a:pPr defTabSz="795528">
              <a:spcAft>
                <a:spcPts val="600"/>
              </a:spcAft>
            </a:pPr>
            <a:r>
              <a:rPr lang="en-US" sz="1392" kern="1200">
                <a:solidFill>
                  <a:schemeClr val="tx1"/>
                </a:solidFill>
                <a:latin typeface="Söhne"/>
                <a:ea typeface="+mn-ea"/>
                <a:cs typeface="+mn-cs"/>
              </a:rPr>
              <a:t>	</a:t>
            </a:r>
          </a:p>
          <a:p>
            <a:pPr marL="646367" lvl="1" indent="-248603" defTabSz="795528">
              <a:spcAft>
                <a:spcPts val="600"/>
              </a:spcAft>
              <a:buFont typeface="Arial" panose="020B0604020202020204" pitchFamily="34" charset="0"/>
              <a:buChar char="•"/>
            </a:pPr>
            <a:r>
              <a:rPr lang="en-US" sz="1392" kern="1200">
                <a:solidFill>
                  <a:schemeClr val="tx1"/>
                </a:solidFill>
                <a:latin typeface="Söhne"/>
                <a:ea typeface="+mn-ea"/>
                <a:cs typeface="+mn-cs"/>
              </a:rPr>
              <a:t>Theft </a:t>
            </a:r>
          </a:p>
          <a:p>
            <a:pPr marL="646367" lvl="1" indent="-248603" defTabSz="795528">
              <a:spcAft>
                <a:spcPts val="600"/>
              </a:spcAft>
              <a:buFont typeface="Arial" panose="020B0604020202020204" pitchFamily="34" charset="0"/>
              <a:buChar char="•"/>
            </a:pPr>
            <a:r>
              <a:rPr lang="en-US" sz="1392" kern="1200">
                <a:solidFill>
                  <a:schemeClr val="tx1"/>
                </a:solidFill>
                <a:latin typeface="Söhne"/>
                <a:ea typeface="+mn-ea"/>
                <a:cs typeface="+mn-cs"/>
              </a:rPr>
              <a:t>Battery </a:t>
            </a:r>
          </a:p>
          <a:p>
            <a:pPr marL="646367" lvl="1" indent="-248603" defTabSz="795528">
              <a:spcAft>
                <a:spcPts val="600"/>
              </a:spcAft>
              <a:buFont typeface="Arial" panose="020B0604020202020204" pitchFamily="34" charset="0"/>
              <a:buChar char="•"/>
            </a:pPr>
            <a:r>
              <a:rPr lang="en-US" sz="1392" kern="1200">
                <a:solidFill>
                  <a:schemeClr val="tx1"/>
                </a:solidFill>
                <a:latin typeface="Söhne"/>
                <a:ea typeface="+mn-ea"/>
                <a:cs typeface="+mn-cs"/>
              </a:rPr>
              <a:t>Narcotics crimes </a:t>
            </a:r>
          </a:p>
          <a:p>
            <a:pPr defTabSz="795528">
              <a:spcAft>
                <a:spcPts val="600"/>
              </a:spcAft>
            </a:pPr>
            <a:endParaRPr lang="en-US" sz="1392" kern="1200">
              <a:solidFill>
                <a:schemeClr val="tx1"/>
              </a:solidFill>
              <a:latin typeface="Söhne"/>
              <a:ea typeface="+mn-ea"/>
              <a:cs typeface="+mn-cs"/>
            </a:endParaRPr>
          </a:p>
          <a:p>
            <a:pPr defTabSz="795528">
              <a:spcAft>
                <a:spcPts val="600"/>
              </a:spcAft>
            </a:pPr>
            <a:r>
              <a:rPr lang="en-US" sz="1392" kern="1200">
                <a:solidFill>
                  <a:schemeClr val="tx1"/>
                </a:solidFill>
                <a:latin typeface="Söhne"/>
                <a:ea typeface="+mn-ea"/>
                <a:cs typeface="+mn-cs"/>
              </a:rPr>
              <a:t>While the below types shows an upward trend in recent years</a:t>
            </a:r>
          </a:p>
          <a:p>
            <a:pPr defTabSz="795528">
              <a:spcAft>
                <a:spcPts val="600"/>
              </a:spcAft>
            </a:pPr>
            <a:endParaRPr lang="en-US" sz="1392" kern="1200">
              <a:solidFill>
                <a:schemeClr val="tx1"/>
              </a:solidFill>
              <a:latin typeface="Söhne"/>
              <a:ea typeface="+mn-ea"/>
              <a:cs typeface="+mn-cs"/>
            </a:endParaRPr>
          </a:p>
          <a:p>
            <a:pPr marL="646367" lvl="1" indent="-248603" defTabSz="795528">
              <a:spcAft>
                <a:spcPts val="600"/>
              </a:spcAft>
              <a:buFont typeface="Arial" panose="020B0604020202020204" pitchFamily="34" charset="0"/>
              <a:buChar char="•"/>
            </a:pPr>
            <a:r>
              <a:rPr lang="en-US" sz="1392" kern="1200">
                <a:solidFill>
                  <a:schemeClr val="tx1"/>
                </a:solidFill>
                <a:latin typeface="Söhne"/>
                <a:ea typeface="+mn-ea"/>
                <a:cs typeface="+mn-cs"/>
              </a:rPr>
              <a:t>motor vehicle theft  </a:t>
            </a:r>
          </a:p>
          <a:p>
            <a:pPr marL="646367" lvl="1" indent="-248603" defTabSz="795528">
              <a:spcAft>
                <a:spcPts val="600"/>
              </a:spcAft>
              <a:buFont typeface="Arial" panose="020B0604020202020204" pitchFamily="34" charset="0"/>
              <a:buChar char="•"/>
            </a:pPr>
            <a:r>
              <a:rPr lang="en-US" sz="1392" kern="1200">
                <a:solidFill>
                  <a:schemeClr val="tx1"/>
                </a:solidFill>
                <a:latin typeface="Söhne"/>
                <a:ea typeface="+mn-ea"/>
                <a:cs typeface="+mn-cs"/>
              </a:rPr>
              <a:t>robbery </a:t>
            </a:r>
          </a:p>
          <a:p>
            <a:pPr>
              <a:spcAft>
                <a:spcPts val="600"/>
              </a:spcAft>
            </a:pPr>
            <a:endParaRPr lang="en-US" sz="1600">
              <a:latin typeface="Söhne"/>
            </a:endParaRPr>
          </a:p>
        </p:txBody>
      </p:sp>
      <p:sp>
        <p:nvSpPr>
          <p:cNvPr id="7" name="TextBox 6">
            <a:extLst>
              <a:ext uri="{FF2B5EF4-FFF2-40B4-BE49-F238E27FC236}">
                <a16:creationId xmlns:a16="http://schemas.microsoft.com/office/drawing/2014/main" id="{3D6012D7-3F56-6C8B-2DDA-A559B85DC5AF}"/>
              </a:ext>
            </a:extLst>
          </p:cNvPr>
          <p:cNvSpPr txBox="1"/>
          <p:nvPr/>
        </p:nvSpPr>
        <p:spPr>
          <a:xfrm>
            <a:off x="9068229" y="4706283"/>
            <a:ext cx="2923574" cy="1938992"/>
          </a:xfrm>
          <a:prstGeom prst="rect">
            <a:avLst/>
          </a:prstGeom>
          <a:noFill/>
        </p:spPr>
        <p:txBody>
          <a:bodyPr wrap="square">
            <a:spAutoFit/>
          </a:bodyPr>
          <a:lstStyle/>
          <a:p>
            <a:pPr algn="just" defTabSz="795528">
              <a:spcAft>
                <a:spcPts val="600"/>
              </a:spcAft>
            </a:pPr>
            <a:r>
              <a:rPr lang="en-US" sz="1200" i="1" kern="1200" dirty="0">
                <a:solidFill>
                  <a:srgbClr val="002060"/>
                </a:solidFill>
                <a:latin typeface="Söhne"/>
                <a:ea typeface="+mn-ea"/>
                <a:cs typeface="+mn-cs"/>
              </a:rPr>
              <a:t>The decline in theft, battery, and narcotics offenses aligns with trends leading up to the COVID-19 pandemic, which may have further influenced these reductions. Conversely, the recent rise in motor vehicle theft and robbery, particularly during the pandemic era, calls for targeted interventions to address the unique challenges and opportunistic crimes that have emerged in this period.</a:t>
            </a:r>
            <a:endParaRPr lang="en-US" i="1" dirty="0">
              <a:solidFill>
                <a:srgbClr val="002060"/>
              </a:solidFill>
            </a:endParaRPr>
          </a:p>
        </p:txBody>
      </p:sp>
      <p:sp>
        <p:nvSpPr>
          <p:cNvPr id="8" name="TextBox 7">
            <a:extLst>
              <a:ext uri="{FF2B5EF4-FFF2-40B4-BE49-F238E27FC236}">
                <a16:creationId xmlns:a16="http://schemas.microsoft.com/office/drawing/2014/main" id="{C37EBA55-544A-AFA8-5925-6EBB8A260D05}"/>
              </a:ext>
            </a:extLst>
          </p:cNvPr>
          <p:cNvSpPr txBox="1"/>
          <p:nvPr/>
        </p:nvSpPr>
        <p:spPr>
          <a:xfrm>
            <a:off x="1477169" y="25207"/>
            <a:ext cx="8503621" cy="461665"/>
          </a:xfrm>
          <a:prstGeom prst="rect">
            <a:avLst/>
          </a:prstGeom>
          <a:noFill/>
        </p:spPr>
        <p:txBody>
          <a:bodyPr wrap="square">
            <a:spAutoFit/>
          </a:bodyPr>
          <a:lstStyle/>
          <a:p>
            <a:r>
              <a:rPr lang="en-US" sz="2400" b="1" i="0" dirty="0">
                <a:solidFill>
                  <a:srgbClr val="002060"/>
                </a:solidFill>
                <a:effectLst/>
                <a:latin typeface="Söhne"/>
              </a:rPr>
              <a:t>Crime Category Trends Over Two Decades: Diving into the Data</a:t>
            </a:r>
            <a:endParaRPr lang="en-US" sz="2400" b="1" dirty="0">
              <a:solidFill>
                <a:srgbClr val="002060"/>
              </a:solidFill>
            </a:endParaRPr>
          </a:p>
        </p:txBody>
      </p:sp>
      <p:pic>
        <p:nvPicPr>
          <p:cNvPr id="2" name="Picture 1">
            <a:extLst>
              <a:ext uri="{FF2B5EF4-FFF2-40B4-BE49-F238E27FC236}">
                <a16:creationId xmlns:a16="http://schemas.microsoft.com/office/drawing/2014/main" id="{25B69592-6058-E3DE-CD01-5A0F4D157287}"/>
              </a:ext>
            </a:extLst>
          </p:cNvPr>
          <p:cNvPicPr>
            <a:picLocks noChangeAspect="1"/>
          </p:cNvPicPr>
          <p:nvPr/>
        </p:nvPicPr>
        <p:blipFill>
          <a:blip r:embed="rId3"/>
          <a:stretch>
            <a:fillRect/>
          </a:stretch>
        </p:blipFill>
        <p:spPr>
          <a:xfrm>
            <a:off x="303692" y="651433"/>
            <a:ext cx="8799046" cy="5993842"/>
          </a:xfrm>
          <a:prstGeom prst="rect">
            <a:avLst/>
          </a:prstGeom>
        </p:spPr>
      </p:pic>
    </p:spTree>
    <p:extLst>
      <p:ext uri="{BB962C8B-B14F-4D97-AF65-F5344CB8AC3E}">
        <p14:creationId xmlns:p14="http://schemas.microsoft.com/office/powerpoint/2010/main" val="477837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B4DAE66-22A0-F9B1-094F-F4955C52A75F}"/>
              </a:ext>
            </a:extLst>
          </p:cNvPr>
          <p:cNvSpPr txBox="1"/>
          <p:nvPr/>
        </p:nvSpPr>
        <p:spPr>
          <a:xfrm>
            <a:off x="210206" y="475704"/>
            <a:ext cx="11981793" cy="1077218"/>
          </a:xfrm>
          <a:prstGeom prst="rect">
            <a:avLst/>
          </a:prstGeom>
          <a:noFill/>
        </p:spPr>
        <p:txBody>
          <a:bodyPr wrap="square">
            <a:spAutoFit/>
          </a:bodyPr>
          <a:lstStyle/>
          <a:p>
            <a:pPr algn="l"/>
            <a:r>
              <a:rPr lang="en-US" sz="1600" b="1" i="0" dirty="0">
                <a:effectLst/>
                <a:latin typeface="Söhne"/>
              </a:rPr>
              <a:t>Battery is Most Frequent</a:t>
            </a:r>
            <a:r>
              <a:rPr lang="en-US" sz="1600" b="0" i="0" dirty="0">
                <a:effectLst/>
                <a:latin typeface="Söhne"/>
              </a:rPr>
              <a:t>: Battery appears to be the most frequently reported crime type within this dataset, with "Domestic Battery Simple" being the most common description, indicating a significant issue with domestic violence.</a:t>
            </a:r>
          </a:p>
          <a:p>
            <a:pPr algn="l"/>
            <a:r>
              <a:rPr lang="en-US" sz="1600" b="1" i="0" dirty="0">
                <a:effectLst/>
                <a:latin typeface="Söhne"/>
              </a:rPr>
              <a:t>Theft and Property Crimes</a:t>
            </a:r>
            <a:r>
              <a:rPr lang="en-US" sz="1600" b="0" i="0" dirty="0">
                <a:effectLst/>
                <a:latin typeface="Söhne"/>
              </a:rPr>
              <a:t>: Theft ranks as the second most common crime, with "Over $500" and "Under $500" being notable subcategories, which suggests a prevalence of property-related crimes at varying levels of severity.</a:t>
            </a:r>
          </a:p>
        </p:txBody>
      </p:sp>
      <p:sp>
        <p:nvSpPr>
          <p:cNvPr id="7" name="TextBox 6">
            <a:extLst>
              <a:ext uri="{FF2B5EF4-FFF2-40B4-BE49-F238E27FC236}">
                <a16:creationId xmlns:a16="http://schemas.microsoft.com/office/drawing/2014/main" id="{1909CF2D-DE65-FFD1-E58E-AA1A5DA7CAAF}"/>
              </a:ext>
            </a:extLst>
          </p:cNvPr>
          <p:cNvSpPr txBox="1"/>
          <p:nvPr/>
        </p:nvSpPr>
        <p:spPr>
          <a:xfrm>
            <a:off x="9069359" y="1665605"/>
            <a:ext cx="3122640" cy="4832092"/>
          </a:xfrm>
          <a:prstGeom prst="rect">
            <a:avLst/>
          </a:prstGeom>
          <a:noFill/>
        </p:spPr>
        <p:txBody>
          <a:bodyPr wrap="square">
            <a:spAutoFit/>
          </a:bodyPr>
          <a:lstStyle/>
          <a:p>
            <a:pPr algn="l"/>
            <a:r>
              <a:rPr lang="en-US" sz="1400" b="1" i="0" dirty="0">
                <a:effectLst/>
                <a:latin typeface="Söhne"/>
              </a:rPr>
              <a:t>Variety in Assault Crimes</a:t>
            </a:r>
            <a:r>
              <a:rPr lang="en-US" sz="1400" b="0" i="0" dirty="0">
                <a:effectLst/>
                <a:latin typeface="Söhne"/>
              </a:rPr>
              <a:t>: </a:t>
            </a:r>
            <a:endParaRPr lang="en-US" sz="1400" dirty="0">
              <a:latin typeface="Söhne"/>
            </a:endParaRPr>
          </a:p>
          <a:p>
            <a:pPr algn="l"/>
            <a:r>
              <a:rPr lang="en-US" sz="1400" b="0" i="0" dirty="0">
                <a:effectLst/>
                <a:latin typeface="Söhne"/>
              </a:rPr>
              <a:t>Assault is also a common crime type, with "Simple" assaults being more frequent than those involving a vehicle, which could indicate that most assaults do not involve the use of weapons or vehicles.</a:t>
            </a:r>
          </a:p>
          <a:p>
            <a:pPr algn="l"/>
            <a:endParaRPr lang="en-US" sz="1400" b="1" i="0" dirty="0">
              <a:effectLst/>
              <a:latin typeface="Söhne"/>
            </a:endParaRPr>
          </a:p>
          <a:p>
            <a:pPr algn="l"/>
            <a:r>
              <a:rPr lang="en-US" sz="1400" b="1" i="0" dirty="0">
                <a:effectLst/>
                <a:latin typeface="Söhne"/>
              </a:rPr>
              <a:t>Motor Vehicle Theft</a:t>
            </a:r>
            <a:r>
              <a:rPr lang="en-US" sz="1400" b="0" i="0" dirty="0">
                <a:effectLst/>
                <a:latin typeface="Söhne"/>
              </a:rPr>
              <a:t>: </a:t>
            </a:r>
            <a:endParaRPr lang="en-US" sz="1400" dirty="0">
              <a:latin typeface="Söhne"/>
            </a:endParaRPr>
          </a:p>
          <a:p>
            <a:pPr algn="l"/>
            <a:r>
              <a:rPr lang="en-US" sz="1400" b="0" i="0" dirty="0">
                <a:effectLst/>
                <a:latin typeface="Söhne"/>
              </a:rPr>
              <a:t>Motor vehicle theft, specifically of automobiles, is another top crime, with "Automobile" and "Forcible Entry" as the main descriptions. This points to car-related crimes being a significant concern.</a:t>
            </a:r>
          </a:p>
          <a:p>
            <a:pPr algn="l"/>
            <a:endParaRPr lang="en-US" sz="1400" dirty="0">
              <a:latin typeface="Söhne"/>
            </a:endParaRPr>
          </a:p>
          <a:p>
            <a:pPr algn="l"/>
            <a:r>
              <a:rPr lang="en-US" sz="1400" b="1" i="0" dirty="0">
                <a:effectLst/>
                <a:latin typeface="Söhne"/>
              </a:rPr>
              <a:t>Drug-Related Incidents</a:t>
            </a:r>
            <a:r>
              <a:rPr lang="en-US" sz="1400" b="0" i="0" dirty="0">
                <a:effectLst/>
                <a:latin typeface="Söhne"/>
              </a:rPr>
              <a:t>: </a:t>
            </a:r>
            <a:endParaRPr lang="en-US" sz="1400" dirty="0">
              <a:latin typeface="Söhne"/>
            </a:endParaRPr>
          </a:p>
          <a:p>
            <a:pPr algn="l"/>
            <a:r>
              <a:rPr lang="en-US" sz="1400" b="0" i="0" dirty="0">
                <a:effectLst/>
                <a:latin typeface="Söhne"/>
              </a:rPr>
              <a:t>Narcotics-related crimes are present, with possession of cannabis being the specific description mentioned, reflecting drug possession as a notable crime area.</a:t>
            </a:r>
          </a:p>
        </p:txBody>
      </p:sp>
      <p:sp>
        <p:nvSpPr>
          <p:cNvPr id="8" name="TextBox 7">
            <a:extLst>
              <a:ext uri="{FF2B5EF4-FFF2-40B4-BE49-F238E27FC236}">
                <a16:creationId xmlns:a16="http://schemas.microsoft.com/office/drawing/2014/main" id="{82067E93-7A6A-5BE9-F121-1E14FA741003}"/>
              </a:ext>
            </a:extLst>
          </p:cNvPr>
          <p:cNvSpPr txBox="1"/>
          <p:nvPr/>
        </p:nvSpPr>
        <p:spPr>
          <a:xfrm>
            <a:off x="886437" y="14039"/>
            <a:ext cx="10247492" cy="461665"/>
          </a:xfrm>
          <a:prstGeom prst="rect">
            <a:avLst/>
          </a:prstGeom>
          <a:noFill/>
        </p:spPr>
        <p:txBody>
          <a:bodyPr wrap="square">
            <a:spAutoFit/>
          </a:bodyPr>
          <a:lstStyle/>
          <a:p>
            <a:r>
              <a:rPr lang="en-US" sz="2400" b="1" i="0" dirty="0">
                <a:solidFill>
                  <a:srgbClr val="002060"/>
                </a:solidFill>
                <a:effectLst/>
                <a:latin typeface="Söhne"/>
              </a:rPr>
              <a:t>Dissecting Chicago's Crime Landscape: Prevalence and Nature of Offenses</a:t>
            </a:r>
            <a:endParaRPr lang="en-US" sz="2400" b="1" dirty="0">
              <a:solidFill>
                <a:srgbClr val="002060"/>
              </a:solidFill>
            </a:endParaRPr>
          </a:p>
        </p:txBody>
      </p:sp>
      <p:pic>
        <p:nvPicPr>
          <p:cNvPr id="2" name="Picture 1">
            <a:extLst>
              <a:ext uri="{FF2B5EF4-FFF2-40B4-BE49-F238E27FC236}">
                <a16:creationId xmlns:a16="http://schemas.microsoft.com/office/drawing/2014/main" id="{C2034FCC-B35A-D503-44D5-D356E8544ABA}"/>
              </a:ext>
            </a:extLst>
          </p:cNvPr>
          <p:cNvPicPr>
            <a:picLocks noChangeAspect="1"/>
          </p:cNvPicPr>
          <p:nvPr/>
        </p:nvPicPr>
        <p:blipFill>
          <a:blip r:embed="rId3"/>
          <a:stretch>
            <a:fillRect/>
          </a:stretch>
        </p:blipFill>
        <p:spPr>
          <a:xfrm>
            <a:off x="210206" y="1552922"/>
            <a:ext cx="8697138" cy="5238750"/>
          </a:xfrm>
          <a:prstGeom prst="rect">
            <a:avLst/>
          </a:prstGeom>
        </p:spPr>
      </p:pic>
    </p:spTree>
    <p:extLst>
      <p:ext uri="{BB962C8B-B14F-4D97-AF65-F5344CB8AC3E}">
        <p14:creationId xmlns:p14="http://schemas.microsoft.com/office/powerpoint/2010/main" val="1707211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3" name="Rectangle 410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05" name="Freeform: Shape 410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07" name="Rectangle 410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9" name="Rectangle 410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1" name="Freeform: Shape 411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13" name="Isosceles Triangle 411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5" name="Isosceles Triangle 411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2881C3E-5725-B000-D94F-488D83381105}"/>
              </a:ext>
            </a:extLst>
          </p:cNvPr>
          <p:cNvSpPr txBox="1"/>
          <p:nvPr/>
        </p:nvSpPr>
        <p:spPr>
          <a:xfrm>
            <a:off x="9356642" y="1958896"/>
            <a:ext cx="2835357" cy="3539430"/>
          </a:xfrm>
          <a:prstGeom prst="rect">
            <a:avLst/>
          </a:prstGeom>
          <a:noFill/>
        </p:spPr>
        <p:txBody>
          <a:bodyPr wrap="square">
            <a:spAutoFit/>
          </a:bodyPr>
          <a:lstStyle/>
          <a:p>
            <a:pPr algn="ctr"/>
            <a:r>
              <a:rPr lang="en-US" sz="1600" b="1" i="1" dirty="0">
                <a:effectLst/>
                <a:latin typeface="Söhne"/>
              </a:rPr>
              <a:t>The graph shows a scatter plot with a regression line, illustrating the relationship between the number of crimes and the number of arrests. A correlation coefficient of 0.96 is extremely high, indicating a very strong positive relationship between the two variables. This means that as the number of crimes increases, the number of arrests tends to increase proportionally, and vice versa.</a:t>
            </a:r>
            <a:endParaRPr lang="en-US" sz="1600" b="1" i="1" dirty="0"/>
          </a:p>
        </p:txBody>
      </p:sp>
      <p:sp>
        <p:nvSpPr>
          <p:cNvPr id="6" name="TextBox 5">
            <a:extLst>
              <a:ext uri="{FF2B5EF4-FFF2-40B4-BE49-F238E27FC236}">
                <a16:creationId xmlns:a16="http://schemas.microsoft.com/office/drawing/2014/main" id="{9923D95D-20AB-7CF9-C9EE-A3780E730807}"/>
              </a:ext>
            </a:extLst>
          </p:cNvPr>
          <p:cNvSpPr txBox="1"/>
          <p:nvPr/>
        </p:nvSpPr>
        <p:spPr>
          <a:xfrm>
            <a:off x="757980" y="137558"/>
            <a:ext cx="10247492" cy="461665"/>
          </a:xfrm>
          <a:prstGeom prst="rect">
            <a:avLst/>
          </a:prstGeom>
          <a:noFill/>
        </p:spPr>
        <p:txBody>
          <a:bodyPr wrap="square">
            <a:spAutoFit/>
          </a:bodyPr>
          <a:lstStyle/>
          <a:p>
            <a:r>
              <a:rPr lang="en-US" sz="2400" b="1" i="0" dirty="0">
                <a:solidFill>
                  <a:srgbClr val="002060"/>
                </a:solidFill>
                <a:effectLst/>
                <a:latin typeface="Söhne"/>
              </a:rPr>
              <a:t>High Correlation: A Reflective Analysis of Crime Incidents and Arrest Rates</a:t>
            </a:r>
            <a:endParaRPr lang="en-US" sz="2400" b="1" dirty="0">
              <a:solidFill>
                <a:srgbClr val="002060"/>
              </a:solidFill>
            </a:endParaRPr>
          </a:p>
        </p:txBody>
      </p:sp>
      <p:pic>
        <p:nvPicPr>
          <p:cNvPr id="2" name="Picture 1">
            <a:extLst>
              <a:ext uri="{FF2B5EF4-FFF2-40B4-BE49-F238E27FC236}">
                <a16:creationId xmlns:a16="http://schemas.microsoft.com/office/drawing/2014/main" id="{A4BACF18-05D7-D6BE-5EB7-668004542AA0}"/>
              </a:ext>
            </a:extLst>
          </p:cNvPr>
          <p:cNvPicPr>
            <a:picLocks noChangeAspect="1"/>
          </p:cNvPicPr>
          <p:nvPr/>
        </p:nvPicPr>
        <p:blipFill>
          <a:blip r:embed="rId3"/>
          <a:stretch>
            <a:fillRect/>
          </a:stretch>
        </p:blipFill>
        <p:spPr>
          <a:xfrm>
            <a:off x="412596" y="990924"/>
            <a:ext cx="8944047" cy="5475375"/>
          </a:xfrm>
          <a:prstGeom prst="rect">
            <a:avLst/>
          </a:prstGeom>
        </p:spPr>
      </p:pic>
    </p:spTree>
    <p:extLst>
      <p:ext uri="{BB962C8B-B14F-4D97-AF65-F5344CB8AC3E}">
        <p14:creationId xmlns:p14="http://schemas.microsoft.com/office/powerpoint/2010/main" val="267287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B88A742-A7B7-8102-93E8-2895F62A5FB3}"/>
              </a:ext>
            </a:extLst>
          </p:cNvPr>
          <p:cNvSpPr txBox="1"/>
          <p:nvPr/>
        </p:nvSpPr>
        <p:spPr>
          <a:xfrm>
            <a:off x="127401" y="561472"/>
            <a:ext cx="12002813" cy="584775"/>
          </a:xfrm>
          <a:prstGeom prst="rect">
            <a:avLst/>
          </a:prstGeom>
          <a:noFill/>
        </p:spPr>
        <p:txBody>
          <a:bodyPr wrap="square">
            <a:spAutoFit/>
          </a:bodyPr>
          <a:lstStyle/>
          <a:p>
            <a:r>
              <a:rPr lang="en-US" sz="1600" b="0" i="0" dirty="0">
                <a:effectLst/>
                <a:latin typeface="Söhne"/>
              </a:rPr>
              <a:t>The bar chart suggests that crime rates tend to peak in the summer months, with the highest average occurring in July, followed by a secondary peak in May. Conversely, February is shown to have the lowest average crime rate. </a:t>
            </a:r>
            <a:endParaRPr lang="en-US" sz="1600" dirty="0"/>
          </a:p>
        </p:txBody>
      </p:sp>
      <p:sp>
        <p:nvSpPr>
          <p:cNvPr id="7" name="TextBox 6">
            <a:extLst>
              <a:ext uri="{FF2B5EF4-FFF2-40B4-BE49-F238E27FC236}">
                <a16:creationId xmlns:a16="http://schemas.microsoft.com/office/drawing/2014/main" id="{E333B619-3D19-6FED-E4F7-205C47E6FFA1}"/>
              </a:ext>
            </a:extLst>
          </p:cNvPr>
          <p:cNvSpPr txBox="1"/>
          <p:nvPr/>
        </p:nvSpPr>
        <p:spPr>
          <a:xfrm>
            <a:off x="9417269" y="1601221"/>
            <a:ext cx="2417379" cy="4278094"/>
          </a:xfrm>
          <a:prstGeom prst="rect">
            <a:avLst/>
          </a:prstGeom>
          <a:noFill/>
        </p:spPr>
        <p:txBody>
          <a:bodyPr wrap="square">
            <a:spAutoFit/>
          </a:bodyPr>
          <a:lstStyle/>
          <a:p>
            <a:pPr algn="ctr"/>
            <a:r>
              <a:rPr lang="en-US" sz="1600" b="0" i="0" dirty="0">
                <a:effectLst/>
                <a:latin typeface="Söhne"/>
              </a:rPr>
              <a:t>These trends may indicate that warmer weather correlates with increased criminal activity, which could be due to a variety of factors such as increased social activity, tourism, or other seasonal variables that potentially contribute to opportunities for crime. The data could be used to advocate for strategic law enforcement planning and community programs during these higher-risk periods.</a:t>
            </a:r>
            <a:endParaRPr lang="en-US" sz="1600" dirty="0"/>
          </a:p>
        </p:txBody>
      </p:sp>
      <p:sp>
        <p:nvSpPr>
          <p:cNvPr id="8" name="Rounded Rectangle 7">
            <a:extLst>
              <a:ext uri="{FF2B5EF4-FFF2-40B4-BE49-F238E27FC236}">
                <a16:creationId xmlns:a16="http://schemas.microsoft.com/office/drawing/2014/main" id="{0A7231B7-6FFF-29E8-03FB-D2BD4C559905}"/>
              </a:ext>
            </a:extLst>
          </p:cNvPr>
          <p:cNvSpPr/>
          <p:nvPr/>
        </p:nvSpPr>
        <p:spPr>
          <a:xfrm>
            <a:off x="9459311" y="1459524"/>
            <a:ext cx="2417379" cy="4561489"/>
          </a:xfrm>
          <a:prstGeom prst="roundRect">
            <a:avLst>
              <a:gd name="adj" fmla="val 10580"/>
            </a:avLst>
          </a:prstGeom>
          <a:noFill/>
          <a:ln w="19050">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1F51B88-58B2-F685-E9A2-94B85E70D655}"/>
              </a:ext>
            </a:extLst>
          </p:cNvPr>
          <p:cNvSpPr txBox="1"/>
          <p:nvPr/>
        </p:nvSpPr>
        <p:spPr>
          <a:xfrm>
            <a:off x="1587156" y="44200"/>
            <a:ext cx="10247492" cy="461665"/>
          </a:xfrm>
          <a:prstGeom prst="rect">
            <a:avLst/>
          </a:prstGeom>
          <a:noFill/>
        </p:spPr>
        <p:txBody>
          <a:bodyPr wrap="square">
            <a:spAutoFit/>
          </a:bodyPr>
          <a:lstStyle/>
          <a:p>
            <a:r>
              <a:rPr lang="en-US" sz="2400" b="1" i="0" dirty="0">
                <a:solidFill>
                  <a:srgbClr val="002060"/>
                </a:solidFill>
                <a:effectLst/>
                <a:latin typeface="Söhne"/>
              </a:rPr>
              <a:t>Seasonal Crime Patterns: Summer Surge and Winter Lull</a:t>
            </a:r>
            <a:endParaRPr lang="en-US" sz="2400" b="1" dirty="0">
              <a:solidFill>
                <a:srgbClr val="002060"/>
              </a:solidFill>
            </a:endParaRPr>
          </a:p>
        </p:txBody>
      </p:sp>
      <p:pic>
        <p:nvPicPr>
          <p:cNvPr id="11" name="Picture 10">
            <a:extLst>
              <a:ext uri="{FF2B5EF4-FFF2-40B4-BE49-F238E27FC236}">
                <a16:creationId xmlns:a16="http://schemas.microsoft.com/office/drawing/2014/main" id="{3F046518-28D1-0648-9FF7-F5F3722D4A7E}"/>
              </a:ext>
            </a:extLst>
          </p:cNvPr>
          <p:cNvPicPr>
            <a:picLocks noChangeAspect="1"/>
          </p:cNvPicPr>
          <p:nvPr/>
        </p:nvPicPr>
        <p:blipFill>
          <a:blip r:embed="rId3"/>
          <a:stretch>
            <a:fillRect/>
          </a:stretch>
        </p:blipFill>
        <p:spPr>
          <a:xfrm>
            <a:off x="44669" y="1146247"/>
            <a:ext cx="9372600" cy="5562600"/>
          </a:xfrm>
          <a:prstGeom prst="rect">
            <a:avLst/>
          </a:prstGeom>
        </p:spPr>
      </p:pic>
      <p:pic>
        <p:nvPicPr>
          <p:cNvPr id="12" name="Picture 11">
            <a:extLst>
              <a:ext uri="{FF2B5EF4-FFF2-40B4-BE49-F238E27FC236}">
                <a16:creationId xmlns:a16="http://schemas.microsoft.com/office/drawing/2014/main" id="{7AC584F9-9655-F949-DF0F-5AEE14A4F340}"/>
              </a:ext>
            </a:extLst>
          </p:cNvPr>
          <p:cNvPicPr>
            <a:picLocks noChangeAspect="1"/>
          </p:cNvPicPr>
          <p:nvPr/>
        </p:nvPicPr>
        <p:blipFill>
          <a:blip r:embed="rId4"/>
          <a:stretch>
            <a:fillRect/>
          </a:stretch>
        </p:blipFill>
        <p:spPr>
          <a:xfrm>
            <a:off x="3748035" y="1459523"/>
            <a:ext cx="2703007" cy="4703769"/>
          </a:xfrm>
          <a:prstGeom prst="rect">
            <a:avLst/>
          </a:prstGeom>
          <a:effectLst>
            <a:glow rad="50800">
              <a:schemeClr val="accent4">
                <a:lumMod val="40000"/>
                <a:lumOff val="60000"/>
                <a:alpha val="66000"/>
              </a:schemeClr>
            </a:glow>
          </a:effectLst>
        </p:spPr>
      </p:pic>
    </p:spTree>
    <p:extLst>
      <p:ext uri="{BB962C8B-B14F-4D97-AF65-F5344CB8AC3E}">
        <p14:creationId xmlns:p14="http://schemas.microsoft.com/office/powerpoint/2010/main" val="2407914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3B3701F-55D8-87F2-8F82-5A6C812202EB}"/>
              </a:ext>
            </a:extLst>
          </p:cNvPr>
          <p:cNvGrpSpPr/>
          <p:nvPr/>
        </p:nvGrpSpPr>
        <p:grpSpPr>
          <a:xfrm>
            <a:off x="8313683" y="1168745"/>
            <a:ext cx="3783723" cy="4970292"/>
            <a:chOff x="8313683" y="874455"/>
            <a:chExt cx="3783723" cy="4970292"/>
          </a:xfrm>
        </p:grpSpPr>
        <p:sp>
          <p:nvSpPr>
            <p:cNvPr id="5" name="TextBox 4">
              <a:extLst>
                <a:ext uri="{FF2B5EF4-FFF2-40B4-BE49-F238E27FC236}">
                  <a16:creationId xmlns:a16="http://schemas.microsoft.com/office/drawing/2014/main" id="{C258FA69-9753-45C0-3DDC-B15B38684C31}"/>
                </a:ext>
              </a:extLst>
            </p:cNvPr>
            <p:cNvSpPr txBox="1"/>
            <p:nvPr/>
          </p:nvSpPr>
          <p:spPr>
            <a:xfrm>
              <a:off x="8366233" y="874455"/>
              <a:ext cx="3678621" cy="2554545"/>
            </a:xfrm>
            <a:prstGeom prst="rect">
              <a:avLst/>
            </a:prstGeom>
            <a:noFill/>
          </p:spPr>
          <p:txBody>
            <a:bodyPr wrap="square">
              <a:spAutoFit/>
            </a:bodyPr>
            <a:lstStyle/>
            <a:p>
              <a:pPr algn="just"/>
              <a:br>
                <a:rPr lang="en-US" sz="1600" dirty="0"/>
              </a:br>
              <a:r>
                <a:rPr lang="en-US" sz="1600" b="0" i="0" dirty="0">
                  <a:effectLst/>
                  <a:latin typeface="Söhne"/>
                </a:rPr>
                <a:t>The heatmap suggests a long-term decrease in crime since 2003, with particularly high crime rates in earlier years that gradually taper off. The color gradient indicates that crime rates were consistently higher from 2003 to around 2010-2011, after which there is a noticeable shift to lower crime rates across all months.</a:t>
              </a:r>
              <a:endParaRPr lang="en-US" sz="1600" dirty="0"/>
            </a:p>
          </p:txBody>
        </p:sp>
        <p:sp>
          <p:nvSpPr>
            <p:cNvPr id="7" name="TextBox 6">
              <a:extLst>
                <a:ext uri="{FF2B5EF4-FFF2-40B4-BE49-F238E27FC236}">
                  <a16:creationId xmlns:a16="http://schemas.microsoft.com/office/drawing/2014/main" id="{766648AC-205B-57D6-EFDD-829C4169F67A}"/>
                </a:ext>
              </a:extLst>
            </p:cNvPr>
            <p:cNvSpPr txBox="1"/>
            <p:nvPr/>
          </p:nvSpPr>
          <p:spPr>
            <a:xfrm>
              <a:off x="8392509" y="3429000"/>
              <a:ext cx="3678621" cy="2308324"/>
            </a:xfrm>
            <a:prstGeom prst="rect">
              <a:avLst/>
            </a:prstGeom>
            <a:noFill/>
          </p:spPr>
          <p:txBody>
            <a:bodyPr wrap="square">
              <a:spAutoFit/>
            </a:bodyPr>
            <a:lstStyle/>
            <a:p>
              <a:r>
                <a:rPr lang="en-US" sz="1600" b="0" i="0" dirty="0">
                  <a:effectLst/>
                  <a:latin typeface="Söhne"/>
                </a:rPr>
                <a:t>When connecting this with the previous picture, which showed monthly averages, it's apparent that while crime has decreased overall, the seasonal pattern within each year remains. Crime still peaks in the summer months, but the total volume of crime in those peak periods is lower in recent years compared to the early and mid-2000s.</a:t>
              </a:r>
              <a:endParaRPr lang="en-US" sz="1600" dirty="0"/>
            </a:p>
          </p:txBody>
        </p:sp>
        <p:sp>
          <p:nvSpPr>
            <p:cNvPr id="8" name="Rounded Rectangle 7">
              <a:extLst>
                <a:ext uri="{FF2B5EF4-FFF2-40B4-BE49-F238E27FC236}">
                  <a16:creationId xmlns:a16="http://schemas.microsoft.com/office/drawing/2014/main" id="{6547F28B-5FA0-3C1A-F15F-B16E3D21D064}"/>
                </a:ext>
              </a:extLst>
            </p:cNvPr>
            <p:cNvSpPr/>
            <p:nvPr/>
          </p:nvSpPr>
          <p:spPr>
            <a:xfrm>
              <a:off x="8313683" y="1040525"/>
              <a:ext cx="3783723" cy="4804222"/>
            </a:xfrm>
            <a:prstGeom prst="roundRect">
              <a:avLst>
                <a:gd name="adj" fmla="val 7524"/>
              </a:avLst>
            </a:prstGeom>
            <a:noFill/>
            <a:ln w="19050">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CA3B165C-5ACD-28B6-7087-670B778F460D}"/>
              </a:ext>
            </a:extLst>
          </p:cNvPr>
          <p:cNvSpPr txBox="1"/>
          <p:nvPr/>
        </p:nvSpPr>
        <p:spPr>
          <a:xfrm>
            <a:off x="1797362" y="47920"/>
            <a:ext cx="10247492" cy="461665"/>
          </a:xfrm>
          <a:prstGeom prst="rect">
            <a:avLst/>
          </a:prstGeom>
          <a:noFill/>
        </p:spPr>
        <p:txBody>
          <a:bodyPr wrap="square">
            <a:spAutoFit/>
          </a:bodyPr>
          <a:lstStyle/>
          <a:p>
            <a:r>
              <a:rPr lang="en-US" sz="2400" b="1" i="0" dirty="0">
                <a:solidFill>
                  <a:srgbClr val="002060"/>
                </a:solidFill>
                <a:effectLst/>
                <a:latin typeface="Söhne"/>
              </a:rPr>
              <a:t>Shifting Crime Dynamics: A Two-Decade Perspective</a:t>
            </a:r>
            <a:endParaRPr lang="en-US" sz="2400" b="1" dirty="0">
              <a:solidFill>
                <a:srgbClr val="002060"/>
              </a:solidFill>
            </a:endParaRPr>
          </a:p>
        </p:txBody>
      </p:sp>
      <p:pic>
        <p:nvPicPr>
          <p:cNvPr id="2" name="Picture 1">
            <a:extLst>
              <a:ext uri="{FF2B5EF4-FFF2-40B4-BE49-F238E27FC236}">
                <a16:creationId xmlns:a16="http://schemas.microsoft.com/office/drawing/2014/main" id="{B9388D7E-A32D-D7DE-ECBD-41B4DF36307D}"/>
              </a:ext>
            </a:extLst>
          </p:cNvPr>
          <p:cNvPicPr>
            <a:picLocks noChangeAspect="1"/>
          </p:cNvPicPr>
          <p:nvPr/>
        </p:nvPicPr>
        <p:blipFill>
          <a:blip r:embed="rId2"/>
          <a:stretch>
            <a:fillRect/>
          </a:stretch>
        </p:blipFill>
        <p:spPr>
          <a:xfrm>
            <a:off x="81456" y="509585"/>
            <a:ext cx="8179675" cy="6300495"/>
          </a:xfrm>
          <a:prstGeom prst="rect">
            <a:avLst/>
          </a:prstGeom>
        </p:spPr>
      </p:pic>
    </p:spTree>
    <p:extLst>
      <p:ext uri="{BB962C8B-B14F-4D97-AF65-F5344CB8AC3E}">
        <p14:creationId xmlns:p14="http://schemas.microsoft.com/office/powerpoint/2010/main" val="39073952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5193</TotalTime>
  <Words>1819</Words>
  <Application>Microsoft Office PowerPoint</Application>
  <PresentationFormat>Widescreen</PresentationFormat>
  <Paragraphs>113</Paragraphs>
  <Slides>16</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Söhne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Fahad Bin Islam</dc:creator>
  <cp:lastModifiedBy>PURUNDAR YENGALA MADHUSUDHAN RAO</cp:lastModifiedBy>
  <cp:revision>22</cp:revision>
  <dcterms:created xsi:type="dcterms:W3CDTF">2023-12-13T17:34:11Z</dcterms:created>
  <dcterms:modified xsi:type="dcterms:W3CDTF">2024-12-17T02:03:58Z</dcterms:modified>
</cp:coreProperties>
</file>