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6" r:id="rId5"/>
    <p:sldId id="267" r:id="rId6"/>
    <p:sldId id="268" r:id="rId7"/>
    <p:sldId id="258" r:id="rId8"/>
    <p:sldId id="269" r:id="rId9"/>
    <p:sldId id="272" r:id="rId10"/>
    <p:sldId id="259" r:id="rId11"/>
    <p:sldId id="270" r:id="rId12"/>
    <p:sldId id="260" r:id="rId13"/>
    <p:sldId id="271" r:id="rId14"/>
    <p:sldId id="273" r:id="rId15"/>
    <p:sldId id="261" r:id="rId16"/>
    <p:sldId id="274" r:id="rId17"/>
    <p:sldId id="262" r:id="rId18"/>
    <p:sldId id="263" r:id="rId19"/>
    <p:sldId id="275" r:id="rId20"/>
    <p:sldId id="276" r:id="rId21"/>
    <p:sldId id="277" r:id="rId22"/>
    <p:sldId id="278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D946-BCD5-425D-867E-7579DE68CF6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7C8A8-5105-4AA9-8897-1DC7D587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7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7C8A8-5105-4AA9-8897-1DC7D5878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EAA9-0B0C-0317-EBE9-6F9C7E51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1FB67-87A7-FF3F-1372-EE5E16F8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9C7BD-0840-798C-694D-8865B3EC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1C4F-0B45-4C0E-E175-5209D2AC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8316F-1555-02B4-52DA-9D154CFE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BAB7-A02F-9B6E-0520-B7B453A0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C7A89-985D-08D8-E746-18757092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4DA33-9AA4-B622-83FA-DA651AA8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4D458-8D37-BAA5-F2A5-0E1D47F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DB921-D9FD-8ADB-02F5-D9896E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4448C-5B0B-388B-8923-4AF8EAD8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211D4-6CA4-748F-6DD7-6F2990A8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6DAF8-8296-F984-34BA-2C515DBF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ED81C-1046-010A-2968-A3B04A4E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706B-496E-DA89-1415-DD48D634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882F-D408-184C-AB1B-846E15C6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0CC77-0035-5774-2CEC-1DC53385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E46B8-52F2-3BD3-5BF5-E007E79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2E4A9-AF0E-6751-E54D-7485BBF0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6BB5D-80CF-DF42-B05E-F2D0D90E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1F32-150B-D4E2-A480-C593370C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CB8EC-D290-F784-9D26-C76FEA0F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9B42-A14C-6442-7216-D6A173E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200-44F9-2EC3-BDF7-EDA43715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588E-0392-564D-8C11-1B8175A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73638-B20B-9B47-68B5-98214F98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F5006-C22C-30A9-D02D-C694B9A61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2B7CB-C46D-52B8-E962-2B52B1F9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C0810-BB43-33FA-5547-9AFDC892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6B8E4-F768-7ABE-0E25-DB9F34C9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72524-717B-D231-BC56-C73A51C3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5CEA7-0655-23B3-308D-80B66B77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39521-C537-D504-D7E6-475CB065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FA218-C35D-FB89-D641-275E2F8D6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0D5F7-590F-F1A3-18E7-BD4A745DC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71252-0134-D602-E3BA-794F591A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19325-50FF-05CC-7B3F-F5E2DE0D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9E6C3-D2F3-0375-D17F-5CB92AC8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64BB1-4E7F-21A8-2D1A-EE3C5E84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B6DF-738E-A454-99CA-EBA544B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AF051-F1C1-9059-C196-93947DB2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FCA5D-FCD4-6221-F9C0-FF4DFAAD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7F2E4-5236-F33F-5CDE-4626B9E1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DEF18-CA62-B12F-A9CC-4F54AF4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1575C-6827-5C19-FB40-B07214E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DE7B5-98D6-B1D1-AE6D-C9568FEC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C5398-ABA5-7A76-0DCA-C2352B33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03140-106A-741C-5D43-BA1FC9EF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01202-E1D8-E269-AFD1-FEF4B005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5F50F-62C7-95A4-FC04-1DC37799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EAF3D-BAD5-7204-F756-92F5BA69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EA364-3E94-F366-A69A-CE23CC2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69330-8AD8-A0C5-F180-DC964EC1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08794-4F2A-26C0-CFBE-597228536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621D5-3834-2882-D635-B5D0B3484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C5AB5-2DCD-FECB-70FD-8ABB7AC4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4861C-6F1F-77B1-EA46-2A517279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8B0B5-0E43-B324-BDDB-7B3A8DB8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3A6AB8-682F-344A-848A-8C630A2A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71D15-7E1A-30E5-D2B8-F0D01048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C2111-C2FF-6A9A-A66A-D6BCA0176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A3C64-71FD-4044-B31E-39FB5943E3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90BE2-2707-F5B3-EC68-E20C616A7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3258E-98C2-1547-6241-3A3126918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8DBF8-7FD3-434F-8046-143131B8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9E92-D6A9-E68B-E2AE-36647B9F2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1069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Hybrid Optical/Radio Frequency Communication Channel Model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8B298-1AAE-6F42-5EE0-7CE053C0D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YimengLi</a:t>
            </a:r>
            <a:endParaRPr lang="en-US" altLang="zh-CN" dirty="0"/>
          </a:p>
          <a:p>
            <a:r>
              <a:rPr lang="en-US" altLang="zh-CN" dirty="0"/>
              <a:t>a1874845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"/>
    </mc:Choice>
    <mc:Fallback xmlns="">
      <p:transition spd="slow" advTm="13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464C-E947-5594-0899-D30E86B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370E6DD-1734-D550-3C24-14E5D02D60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991" y="1495323"/>
            <a:ext cx="10326376" cy="4540381"/>
            <a:chOff x="0" y="473"/>
            <a:chExt cx="7685" cy="337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D9B6D7A5-0537-5F65-2D72-851B127002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473"/>
              <a:ext cx="7680" cy="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5E6027B1-9DCE-359D-ABEC-85098CC00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"/>
              <a:ext cx="7685" cy="3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59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F0044-DFA5-DB27-F926-EFE75D72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 result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A4D426EA-52B2-F5EF-1C67-46BA5C95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7272"/>
            <a:ext cx="10515600" cy="3466036"/>
          </a:xfrm>
        </p:spPr>
      </p:pic>
    </p:spTree>
    <p:extLst>
      <p:ext uri="{BB962C8B-B14F-4D97-AF65-F5344CB8AC3E}">
        <p14:creationId xmlns:p14="http://schemas.microsoft.com/office/powerpoint/2010/main" val="364160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86A1-BC79-6A24-2E21-8FB1136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 with </a:t>
            </a:r>
            <a:r>
              <a:rPr lang="en-US" altLang="zh-CN" dirty="0" err="1"/>
              <a:t>correlationship</a:t>
            </a:r>
            <a:endParaRPr lang="zh-CN" altLang="en-US" dirty="0"/>
          </a:p>
        </p:txBody>
      </p:sp>
      <p:pic>
        <p:nvPicPr>
          <p:cNvPr id="5" name="内容占位符 4" descr="图片包含 图形用户界面&#10;&#10;描述已自动生成">
            <a:extLst>
              <a:ext uri="{FF2B5EF4-FFF2-40B4-BE49-F238E27FC236}">
                <a16:creationId xmlns:a16="http://schemas.microsoft.com/office/drawing/2014/main" id="{6D67EC37-FF5A-D56F-53BB-88ADE35C2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8" y="1543583"/>
            <a:ext cx="11440323" cy="3770833"/>
          </a:xfrm>
        </p:spPr>
      </p:pic>
    </p:spTree>
    <p:extLst>
      <p:ext uri="{BB962C8B-B14F-4D97-AF65-F5344CB8AC3E}">
        <p14:creationId xmlns:p14="http://schemas.microsoft.com/office/powerpoint/2010/main" val="345970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D6F7B-4EDA-485B-220B-1FAC8CEE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159562"/>
            <a:ext cx="10515600" cy="1325563"/>
          </a:xfrm>
        </p:spPr>
        <p:txBody>
          <a:bodyPr/>
          <a:lstStyle/>
          <a:p>
            <a:r>
              <a:rPr lang="en-US" altLang="zh-CN" dirty="0"/>
              <a:t>Base model result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9F0381-C126-E395-8F22-1121A076F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86676"/>
              </p:ext>
            </p:extLst>
          </p:nvPr>
        </p:nvGraphicFramePr>
        <p:xfrm>
          <a:off x="368595" y="1577360"/>
          <a:ext cx="1121026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94">
                  <a:extLst>
                    <a:ext uri="{9D8B030D-6E8A-4147-A177-3AD203B41FA5}">
                      <a16:colId xmlns:a16="http://schemas.microsoft.com/office/drawing/2014/main" val="205555311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870564467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2745520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79591951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767509539"/>
                    </a:ext>
                  </a:extLst>
                </a:gridCol>
                <a:gridCol w="1171858">
                  <a:extLst>
                    <a:ext uri="{9D8B030D-6E8A-4147-A177-3AD203B41FA5}">
                      <a16:colId xmlns:a16="http://schemas.microsoft.com/office/drawing/2014/main" val="1615113250"/>
                    </a:ext>
                  </a:extLst>
                </a:gridCol>
                <a:gridCol w="1024167">
                  <a:extLst>
                    <a:ext uri="{9D8B030D-6E8A-4147-A177-3AD203B41FA5}">
                      <a16:colId xmlns:a16="http://schemas.microsoft.com/office/drawing/2014/main" val="2505554380"/>
                    </a:ext>
                  </a:extLst>
                </a:gridCol>
                <a:gridCol w="1214710">
                  <a:extLst>
                    <a:ext uri="{9D8B030D-6E8A-4147-A177-3AD203B41FA5}">
                      <a16:colId xmlns:a16="http://schemas.microsoft.com/office/drawing/2014/main" val="3027824203"/>
                    </a:ext>
                  </a:extLst>
                </a:gridCol>
                <a:gridCol w="1278227">
                  <a:extLst>
                    <a:ext uri="{9D8B030D-6E8A-4147-A177-3AD203B41FA5}">
                      <a16:colId xmlns:a16="http://schemas.microsoft.com/office/drawing/2014/main" val="2724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Duststorm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Drizzle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Showers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4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RF </a:t>
                      </a:r>
                      <a:r>
                        <a:rPr lang="en-US" altLang="zh-CN" dirty="0" err="1"/>
                        <a:t>Att</a:t>
                      </a:r>
                      <a:r>
                        <a:rPr lang="en-US" altLang="zh-CN" dirty="0"/>
                        <a:t> RMSE(dB)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RF 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</a:t>
                      </a:r>
                      <a:r>
                        <a:rPr lang="en-US" altLang="zh-CN" baseline="30000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9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FSO RMSE(dB)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2482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FSO </a:t>
                      </a:r>
                      <a:r>
                        <a:rPr lang="en-US" altLang="zh-CN" dirty="0" err="1"/>
                        <a:t>Att</a:t>
                      </a:r>
                      <a:r>
                        <a:rPr lang="en-US" altLang="zh-CN" dirty="0"/>
                        <a:t> R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51966"/>
                  </a:ext>
                </a:extLst>
              </a:tr>
              <a:tr h="363467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RF </a:t>
                      </a:r>
                      <a:r>
                        <a:rPr lang="en-US" altLang="zh-CN" dirty="0" err="1"/>
                        <a:t>Att</a:t>
                      </a:r>
                      <a:r>
                        <a:rPr lang="en-US" altLang="zh-CN" dirty="0"/>
                        <a:t> RMSE(dB)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2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RF </a:t>
                      </a:r>
                      <a:r>
                        <a:rPr lang="en-US" altLang="zh-CN" dirty="0" err="1"/>
                        <a:t>Att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</a:t>
                      </a:r>
                      <a:r>
                        <a:rPr lang="en-US" altLang="zh-CN" baseline="30000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43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FSO RMSE(dB)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FSO </a:t>
                      </a:r>
                      <a:r>
                        <a:rPr lang="en-US" altLang="zh-CN" dirty="0" err="1"/>
                        <a:t>Att</a:t>
                      </a:r>
                      <a:r>
                        <a:rPr lang="en-US" altLang="zh-CN" dirty="0"/>
                        <a:t> R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5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5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1C02-8EBD-4044-7B5B-F2003D80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 model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E0C54-17E2-BD36-A193-647C6929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351338"/>
          </a:xfrm>
        </p:spPr>
        <p:txBody>
          <a:bodyPr/>
          <a:lstStyle/>
          <a:p>
            <a:r>
              <a:rPr lang="en-US" altLang="zh-CN" dirty="0"/>
              <a:t>Generic model has produce better result on most weather conditions.</a:t>
            </a:r>
            <a:endParaRPr lang="zh-CN" altLang="en-US" dirty="0"/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9F0048E5-7DCF-E24F-8C5C-4A053D8F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1" y="2416785"/>
            <a:ext cx="8952614" cy="38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DA7A9-A30C-200E-5DF6-8998EC9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between RF attenuation and FSO attenuation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5E92E-89A0-BF64-FE19-B8649A2A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909"/>
            <a:ext cx="10515600" cy="4351338"/>
          </a:xfrm>
        </p:spPr>
        <p:txBody>
          <a:bodyPr/>
          <a:lstStyle/>
          <a:p>
            <a:r>
              <a:rPr lang="en-US" altLang="zh-CN" dirty="0"/>
              <a:t>2 Indicators to test relationship</a:t>
            </a:r>
          </a:p>
          <a:p>
            <a:pPr lvl="1"/>
            <a:r>
              <a:rPr lang="en-US" altLang="zh-CN" dirty="0"/>
              <a:t>Pearson Correlation Coefficient</a:t>
            </a:r>
          </a:p>
          <a:p>
            <a:pPr lvl="2"/>
            <a:r>
              <a:rPr lang="en-US" altLang="zh-CN" dirty="0"/>
              <a:t>-1&lt;r&lt;1</a:t>
            </a:r>
          </a:p>
          <a:p>
            <a:pPr lvl="2"/>
            <a:r>
              <a:rPr lang="en-US" altLang="zh-CN" dirty="0"/>
              <a:t>r=0 means no linear relationship</a:t>
            </a:r>
          </a:p>
          <a:p>
            <a:pPr lvl="2"/>
            <a:r>
              <a:rPr lang="en-US" altLang="zh-CN" dirty="0"/>
              <a:t>R close to 1 or -1 means strong linear relationship</a:t>
            </a:r>
          </a:p>
          <a:p>
            <a:pPr lvl="1"/>
            <a:r>
              <a:rPr lang="en-US" altLang="zh-CN" dirty="0"/>
              <a:t>Mutual Information</a:t>
            </a:r>
          </a:p>
          <a:p>
            <a:pPr lvl="2"/>
            <a:r>
              <a:rPr lang="en-US" altLang="zh-CN" dirty="0"/>
              <a:t>Can quantify both linear and non-linear relationship</a:t>
            </a:r>
          </a:p>
          <a:p>
            <a:pPr lvl="2"/>
            <a:r>
              <a:rPr lang="en-US" altLang="zh-CN" dirty="0"/>
              <a:t>Mutual Information value&gt;=0</a:t>
            </a:r>
          </a:p>
          <a:p>
            <a:pPr lvl="2"/>
            <a:r>
              <a:rPr lang="en-US" altLang="zh-CN" dirty="0"/>
              <a:t>use it to divide joint entropy to get </a:t>
            </a:r>
            <a:r>
              <a:rPr lang="en-US" altLang="zh-CN" dirty="0" err="1"/>
              <a:t>correlationship</a:t>
            </a:r>
            <a:r>
              <a:rPr lang="en-US" altLang="zh-CN" dirty="0"/>
              <a:t> value</a:t>
            </a:r>
          </a:p>
          <a:p>
            <a:pPr lvl="3"/>
            <a:r>
              <a:rPr lang="en-US" altLang="zh-CN" dirty="0"/>
              <a:t>close to 1 means highly correlated</a:t>
            </a:r>
          </a:p>
          <a:p>
            <a:pPr lvl="3"/>
            <a:r>
              <a:rPr lang="en-US" altLang="zh-CN" dirty="0"/>
              <a:t>close to 0 means independent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AE648EC-7C72-310D-38FE-EADEAAA7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56" y="959619"/>
            <a:ext cx="4531984" cy="31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70FC-8E13-4E83-B4AF-A41E1968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between RF attenuation and FSO attenuation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08672-A2E2-A889-28E9-2F0F93C5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2" y="2215301"/>
            <a:ext cx="10515600" cy="2427398"/>
          </a:xfrm>
        </p:spPr>
        <p:txBody>
          <a:bodyPr/>
          <a:lstStyle/>
          <a:p>
            <a:r>
              <a:rPr lang="en-US" altLang="zh-CN" dirty="0"/>
              <a:t>Pearson correlation coefficient for whole dataset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96A979-7C17-1EAF-04A3-936E27E1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12262"/>
              </p:ext>
            </p:extLst>
          </p:nvPr>
        </p:nvGraphicFramePr>
        <p:xfrm>
          <a:off x="866554" y="2755499"/>
          <a:ext cx="8617691" cy="81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51">
                  <a:extLst>
                    <a:ext uri="{9D8B030D-6E8A-4147-A177-3AD203B41FA5}">
                      <a16:colId xmlns:a16="http://schemas.microsoft.com/office/drawing/2014/main" val="2621918764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1291305916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2411026339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3618382592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4160143590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826089702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3556180977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269862198"/>
                    </a:ext>
                  </a:extLst>
                </a:gridCol>
                <a:gridCol w="881305">
                  <a:extLst>
                    <a:ext uri="{9D8B030D-6E8A-4147-A177-3AD203B41FA5}">
                      <a16:colId xmlns:a16="http://schemas.microsoft.com/office/drawing/2014/main" val="2937569614"/>
                    </a:ext>
                  </a:extLst>
                </a:gridCol>
              </a:tblGrid>
              <a:tr h="398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SYNOP 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48934"/>
                  </a:ext>
                </a:extLst>
              </a:tr>
              <a:tr h="419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Pearson value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-0.170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9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348A-B21F-0241-0786-396E86E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method to preserve RFL-FSO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1FE40-7D80-1B46-741C-034EEC9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RFL-FSO Hybrid model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FSO-RFL Hybrid model</a:t>
            </a:r>
            <a:endParaRPr lang="zh-CN" altLang="en-US" dirty="0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AFDE9659-0D2D-A802-AAB6-A303A93B63BC}"/>
              </a:ext>
            </a:extLst>
          </p:cNvPr>
          <p:cNvGrpSpPr/>
          <p:nvPr/>
        </p:nvGrpSpPr>
        <p:grpSpPr>
          <a:xfrm>
            <a:off x="5568766" y="1749536"/>
            <a:ext cx="3918856" cy="1200329"/>
            <a:chOff x="2220686" y="827315"/>
            <a:chExt cx="3918856" cy="1200329"/>
          </a:xfrm>
        </p:grpSpPr>
        <p:sp>
          <p:nvSpPr>
            <p:cNvPr id="12" name="TextBox 47">
              <a:extLst>
                <a:ext uri="{FF2B5EF4-FFF2-40B4-BE49-F238E27FC236}">
                  <a16:creationId xmlns:a16="http://schemas.microsoft.com/office/drawing/2014/main" id="{4250A60A-99AB-0797-64B3-2C8587E9DBAA}"/>
                </a:ext>
              </a:extLst>
            </p:cNvPr>
            <p:cNvSpPr txBox="1"/>
            <p:nvPr/>
          </p:nvSpPr>
          <p:spPr>
            <a:xfrm>
              <a:off x="2220686" y="827315"/>
              <a:ext cx="14717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Temp</a:t>
              </a:r>
            </a:p>
            <a:p>
              <a:r>
                <a:rPr lang="en-AU" sz="1800" dirty="0"/>
                <a:t>Freq</a:t>
              </a:r>
            </a:p>
            <a:p>
              <a:r>
                <a:rPr lang="en-AU" sz="1800" dirty="0"/>
                <a:t>Humidity </a:t>
              </a:r>
            </a:p>
            <a:p>
              <a:endParaRPr lang="en-AU" sz="1800" dirty="0"/>
            </a:p>
          </p:txBody>
        </p:sp>
        <p:cxnSp>
          <p:nvCxnSpPr>
            <p:cNvPr id="13" name="Straight Arrow Connector 48">
              <a:extLst>
                <a:ext uri="{FF2B5EF4-FFF2-40B4-BE49-F238E27FC236}">
                  <a16:creationId xmlns:a16="http://schemas.microsoft.com/office/drawing/2014/main" id="{3BDFDC90-AB49-DD05-55C1-480E4F856A8B}"/>
                </a:ext>
              </a:extLst>
            </p:cNvPr>
            <p:cNvCxnSpPr/>
            <p:nvPr/>
          </p:nvCxnSpPr>
          <p:spPr>
            <a:xfrm>
              <a:off x="3526971" y="1245326"/>
              <a:ext cx="992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9">
              <a:extLst>
                <a:ext uri="{FF2B5EF4-FFF2-40B4-BE49-F238E27FC236}">
                  <a16:creationId xmlns:a16="http://schemas.microsoft.com/office/drawing/2014/main" id="{6A00D5C4-50A8-730D-7196-73CB1A16CA4A}"/>
                </a:ext>
              </a:extLst>
            </p:cNvPr>
            <p:cNvSpPr txBox="1"/>
            <p:nvPr/>
          </p:nvSpPr>
          <p:spPr>
            <a:xfrm>
              <a:off x="4667793" y="1042517"/>
              <a:ext cx="1471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RF </a:t>
              </a:r>
              <a:r>
                <a:rPr lang="en-AU" sz="1800" dirty="0" err="1"/>
                <a:t>Att</a:t>
              </a:r>
              <a:endParaRPr lang="en-AU" sz="1800" dirty="0"/>
            </a:p>
            <a:p>
              <a:endParaRPr lang="en-AU" sz="1800" dirty="0"/>
            </a:p>
          </p:txBody>
        </p:sp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F15B2184-6EDD-B9FA-DFD5-F35F32195E16}"/>
                </a:ext>
              </a:extLst>
            </p:cNvPr>
            <p:cNvSpPr txBox="1"/>
            <p:nvPr/>
          </p:nvSpPr>
          <p:spPr>
            <a:xfrm>
              <a:off x="3526971" y="904018"/>
              <a:ext cx="1471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Random</a:t>
              </a:r>
            </a:p>
            <a:p>
              <a:r>
                <a:rPr lang="en-AU" sz="1800" dirty="0"/>
                <a:t>Forest 1</a:t>
              </a:r>
            </a:p>
            <a:p>
              <a:endParaRPr lang="en-AU" sz="1800" dirty="0"/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2E18690D-4C10-C9D5-E16E-F3CAC484B4AA}"/>
              </a:ext>
            </a:extLst>
          </p:cNvPr>
          <p:cNvGrpSpPr/>
          <p:nvPr/>
        </p:nvGrpSpPr>
        <p:grpSpPr>
          <a:xfrm>
            <a:off x="7742127" y="2959282"/>
            <a:ext cx="3918856" cy="1477328"/>
            <a:chOff x="2220686" y="827315"/>
            <a:chExt cx="3918856" cy="1477328"/>
          </a:xfrm>
        </p:grpSpPr>
        <p:sp>
          <p:nvSpPr>
            <p:cNvPr id="8" name="TextBox 52">
              <a:extLst>
                <a:ext uri="{FF2B5EF4-FFF2-40B4-BE49-F238E27FC236}">
                  <a16:creationId xmlns:a16="http://schemas.microsoft.com/office/drawing/2014/main" id="{D3D6E6C9-CACC-B51E-D5AA-ACACC2FB6987}"/>
                </a:ext>
              </a:extLst>
            </p:cNvPr>
            <p:cNvSpPr txBox="1"/>
            <p:nvPr/>
          </p:nvSpPr>
          <p:spPr>
            <a:xfrm>
              <a:off x="2220686" y="827315"/>
              <a:ext cx="14717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(RF </a:t>
              </a:r>
              <a:r>
                <a:rPr lang="en-AU" sz="1800" dirty="0" err="1"/>
                <a:t>Att</a:t>
              </a:r>
              <a:r>
                <a:rPr lang="en-AU" sz="1800" dirty="0"/>
                <a:t>)’</a:t>
              </a:r>
            </a:p>
            <a:p>
              <a:r>
                <a:rPr lang="en-AU" sz="1800" dirty="0"/>
                <a:t>Temp</a:t>
              </a:r>
            </a:p>
            <a:p>
              <a:r>
                <a:rPr lang="en-AU" sz="1800" dirty="0"/>
                <a:t>Freq</a:t>
              </a:r>
            </a:p>
            <a:p>
              <a:r>
                <a:rPr lang="en-AU" sz="1800" dirty="0"/>
                <a:t>Humidity </a:t>
              </a:r>
            </a:p>
            <a:p>
              <a:endParaRPr lang="en-AU" sz="1800" dirty="0"/>
            </a:p>
          </p:txBody>
        </p:sp>
        <p:cxnSp>
          <p:nvCxnSpPr>
            <p:cNvPr id="9" name="Straight Arrow Connector 53">
              <a:extLst>
                <a:ext uri="{FF2B5EF4-FFF2-40B4-BE49-F238E27FC236}">
                  <a16:creationId xmlns:a16="http://schemas.microsoft.com/office/drawing/2014/main" id="{2E7FF479-FB6E-9366-9BD8-00E4E0F4F443}"/>
                </a:ext>
              </a:extLst>
            </p:cNvPr>
            <p:cNvCxnSpPr/>
            <p:nvPr/>
          </p:nvCxnSpPr>
          <p:spPr>
            <a:xfrm>
              <a:off x="3526971" y="1245326"/>
              <a:ext cx="992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54">
              <a:extLst>
                <a:ext uri="{FF2B5EF4-FFF2-40B4-BE49-F238E27FC236}">
                  <a16:creationId xmlns:a16="http://schemas.microsoft.com/office/drawing/2014/main" id="{1CE77FF1-A3A4-0741-8E96-904906C40D3B}"/>
                </a:ext>
              </a:extLst>
            </p:cNvPr>
            <p:cNvSpPr txBox="1"/>
            <p:nvPr/>
          </p:nvSpPr>
          <p:spPr>
            <a:xfrm>
              <a:off x="4667793" y="1042517"/>
              <a:ext cx="1471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FSO </a:t>
              </a:r>
              <a:r>
                <a:rPr lang="en-AU" sz="1800" dirty="0" err="1"/>
                <a:t>Att</a:t>
              </a:r>
              <a:endParaRPr lang="en-AU" sz="1800" dirty="0"/>
            </a:p>
            <a:p>
              <a:endParaRPr lang="en-AU" sz="1800" dirty="0"/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5BCF95E7-CD92-D6D7-B442-CEF0CE5140B7}"/>
                </a:ext>
              </a:extLst>
            </p:cNvPr>
            <p:cNvSpPr txBox="1"/>
            <p:nvPr/>
          </p:nvSpPr>
          <p:spPr>
            <a:xfrm>
              <a:off x="3526971" y="904460"/>
              <a:ext cx="1471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Random</a:t>
              </a:r>
            </a:p>
            <a:p>
              <a:r>
                <a:rPr lang="en-AU" sz="1800" dirty="0"/>
                <a:t>Forest 2</a:t>
              </a:r>
            </a:p>
            <a:p>
              <a:endParaRPr lang="en-AU" sz="1800" dirty="0"/>
            </a:p>
          </p:txBody>
        </p:sp>
      </p:grpSp>
      <p:cxnSp>
        <p:nvCxnSpPr>
          <p:cNvPr id="6" name="Straight Arrow Connector 56">
            <a:extLst>
              <a:ext uri="{FF2B5EF4-FFF2-40B4-BE49-F238E27FC236}">
                <a16:creationId xmlns:a16="http://schemas.microsoft.com/office/drawing/2014/main" id="{C862B532-7F81-00FB-FEB8-010BB32FFF47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324770" y="2287904"/>
            <a:ext cx="22030" cy="5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9">
            <a:extLst>
              <a:ext uri="{FF2B5EF4-FFF2-40B4-BE49-F238E27FC236}">
                <a16:creationId xmlns:a16="http://schemas.microsoft.com/office/drawing/2014/main" id="{95EAE148-C45D-600E-7579-FCF0ACDAA6E4}"/>
              </a:ext>
            </a:extLst>
          </p:cNvPr>
          <p:cNvGrpSpPr/>
          <p:nvPr/>
        </p:nvGrpSpPr>
        <p:grpSpPr>
          <a:xfrm>
            <a:off x="933265" y="4911274"/>
            <a:ext cx="3918856" cy="1200329"/>
            <a:chOff x="2220686" y="827315"/>
            <a:chExt cx="3918856" cy="1200329"/>
          </a:xfrm>
        </p:grpSpPr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C45E4755-FEEA-07ED-9F1C-0BD49161D82D}"/>
                </a:ext>
              </a:extLst>
            </p:cNvPr>
            <p:cNvSpPr txBox="1"/>
            <p:nvPr/>
          </p:nvSpPr>
          <p:spPr>
            <a:xfrm>
              <a:off x="2220686" y="827315"/>
              <a:ext cx="14717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Temp</a:t>
              </a:r>
            </a:p>
            <a:p>
              <a:r>
                <a:rPr lang="en-AU" sz="1800" dirty="0"/>
                <a:t>Freq</a:t>
              </a:r>
            </a:p>
            <a:p>
              <a:r>
                <a:rPr lang="en-AU" sz="1800" dirty="0"/>
                <a:t>Humidity </a:t>
              </a:r>
            </a:p>
            <a:p>
              <a:endParaRPr lang="en-AU" sz="1800" dirty="0"/>
            </a:p>
          </p:txBody>
        </p:sp>
        <p:cxnSp>
          <p:nvCxnSpPr>
            <p:cNvPr id="26" name="Straight Arrow Connector 61">
              <a:extLst>
                <a:ext uri="{FF2B5EF4-FFF2-40B4-BE49-F238E27FC236}">
                  <a16:creationId xmlns:a16="http://schemas.microsoft.com/office/drawing/2014/main" id="{F05D9B78-6C6D-07DF-96FA-40795A212E8A}"/>
                </a:ext>
              </a:extLst>
            </p:cNvPr>
            <p:cNvCxnSpPr/>
            <p:nvPr/>
          </p:nvCxnSpPr>
          <p:spPr>
            <a:xfrm>
              <a:off x="3526971" y="1245326"/>
              <a:ext cx="992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62">
              <a:extLst>
                <a:ext uri="{FF2B5EF4-FFF2-40B4-BE49-F238E27FC236}">
                  <a16:creationId xmlns:a16="http://schemas.microsoft.com/office/drawing/2014/main" id="{399250D0-AB31-48EC-87A3-47E56844FCA4}"/>
                </a:ext>
              </a:extLst>
            </p:cNvPr>
            <p:cNvSpPr txBox="1"/>
            <p:nvPr/>
          </p:nvSpPr>
          <p:spPr>
            <a:xfrm>
              <a:off x="4667793" y="1042517"/>
              <a:ext cx="1471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FSO </a:t>
              </a:r>
              <a:r>
                <a:rPr lang="en-AU" sz="1800" dirty="0" err="1"/>
                <a:t>Att</a:t>
              </a:r>
              <a:endParaRPr lang="en-AU" sz="1800" dirty="0"/>
            </a:p>
            <a:p>
              <a:endParaRPr lang="en-AU" sz="1800" dirty="0"/>
            </a:p>
          </p:txBody>
        </p:sp>
        <p:sp>
          <p:nvSpPr>
            <p:cNvPr id="28" name="TextBox 63">
              <a:extLst>
                <a:ext uri="{FF2B5EF4-FFF2-40B4-BE49-F238E27FC236}">
                  <a16:creationId xmlns:a16="http://schemas.microsoft.com/office/drawing/2014/main" id="{D5D8FE4D-0299-D13D-6729-5885078DB0AB}"/>
                </a:ext>
              </a:extLst>
            </p:cNvPr>
            <p:cNvSpPr txBox="1"/>
            <p:nvPr/>
          </p:nvSpPr>
          <p:spPr>
            <a:xfrm>
              <a:off x="3526971" y="904018"/>
              <a:ext cx="1471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Random</a:t>
              </a:r>
            </a:p>
            <a:p>
              <a:r>
                <a:rPr lang="en-AU" sz="1800" dirty="0"/>
                <a:t>Forest 1</a:t>
              </a:r>
            </a:p>
            <a:p>
              <a:endParaRPr lang="en-AU" sz="1800" dirty="0"/>
            </a:p>
          </p:txBody>
        </p:sp>
      </p:grpSp>
      <p:grpSp>
        <p:nvGrpSpPr>
          <p:cNvPr id="18" name="Group 64">
            <a:extLst>
              <a:ext uri="{FF2B5EF4-FFF2-40B4-BE49-F238E27FC236}">
                <a16:creationId xmlns:a16="http://schemas.microsoft.com/office/drawing/2014/main" id="{9D73F5AD-873E-DAD6-A685-7C76A812DAB6}"/>
              </a:ext>
            </a:extLst>
          </p:cNvPr>
          <p:cNvGrpSpPr/>
          <p:nvPr/>
        </p:nvGrpSpPr>
        <p:grpSpPr>
          <a:xfrm>
            <a:off x="5252484" y="4806549"/>
            <a:ext cx="3918856" cy="1477328"/>
            <a:chOff x="2220686" y="827315"/>
            <a:chExt cx="3918856" cy="1477328"/>
          </a:xfrm>
        </p:grpSpPr>
        <p:sp>
          <p:nvSpPr>
            <p:cNvPr id="21" name="TextBox 65">
              <a:extLst>
                <a:ext uri="{FF2B5EF4-FFF2-40B4-BE49-F238E27FC236}">
                  <a16:creationId xmlns:a16="http://schemas.microsoft.com/office/drawing/2014/main" id="{24042616-37EF-70DA-9687-F69FDF136FCE}"/>
                </a:ext>
              </a:extLst>
            </p:cNvPr>
            <p:cNvSpPr txBox="1"/>
            <p:nvPr/>
          </p:nvSpPr>
          <p:spPr>
            <a:xfrm>
              <a:off x="2220686" y="827315"/>
              <a:ext cx="14717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(FSO </a:t>
              </a:r>
              <a:r>
                <a:rPr lang="en-AU" sz="1800" dirty="0" err="1"/>
                <a:t>Att</a:t>
              </a:r>
              <a:r>
                <a:rPr lang="en-AU" sz="1800" dirty="0"/>
                <a:t>)’</a:t>
              </a:r>
            </a:p>
            <a:p>
              <a:r>
                <a:rPr lang="en-AU" sz="1800" dirty="0"/>
                <a:t>Temp</a:t>
              </a:r>
            </a:p>
            <a:p>
              <a:r>
                <a:rPr lang="en-AU" sz="1800" dirty="0"/>
                <a:t>Freq</a:t>
              </a:r>
            </a:p>
            <a:p>
              <a:r>
                <a:rPr lang="en-AU" sz="1800" dirty="0"/>
                <a:t>Humidity </a:t>
              </a:r>
            </a:p>
            <a:p>
              <a:endParaRPr lang="en-AU" sz="1800" dirty="0"/>
            </a:p>
          </p:txBody>
        </p:sp>
        <p:cxnSp>
          <p:nvCxnSpPr>
            <p:cNvPr id="22" name="Straight Arrow Connector 66">
              <a:extLst>
                <a:ext uri="{FF2B5EF4-FFF2-40B4-BE49-F238E27FC236}">
                  <a16:creationId xmlns:a16="http://schemas.microsoft.com/office/drawing/2014/main" id="{5F4CFC81-5609-F1DE-4603-3BBA451A0724}"/>
                </a:ext>
              </a:extLst>
            </p:cNvPr>
            <p:cNvCxnSpPr/>
            <p:nvPr/>
          </p:nvCxnSpPr>
          <p:spPr>
            <a:xfrm>
              <a:off x="3526971" y="1245326"/>
              <a:ext cx="992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7">
              <a:extLst>
                <a:ext uri="{FF2B5EF4-FFF2-40B4-BE49-F238E27FC236}">
                  <a16:creationId xmlns:a16="http://schemas.microsoft.com/office/drawing/2014/main" id="{7C1A1D88-9BC1-23EC-1505-FB3310314450}"/>
                </a:ext>
              </a:extLst>
            </p:cNvPr>
            <p:cNvSpPr txBox="1"/>
            <p:nvPr/>
          </p:nvSpPr>
          <p:spPr>
            <a:xfrm>
              <a:off x="4667793" y="1042517"/>
              <a:ext cx="1471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RF </a:t>
              </a:r>
              <a:r>
                <a:rPr lang="en-AU" sz="1800" dirty="0" err="1"/>
                <a:t>Att</a:t>
              </a:r>
              <a:endParaRPr lang="en-AU" sz="1800" dirty="0"/>
            </a:p>
            <a:p>
              <a:endParaRPr lang="en-AU" sz="1800" dirty="0"/>
            </a:p>
          </p:txBody>
        </p:sp>
        <p:sp>
          <p:nvSpPr>
            <p:cNvPr id="24" name="TextBox 68">
              <a:extLst>
                <a:ext uri="{FF2B5EF4-FFF2-40B4-BE49-F238E27FC236}">
                  <a16:creationId xmlns:a16="http://schemas.microsoft.com/office/drawing/2014/main" id="{76D6F2E3-D2A0-F0FE-C7BD-DDCD80D7B9E5}"/>
                </a:ext>
              </a:extLst>
            </p:cNvPr>
            <p:cNvSpPr txBox="1"/>
            <p:nvPr/>
          </p:nvSpPr>
          <p:spPr>
            <a:xfrm>
              <a:off x="3526971" y="904460"/>
              <a:ext cx="1471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Random</a:t>
              </a:r>
            </a:p>
            <a:p>
              <a:r>
                <a:rPr lang="en-AU" sz="1800" dirty="0"/>
                <a:t>Forest 2</a:t>
              </a:r>
            </a:p>
            <a:p>
              <a:endParaRPr lang="en-AU" sz="1800" dirty="0"/>
            </a:p>
          </p:txBody>
        </p:sp>
      </p:grpSp>
      <p:cxnSp>
        <p:nvCxnSpPr>
          <p:cNvPr id="19" name="Straight Arrow Connector 69">
            <a:extLst>
              <a:ext uri="{FF2B5EF4-FFF2-40B4-BE49-F238E27FC236}">
                <a16:creationId xmlns:a16="http://schemas.microsoft.com/office/drawing/2014/main" id="{EADF29CC-C90F-543C-0FD4-023E731F52DF}"/>
              </a:ext>
            </a:extLst>
          </p:cNvPr>
          <p:cNvCxnSpPr>
            <a:cxnSpLocks/>
          </p:cNvCxnSpPr>
          <p:nvPr/>
        </p:nvCxnSpPr>
        <p:spPr>
          <a:xfrm>
            <a:off x="4363429" y="5296570"/>
            <a:ext cx="88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1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DDFD7-E97E-6F51-6C59-1FE5DEFF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9753-8698-DF1A-EFA5-B2EC0498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Heat map: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1D3360C-C782-BCAB-194A-613B4C23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36803"/>
              </p:ext>
            </p:extLst>
          </p:nvPr>
        </p:nvGraphicFramePr>
        <p:xfrm>
          <a:off x="4489011" y="135164"/>
          <a:ext cx="7536608" cy="65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582831971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600222742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2058086013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3325646988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235621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source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3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FSO-RFL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RFL-FSO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Base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set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243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8443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703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5569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03259"/>
                  </a:ext>
                </a:extLst>
              </a:tr>
            </a:tbl>
          </a:graphicData>
        </a:graphic>
      </p:graphicFrame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EE3ABFF5-695D-A5FD-4B66-6E5A76DE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12" y="851759"/>
            <a:ext cx="6746094" cy="5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8D49-F530-0D8D-BC0D-644178D2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14D4F1-5480-5A1E-00C3-CA93B5DA6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02999"/>
              </p:ext>
            </p:extLst>
          </p:nvPr>
        </p:nvGraphicFramePr>
        <p:xfrm>
          <a:off x="4148469" y="96062"/>
          <a:ext cx="7536608" cy="65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319509227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814752100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2524559604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3017920719"/>
                    </a:ext>
                  </a:extLst>
                </a:gridCol>
                <a:gridCol w="1659152">
                  <a:extLst>
                    <a:ext uri="{9D8B030D-6E8A-4147-A177-3AD203B41FA5}">
                      <a16:colId xmlns:a16="http://schemas.microsoft.com/office/drawing/2014/main" val="181931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source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0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SYNOP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FSO-RFL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RFL-FSO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Base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set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8409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5320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4197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61983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23585"/>
                  </a:ext>
                </a:extLst>
              </a:tr>
            </a:tbl>
          </a:graphicData>
        </a:graphic>
      </p:graphicFrame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5CB8115B-2441-8549-1111-E69AA1E95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7" y="835792"/>
            <a:ext cx="6711159" cy="59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782C5-222C-026F-B0AC-5798E6B0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sz="4400" dirty="0"/>
              <a:t>Hybrid Optical/Radio Frequency Communication Channel Model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1B19CF41-6D83-30B4-F3BF-A45BE70E0288}"/>
              </a:ext>
            </a:extLst>
          </p:cNvPr>
          <p:cNvGrpSpPr/>
          <p:nvPr/>
        </p:nvGrpSpPr>
        <p:grpSpPr>
          <a:xfrm>
            <a:off x="1283983" y="1902971"/>
            <a:ext cx="9425560" cy="4172020"/>
            <a:chOff x="251520" y="2209308"/>
            <a:chExt cx="9425560" cy="4172020"/>
          </a:xfrm>
        </p:grpSpPr>
        <p:grpSp>
          <p:nvGrpSpPr>
            <p:cNvPr id="5" name="Group 5149">
              <a:extLst>
                <a:ext uri="{FF2B5EF4-FFF2-40B4-BE49-F238E27FC236}">
                  <a16:creationId xmlns:a16="http://schemas.microsoft.com/office/drawing/2014/main" id="{BC143B76-921F-E019-CC1C-71E1BC47DF95}"/>
                </a:ext>
              </a:extLst>
            </p:cNvPr>
            <p:cNvGrpSpPr/>
            <p:nvPr/>
          </p:nvGrpSpPr>
          <p:grpSpPr>
            <a:xfrm>
              <a:off x="547687" y="5180998"/>
              <a:ext cx="4682694" cy="1200330"/>
              <a:chOff x="4218984" y="5536594"/>
              <a:chExt cx="4682694" cy="1200330"/>
            </a:xfrm>
          </p:grpSpPr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D7F566B4-C1E7-D777-6E07-1CDF735F12A5}"/>
                  </a:ext>
                </a:extLst>
              </p:cNvPr>
              <p:cNvSpPr txBox="1"/>
              <p:nvPr/>
            </p:nvSpPr>
            <p:spPr>
              <a:xfrm>
                <a:off x="5426022" y="5536595"/>
                <a:ext cx="16850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56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28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00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72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Wind Direction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Wind Speed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Temperature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Humidity</a:t>
                </a:r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F1C92275-E304-9C7B-862B-877B0A07B06A}"/>
                  </a:ext>
                </a:extLst>
              </p:cNvPr>
              <p:cNvSpPr/>
              <p:nvPr/>
            </p:nvSpPr>
            <p:spPr>
              <a:xfrm>
                <a:off x="4218984" y="5680157"/>
                <a:ext cx="1044582" cy="93979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56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28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0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2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Weather</a:t>
                </a:r>
              </a:p>
            </p:txBody>
          </p:sp>
          <p:sp>
            <p:nvSpPr>
              <p:cNvPr id="38" name="TextBox 5136">
                <a:extLst>
                  <a:ext uri="{FF2B5EF4-FFF2-40B4-BE49-F238E27FC236}">
                    <a16:creationId xmlns:a16="http://schemas.microsoft.com/office/drawing/2014/main" id="{9A89C87A-EF0C-1082-5A0F-0CB95875FE3B}"/>
                  </a:ext>
                </a:extLst>
              </p:cNvPr>
              <p:cNvSpPr txBox="1"/>
              <p:nvPr/>
            </p:nvSpPr>
            <p:spPr>
              <a:xfrm>
                <a:off x="7111099" y="5536594"/>
                <a:ext cx="1790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56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28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00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72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Visibility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Particle Count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Rain Intensity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SYNOP Code </a:t>
                </a:r>
              </a:p>
            </p:txBody>
          </p:sp>
        </p:grp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0738F81-3B4C-5EEA-5DD1-C5A004A99994}"/>
                </a:ext>
              </a:extLst>
            </p:cNvPr>
            <p:cNvSpPr/>
            <p:nvPr/>
          </p:nvSpPr>
          <p:spPr>
            <a:xfrm>
              <a:off x="563233" y="2788273"/>
              <a:ext cx="694636" cy="93979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RFL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1E4FBCD-EC7D-D69D-DFDD-D41D7279FFE9}"/>
                </a:ext>
              </a:extLst>
            </p:cNvPr>
            <p:cNvSpPr/>
            <p:nvPr/>
          </p:nvSpPr>
          <p:spPr>
            <a:xfrm>
              <a:off x="546483" y="3948207"/>
              <a:ext cx="711384" cy="9397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FSO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BFD3760C-3384-AA16-565D-DC4D4B0FD65F}"/>
                </a:ext>
              </a:extLst>
            </p:cNvPr>
            <p:cNvSpPr txBox="1"/>
            <p:nvPr/>
          </p:nvSpPr>
          <p:spPr>
            <a:xfrm>
              <a:off x="251520" y="220930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Location 0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6BC1E0D-4158-80D1-ACA4-06BE43FA9780}"/>
                </a:ext>
              </a:extLst>
            </p:cNvPr>
            <p:cNvSpPr txBox="1"/>
            <p:nvPr/>
          </p:nvSpPr>
          <p:spPr>
            <a:xfrm>
              <a:off x="5555188" y="220930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Location 1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984A3AC4-0D62-4C40-3C5D-2C7852FA56B7}"/>
                </a:ext>
              </a:extLst>
            </p:cNvPr>
            <p:cNvSpPr/>
            <p:nvPr/>
          </p:nvSpPr>
          <p:spPr>
            <a:xfrm>
              <a:off x="5821399" y="2788273"/>
              <a:ext cx="723275" cy="93979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RFL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A507B4D-4158-2066-64A0-B966379CD667}"/>
                </a:ext>
              </a:extLst>
            </p:cNvPr>
            <p:cNvSpPr/>
            <p:nvPr/>
          </p:nvSpPr>
          <p:spPr>
            <a:xfrm>
              <a:off x="5821400" y="3948207"/>
              <a:ext cx="723275" cy="9397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FSO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C7A9D4D-0C83-629A-3914-F07E74011839}"/>
                </a:ext>
              </a:extLst>
            </p:cNvPr>
            <p:cNvSpPr/>
            <p:nvPr/>
          </p:nvSpPr>
          <p:spPr>
            <a:xfrm>
              <a:off x="2489767" y="3977372"/>
              <a:ext cx="2099733" cy="910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Channel</a:t>
              </a:r>
            </a:p>
          </p:txBody>
        </p:sp>
        <p:cxnSp>
          <p:nvCxnSpPr>
            <p:cNvPr id="13" name="Straight Arrow Connector 5132">
              <a:extLst>
                <a:ext uri="{FF2B5EF4-FFF2-40B4-BE49-F238E27FC236}">
                  <a16:creationId xmlns:a16="http://schemas.microsoft.com/office/drawing/2014/main" id="{689B007D-114A-54EE-114F-23ECDAFA0576}"/>
                </a:ext>
              </a:extLst>
            </p:cNvPr>
            <p:cNvCxnSpPr/>
            <p:nvPr/>
          </p:nvCxnSpPr>
          <p:spPr>
            <a:xfrm>
              <a:off x="1257867" y="2944908"/>
              <a:ext cx="123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133">
              <a:extLst>
                <a:ext uri="{FF2B5EF4-FFF2-40B4-BE49-F238E27FC236}">
                  <a16:creationId xmlns:a16="http://schemas.microsoft.com/office/drawing/2014/main" id="{0D64D7F6-75C4-0529-A038-6C0ACFB0EA1C}"/>
                </a:ext>
              </a:extLst>
            </p:cNvPr>
            <p:cNvSpPr txBox="1"/>
            <p:nvPr/>
          </p:nvSpPr>
          <p:spPr>
            <a:xfrm>
              <a:off x="1460883" y="25708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TSS</a:t>
              </a:r>
            </a:p>
          </p:txBody>
        </p:sp>
        <p:cxnSp>
          <p:nvCxnSpPr>
            <p:cNvPr id="15" name="Straight Arrow Connector 5130">
              <a:extLst>
                <a:ext uri="{FF2B5EF4-FFF2-40B4-BE49-F238E27FC236}">
                  <a16:creationId xmlns:a16="http://schemas.microsoft.com/office/drawing/2014/main" id="{221743F2-2329-796A-6E92-AE2DF709A873}"/>
                </a:ext>
              </a:extLst>
            </p:cNvPr>
            <p:cNvCxnSpPr/>
            <p:nvPr/>
          </p:nvCxnSpPr>
          <p:spPr>
            <a:xfrm>
              <a:off x="4589499" y="2944908"/>
              <a:ext cx="123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131">
              <a:extLst>
                <a:ext uri="{FF2B5EF4-FFF2-40B4-BE49-F238E27FC236}">
                  <a16:creationId xmlns:a16="http://schemas.microsoft.com/office/drawing/2014/main" id="{B0052E66-D26C-297E-E589-3F263E8F2B3C}"/>
                </a:ext>
              </a:extLst>
            </p:cNvPr>
            <p:cNvSpPr txBox="1"/>
            <p:nvPr/>
          </p:nvSpPr>
          <p:spPr>
            <a:xfrm>
              <a:off x="4792515" y="257082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RSS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6EBD8EE-C53C-E485-252D-D03EBC38D28A}"/>
                </a:ext>
              </a:extLst>
            </p:cNvPr>
            <p:cNvCxnSpPr/>
            <p:nvPr/>
          </p:nvCxnSpPr>
          <p:spPr>
            <a:xfrm>
              <a:off x="1257867" y="3558741"/>
              <a:ext cx="1231900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3FA777C8-0E91-F299-3F58-99F665F51894}"/>
                </a:ext>
              </a:extLst>
            </p:cNvPr>
            <p:cNvSpPr txBox="1"/>
            <p:nvPr/>
          </p:nvSpPr>
          <p:spPr>
            <a:xfrm>
              <a:off x="1460883" y="318466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RSS</a:t>
              </a:r>
            </a:p>
          </p:txBody>
        </p:sp>
        <p:cxnSp>
          <p:nvCxnSpPr>
            <p:cNvPr id="19" name="Straight Arrow Connector 15">
              <a:extLst>
                <a:ext uri="{FF2B5EF4-FFF2-40B4-BE49-F238E27FC236}">
                  <a16:creationId xmlns:a16="http://schemas.microsoft.com/office/drawing/2014/main" id="{768CF0DB-6970-CB88-0CBC-2F24C4E77C4A}"/>
                </a:ext>
              </a:extLst>
            </p:cNvPr>
            <p:cNvCxnSpPr/>
            <p:nvPr/>
          </p:nvCxnSpPr>
          <p:spPr>
            <a:xfrm>
              <a:off x="4589499" y="3558741"/>
              <a:ext cx="12319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7BF8DF15-F357-EB9A-122B-0F5786F79972}"/>
                </a:ext>
              </a:extLst>
            </p:cNvPr>
            <p:cNvSpPr txBox="1"/>
            <p:nvPr/>
          </p:nvSpPr>
          <p:spPr>
            <a:xfrm>
              <a:off x="4792515" y="318466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TSS</a:t>
              </a:r>
            </a:p>
          </p:txBody>
        </p:sp>
        <p:cxnSp>
          <p:nvCxnSpPr>
            <p:cNvPr id="21" name="Straight Arrow Connector 5128">
              <a:extLst>
                <a:ext uri="{FF2B5EF4-FFF2-40B4-BE49-F238E27FC236}">
                  <a16:creationId xmlns:a16="http://schemas.microsoft.com/office/drawing/2014/main" id="{0C6AB666-8791-D319-A0C8-1392BFCFBDC5}"/>
                </a:ext>
              </a:extLst>
            </p:cNvPr>
            <p:cNvCxnSpPr/>
            <p:nvPr/>
          </p:nvCxnSpPr>
          <p:spPr>
            <a:xfrm>
              <a:off x="1257867" y="4101122"/>
              <a:ext cx="123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5129">
              <a:extLst>
                <a:ext uri="{FF2B5EF4-FFF2-40B4-BE49-F238E27FC236}">
                  <a16:creationId xmlns:a16="http://schemas.microsoft.com/office/drawing/2014/main" id="{6883023A-111B-C67A-FE66-D13DE53DB778}"/>
                </a:ext>
              </a:extLst>
            </p:cNvPr>
            <p:cNvSpPr txBox="1"/>
            <p:nvPr/>
          </p:nvSpPr>
          <p:spPr>
            <a:xfrm>
              <a:off x="1460883" y="372704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TSS</a:t>
              </a:r>
            </a:p>
          </p:txBody>
        </p:sp>
        <p:cxnSp>
          <p:nvCxnSpPr>
            <p:cNvPr id="23" name="Straight Arrow Connector 18">
              <a:extLst>
                <a:ext uri="{FF2B5EF4-FFF2-40B4-BE49-F238E27FC236}">
                  <a16:creationId xmlns:a16="http://schemas.microsoft.com/office/drawing/2014/main" id="{5944E3ED-EF47-1A80-9E30-523295036251}"/>
                </a:ext>
              </a:extLst>
            </p:cNvPr>
            <p:cNvCxnSpPr/>
            <p:nvPr/>
          </p:nvCxnSpPr>
          <p:spPr>
            <a:xfrm>
              <a:off x="1257867" y="4714955"/>
              <a:ext cx="1231900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5126">
              <a:extLst>
                <a:ext uri="{FF2B5EF4-FFF2-40B4-BE49-F238E27FC236}">
                  <a16:creationId xmlns:a16="http://schemas.microsoft.com/office/drawing/2014/main" id="{1E0E69B4-974D-94F3-204E-130127393DB6}"/>
                </a:ext>
              </a:extLst>
            </p:cNvPr>
            <p:cNvCxnSpPr/>
            <p:nvPr/>
          </p:nvCxnSpPr>
          <p:spPr>
            <a:xfrm>
              <a:off x="4589499" y="4080162"/>
              <a:ext cx="123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127">
              <a:extLst>
                <a:ext uri="{FF2B5EF4-FFF2-40B4-BE49-F238E27FC236}">
                  <a16:creationId xmlns:a16="http://schemas.microsoft.com/office/drawing/2014/main" id="{BE0A4FCF-2BA1-00F6-D1BC-E5CD9F263D67}"/>
                </a:ext>
              </a:extLst>
            </p:cNvPr>
            <p:cNvSpPr txBox="1"/>
            <p:nvPr/>
          </p:nvSpPr>
          <p:spPr>
            <a:xfrm>
              <a:off x="4792515" y="370608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RSS</a:t>
              </a:r>
            </a:p>
          </p:txBody>
        </p:sp>
        <p:cxnSp>
          <p:nvCxnSpPr>
            <p:cNvPr id="26" name="Straight Arrow Connector 21">
              <a:extLst>
                <a:ext uri="{FF2B5EF4-FFF2-40B4-BE49-F238E27FC236}">
                  <a16:creationId xmlns:a16="http://schemas.microsoft.com/office/drawing/2014/main" id="{710F8DA4-F1A3-1BC8-6676-6C7945A863D1}"/>
                </a:ext>
              </a:extLst>
            </p:cNvPr>
            <p:cNvCxnSpPr/>
            <p:nvPr/>
          </p:nvCxnSpPr>
          <p:spPr>
            <a:xfrm>
              <a:off x="4589499" y="4693995"/>
              <a:ext cx="12319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884D8664-55CD-9129-5BC1-5C17DE18C12C}"/>
                </a:ext>
              </a:extLst>
            </p:cNvPr>
            <p:cNvSpPr txBox="1"/>
            <p:nvPr/>
          </p:nvSpPr>
          <p:spPr>
            <a:xfrm>
              <a:off x="4792515" y="431991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TSS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A5903FD2-F167-C3F0-6058-BA5321370AA8}"/>
                </a:ext>
              </a:extLst>
            </p:cNvPr>
            <p:cNvSpPr txBox="1"/>
            <p:nvPr/>
          </p:nvSpPr>
          <p:spPr>
            <a:xfrm>
              <a:off x="1460882" y="431991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RSS</a:t>
              </a: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2E3FC19-6E6D-3767-42D2-4A6EA9039B55}"/>
                </a:ext>
              </a:extLst>
            </p:cNvPr>
            <p:cNvSpPr txBox="1"/>
            <p:nvPr/>
          </p:nvSpPr>
          <p:spPr>
            <a:xfrm>
              <a:off x="2632206" y="3380941"/>
              <a:ext cx="17905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73.5 &amp; 83.5 GHz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81A19C-8E32-6429-94F3-D2061B192CDE}"/>
                </a:ext>
              </a:extLst>
            </p:cNvPr>
            <p:cNvSpPr txBox="1"/>
            <p:nvPr/>
          </p:nvSpPr>
          <p:spPr>
            <a:xfrm>
              <a:off x="2476932" y="4559969"/>
              <a:ext cx="21125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193.4 THz</a:t>
              </a:r>
            </a:p>
          </p:txBody>
        </p:sp>
        <p:grpSp>
          <p:nvGrpSpPr>
            <p:cNvPr id="31" name="Group 5148">
              <a:extLst>
                <a:ext uri="{FF2B5EF4-FFF2-40B4-BE49-F238E27FC236}">
                  <a16:creationId xmlns:a16="http://schemas.microsoft.com/office/drawing/2014/main" id="{A1DD5872-0EC4-E82C-4AD1-E634E9A913C3}"/>
                </a:ext>
              </a:extLst>
            </p:cNvPr>
            <p:cNvGrpSpPr/>
            <p:nvPr/>
          </p:nvGrpSpPr>
          <p:grpSpPr>
            <a:xfrm>
              <a:off x="5508104" y="5302317"/>
              <a:ext cx="4168976" cy="923330"/>
              <a:chOff x="251520" y="5657913"/>
              <a:chExt cx="4168976" cy="923330"/>
            </a:xfrm>
          </p:grpSpPr>
          <p:sp>
            <p:nvSpPr>
              <p:cNvPr id="34" name="TextBox 5122">
                <a:extLst>
                  <a:ext uri="{FF2B5EF4-FFF2-40B4-BE49-F238E27FC236}">
                    <a16:creationId xmlns:a16="http://schemas.microsoft.com/office/drawing/2014/main" id="{3136F435-A82A-E81B-DA1E-F60C865F40E5}"/>
                  </a:ext>
                </a:extLst>
              </p:cNvPr>
              <p:cNvSpPr txBox="1"/>
              <p:nvPr/>
            </p:nvSpPr>
            <p:spPr>
              <a:xfrm>
                <a:off x="251520" y="5657913"/>
                <a:ext cx="8624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56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28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00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72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TSS: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RSS: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35" name="TextBox 5125">
                <a:extLst>
                  <a:ext uri="{FF2B5EF4-FFF2-40B4-BE49-F238E27FC236}">
                    <a16:creationId xmlns:a16="http://schemas.microsoft.com/office/drawing/2014/main" id="{4737B694-98C8-E4DF-EC07-AEC80022F823}"/>
                  </a:ext>
                </a:extLst>
              </p:cNvPr>
              <p:cNvSpPr txBox="1"/>
              <p:nvPr/>
            </p:nvSpPr>
            <p:spPr>
              <a:xfrm>
                <a:off x="1013520" y="5658673"/>
                <a:ext cx="34069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56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28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00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7213" indent="15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Transmit Signal Strength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Receive Signal Strength</a:t>
                </a:r>
              </a:p>
            </p:txBody>
          </p:sp>
        </p:grpSp>
        <p:sp>
          <p:nvSpPr>
            <p:cNvPr id="32" name="TextBox 5137">
              <a:extLst>
                <a:ext uri="{FF2B5EF4-FFF2-40B4-BE49-F238E27FC236}">
                  <a16:creationId xmlns:a16="http://schemas.microsoft.com/office/drawing/2014/main" id="{03116A33-1077-17CC-BDFB-9CBEDF799F87}"/>
                </a:ext>
              </a:extLst>
            </p:cNvPr>
            <p:cNvSpPr txBox="1"/>
            <p:nvPr/>
          </p:nvSpPr>
          <p:spPr>
            <a:xfrm>
              <a:off x="6602465" y="3054042"/>
              <a:ext cx="254453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Radio Frequency Link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AU" sz="1800" dirty="0">
                <a:solidFill>
                  <a:prstClr val="black"/>
                </a:solidFill>
                <a:ea typeface="Calibri" panose="020F050202020403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Free Space Optical</a:t>
              </a:r>
            </a:p>
          </p:txBody>
        </p:sp>
        <p:sp>
          <p:nvSpPr>
            <p:cNvPr id="33" name="Rectangle 5119">
              <a:extLst>
                <a:ext uri="{FF2B5EF4-FFF2-40B4-BE49-F238E27FC236}">
                  <a16:creationId xmlns:a16="http://schemas.microsoft.com/office/drawing/2014/main" id="{07BA219A-71E8-D398-FB45-11F02C39C4B9}"/>
                </a:ext>
              </a:extLst>
            </p:cNvPr>
            <p:cNvSpPr/>
            <p:nvPr/>
          </p:nvSpPr>
          <p:spPr>
            <a:xfrm>
              <a:off x="2489767" y="2771341"/>
              <a:ext cx="2099733" cy="910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3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2"/>
    </mc:Choice>
    <mc:Fallback xmlns="">
      <p:transition spd="slow" advTm="61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FBCC-53B7-492E-43DE-FE7D6178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</a:t>
            </a:r>
            <a:endParaRPr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7DCDC390-3671-E77A-A77F-C6110C1D9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51456" cy="4351338"/>
          </a:xfrm>
        </p:spPr>
      </p:pic>
    </p:spTree>
    <p:extLst>
      <p:ext uri="{BB962C8B-B14F-4D97-AF65-F5344CB8AC3E}">
        <p14:creationId xmlns:p14="http://schemas.microsoft.com/office/powerpoint/2010/main" val="161780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EBEB-6C94-590B-BF28-B579DD6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Correlationship</a:t>
            </a:r>
            <a:r>
              <a:rPr lang="en-US" altLang="zh-CN" dirty="0"/>
              <a:t> Comparison</a:t>
            </a:r>
            <a:endParaRPr lang="zh-CN" altLang="en-US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878A8B22-0614-29BF-3E93-A29A63BD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" y="1844965"/>
            <a:ext cx="6056808" cy="4326292"/>
          </a:xfrm>
          <a:prstGeom prst="rect">
            <a:avLst/>
          </a:prstGeom>
        </p:spPr>
      </p:pic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D2FC2D5C-EE8D-4B27-A791-C3B671ADF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19" y="1844965"/>
            <a:ext cx="5764875" cy="4184873"/>
          </a:xfrm>
        </p:spPr>
      </p:pic>
    </p:spTree>
    <p:extLst>
      <p:ext uri="{BB962C8B-B14F-4D97-AF65-F5344CB8AC3E}">
        <p14:creationId xmlns:p14="http://schemas.microsoft.com/office/powerpoint/2010/main" val="139301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D34C-47F0-2E7F-92B4-F2AF76F7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Correlationship</a:t>
            </a:r>
            <a:r>
              <a:rPr lang="en-US" altLang="zh-CN" dirty="0"/>
              <a:t> Comparison</a:t>
            </a:r>
            <a:endParaRPr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574E41B2-BF38-0489-A3A9-9998D5B60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0160"/>
            <a:ext cx="5912021" cy="4291690"/>
          </a:xfr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95C4C46A-59FA-4818-787E-309AF70D1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" y="1750336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89AA-C84A-AA5E-3633-D968692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955B6-81DE-A6A4-C62B-CCCBC167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neural network to train model</a:t>
            </a:r>
          </a:p>
          <a:p>
            <a:r>
              <a:rPr lang="en-US" altLang="zh-CN" dirty="0"/>
              <a:t>Tune model with more hyper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C4C4-E276-61B7-72D5-0533EF71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F5F47-8D05-0192-EDF4-594BA118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advantage of Hybrid Radio Frequency Channel/Free Space Optical(RF/FSO) system</a:t>
            </a:r>
          </a:p>
          <a:p>
            <a:pPr lvl="1"/>
            <a:r>
              <a:rPr lang="en-US" altLang="zh-CN" dirty="0"/>
              <a:t>Faster</a:t>
            </a:r>
          </a:p>
          <a:p>
            <a:pPr lvl="1"/>
            <a:r>
              <a:rPr lang="en-US" altLang="zh-CN" dirty="0"/>
              <a:t>Better link availability</a:t>
            </a:r>
          </a:p>
          <a:p>
            <a:pPr lvl="1"/>
            <a:r>
              <a:rPr lang="en-US" altLang="zh-CN" dirty="0"/>
              <a:t>More robust</a:t>
            </a:r>
          </a:p>
          <a:p>
            <a:r>
              <a:rPr lang="en-US" altLang="zh-CN" dirty="0"/>
              <a:t>Hybrid system will be widely used for multiple area</a:t>
            </a:r>
          </a:p>
          <a:p>
            <a:pPr lvl="1"/>
            <a:r>
              <a:rPr lang="en-US" altLang="zh-CN" dirty="0"/>
              <a:t>Australian space agency</a:t>
            </a:r>
          </a:p>
          <a:p>
            <a:pPr lvl="1"/>
            <a:r>
              <a:rPr lang="en-US" altLang="zh-CN" dirty="0"/>
              <a:t>NASA</a:t>
            </a:r>
          </a:p>
          <a:p>
            <a:r>
              <a:rPr lang="en-US" altLang="zh-CN" dirty="0"/>
              <a:t>Limits for</a:t>
            </a:r>
            <a:r>
              <a:rPr lang="zh-CN" altLang="en-US" dirty="0"/>
              <a:t> </a:t>
            </a:r>
            <a:r>
              <a:rPr lang="en-US" altLang="zh-CN" dirty="0"/>
              <a:t>hybrid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Easily be infected by different weathers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3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0ADE-1878-0EA1-0F57-37AA6D20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8287A-AE85-BD80-B951-C2035A08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model to predict attenuation of RF channel and FSO channel under different weather conditions</a:t>
            </a:r>
          </a:p>
          <a:p>
            <a:pPr lvl="1"/>
            <a:r>
              <a:rPr lang="en-US" altLang="zh-CN" dirty="0"/>
              <a:t>Help us to switch channel automatically under different situations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82497-752C-C007-84FD-6A2302B9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ADCD5-A5F3-273B-6513-5F718416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Shape:91379 Rows, 27 columns</a:t>
            </a:r>
          </a:p>
          <a:p>
            <a:r>
              <a:rPr lang="en-US" altLang="zh-CN" dirty="0"/>
              <a:t>7 Different weathers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16A1F4-FA86-3EC3-890C-FB35A476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41486"/>
              </p:ext>
            </p:extLst>
          </p:nvPr>
        </p:nvGraphicFramePr>
        <p:xfrm>
          <a:off x="1155404" y="2767917"/>
          <a:ext cx="89526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44">
                  <a:extLst>
                    <a:ext uri="{9D8B030D-6E8A-4147-A177-3AD203B41FA5}">
                      <a16:colId xmlns:a16="http://schemas.microsoft.com/office/drawing/2014/main" val="3501661509"/>
                    </a:ext>
                  </a:extLst>
                </a:gridCol>
                <a:gridCol w="815163">
                  <a:extLst>
                    <a:ext uri="{9D8B030D-6E8A-4147-A177-3AD203B41FA5}">
                      <a16:colId xmlns:a16="http://schemas.microsoft.com/office/drawing/2014/main" val="4183510358"/>
                    </a:ext>
                  </a:extLst>
                </a:gridCol>
                <a:gridCol w="1418062">
                  <a:extLst>
                    <a:ext uri="{9D8B030D-6E8A-4147-A177-3AD203B41FA5}">
                      <a16:colId xmlns:a16="http://schemas.microsoft.com/office/drawing/2014/main" val="2159753048"/>
                    </a:ext>
                  </a:extLst>
                </a:gridCol>
                <a:gridCol w="731687">
                  <a:extLst>
                    <a:ext uri="{9D8B030D-6E8A-4147-A177-3AD203B41FA5}">
                      <a16:colId xmlns:a16="http://schemas.microsoft.com/office/drawing/2014/main" val="2330258260"/>
                    </a:ext>
                  </a:extLst>
                </a:gridCol>
                <a:gridCol w="1324738">
                  <a:extLst>
                    <a:ext uri="{9D8B030D-6E8A-4147-A177-3AD203B41FA5}">
                      <a16:colId xmlns:a16="http://schemas.microsoft.com/office/drawing/2014/main" val="3466812459"/>
                    </a:ext>
                  </a:extLst>
                </a:gridCol>
                <a:gridCol w="1041690">
                  <a:extLst>
                    <a:ext uri="{9D8B030D-6E8A-4147-A177-3AD203B41FA5}">
                      <a16:colId xmlns:a16="http://schemas.microsoft.com/office/drawing/2014/main" val="3066441090"/>
                    </a:ext>
                  </a:extLst>
                </a:gridCol>
                <a:gridCol w="976224">
                  <a:extLst>
                    <a:ext uri="{9D8B030D-6E8A-4147-A177-3AD203B41FA5}">
                      <a16:colId xmlns:a16="http://schemas.microsoft.com/office/drawing/2014/main" val="560344366"/>
                    </a:ext>
                  </a:extLst>
                </a:gridCol>
                <a:gridCol w="1269906">
                  <a:extLst>
                    <a:ext uri="{9D8B030D-6E8A-4147-A177-3AD203B41FA5}">
                      <a16:colId xmlns:a16="http://schemas.microsoft.com/office/drawing/2014/main" val="8003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Dust Storm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Drizzle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Showers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5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SYNOP 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4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74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54FF5-82B6-76AD-2431-5117A363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56EF3-5D84-07E1-384F-48C9CFC5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Heat map of the dataset divided by weather conditions(SYNOPCode) </a:t>
            </a:r>
            <a:endParaRPr lang="zh-CN" altLang="en-US" dirty="0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EF0CD218-FA06-19C0-C51A-DDD2D54E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3020"/>
            <a:ext cx="8869386" cy="38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DEAD-B756-1EF0-C955-725A4125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231681"/>
            <a:ext cx="10515600" cy="980671"/>
          </a:xfrm>
        </p:spPr>
        <p:txBody>
          <a:bodyPr/>
          <a:lstStyle/>
          <a:p>
            <a:r>
              <a:rPr lang="en-US" altLang="zh-CN" dirty="0"/>
              <a:t>Base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1A39E-26D9-CE3B-9CE7-AFCD02B0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3" y="1017679"/>
            <a:ext cx="10515600" cy="4351338"/>
          </a:xfrm>
        </p:spPr>
        <p:txBody>
          <a:bodyPr/>
          <a:lstStyle/>
          <a:p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Good at handle complex dataset</a:t>
            </a:r>
          </a:p>
          <a:p>
            <a:pPr lvl="1"/>
            <a:r>
              <a:rPr lang="en-US" altLang="zh-CN" dirty="0"/>
              <a:t>Can used for feature selection</a:t>
            </a:r>
          </a:p>
          <a:p>
            <a:r>
              <a:rPr lang="en-US" altLang="zh-CN" dirty="0"/>
              <a:t>Steps of model build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8D1069-BC3C-CC8F-A64B-3881260E150C}"/>
              </a:ext>
            </a:extLst>
          </p:cNvPr>
          <p:cNvSpPr/>
          <p:nvPr/>
        </p:nvSpPr>
        <p:spPr>
          <a:xfrm>
            <a:off x="1644503" y="2901932"/>
            <a:ext cx="2204483" cy="347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Prepare data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028F32-8422-CB1C-DF04-43BEA12FBF37}"/>
              </a:ext>
            </a:extLst>
          </p:cNvPr>
          <p:cNvCxnSpPr>
            <a:cxnSpLocks/>
          </p:cNvCxnSpPr>
          <p:nvPr/>
        </p:nvCxnSpPr>
        <p:spPr>
          <a:xfrm>
            <a:off x="2750289" y="3320146"/>
            <a:ext cx="0" cy="31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52C6AFB-06A1-9446-BC4A-64D8020ED8B9}"/>
              </a:ext>
            </a:extLst>
          </p:cNvPr>
          <p:cNvSpPr/>
          <p:nvPr/>
        </p:nvSpPr>
        <p:spPr>
          <a:xfrm>
            <a:off x="1644503" y="3632034"/>
            <a:ext cx="2204483" cy="432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13C54E6-BF64-7B2E-619B-60B56A102FAB}"/>
              </a:ext>
            </a:extLst>
          </p:cNvPr>
          <p:cNvCxnSpPr>
            <a:stCxn id="70" idx="2"/>
          </p:cNvCxnSpPr>
          <p:nvPr/>
        </p:nvCxnSpPr>
        <p:spPr>
          <a:xfrm>
            <a:off x="2746745" y="4064425"/>
            <a:ext cx="3544" cy="382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9A1AAC-A205-267A-37ED-96CFEF200124}"/>
              </a:ext>
            </a:extLst>
          </p:cNvPr>
          <p:cNvSpPr/>
          <p:nvPr/>
        </p:nvSpPr>
        <p:spPr>
          <a:xfrm>
            <a:off x="1644503" y="4496816"/>
            <a:ext cx="2197395" cy="382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 correlation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79118BF-CDFD-2524-3E7F-7EED9DB425FD}"/>
              </a:ext>
            </a:extLst>
          </p:cNvPr>
          <p:cNvSpPr/>
          <p:nvPr/>
        </p:nvSpPr>
        <p:spPr>
          <a:xfrm>
            <a:off x="1424763" y="5180033"/>
            <a:ext cx="2643963" cy="613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 with </a:t>
            </a:r>
            <a:r>
              <a:rPr lang="en-US" altLang="zh-CN" dirty="0" err="1"/>
              <a:t>correlationship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DFBF27C-59C1-10BB-02F6-25C45322D32D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2743201" y="4879588"/>
            <a:ext cx="3544" cy="30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0AA45AA4-07A7-54A5-E059-5AD9A425CBBD}"/>
              </a:ext>
            </a:extLst>
          </p:cNvPr>
          <p:cNvSpPr/>
          <p:nvPr/>
        </p:nvSpPr>
        <p:spPr>
          <a:xfrm>
            <a:off x="1644503" y="6013046"/>
            <a:ext cx="2204483" cy="613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 final model and test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1F6C6E7-A7D7-24ED-77E9-50B901A44420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>
            <a:off x="2746745" y="5793306"/>
            <a:ext cx="0" cy="219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1">
            <a:extLst>
              <a:ext uri="{FF2B5EF4-FFF2-40B4-BE49-F238E27FC236}">
                <a16:creationId xmlns:a16="http://schemas.microsoft.com/office/drawing/2014/main" id="{4F0E933C-607E-D8FD-CACA-6CF17A1E8890}"/>
              </a:ext>
            </a:extLst>
          </p:cNvPr>
          <p:cNvSpPr txBox="1"/>
          <p:nvPr/>
        </p:nvSpPr>
        <p:spPr>
          <a:xfrm>
            <a:off x="6641469" y="2604097"/>
            <a:ext cx="111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AU" sz="1800" dirty="0"/>
              <a:t>Average </a:t>
            </a:r>
            <a:br>
              <a:rPr lang="en-AU" sz="1800" dirty="0"/>
            </a:br>
            <a:r>
              <a:rPr lang="en-AU" sz="1800" dirty="0"/>
              <a:t>Temp.</a:t>
            </a:r>
          </a:p>
          <a:p>
            <a:r>
              <a:rPr lang="en-AU" sz="1800" dirty="0"/>
              <a:t> &gt; 25?</a:t>
            </a:r>
          </a:p>
        </p:txBody>
      </p:sp>
      <p:grpSp>
        <p:nvGrpSpPr>
          <p:cNvPr id="95" name="Group 92">
            <a:extLst>
              <a:ext uri="{FF2B5EF4-FFF2-40B4-BE49-F238E27FC236}">
                <a16:creationId xmlns:a16="http://schemas.microsoft.com/office/drawing/2014/main" id="{0599BADC-731C-3FAA-46E3-CE6A1F7C907A}"/>
              </a:ext>
            </a:extLst>
          </p:cNvPr>
          <p:cNvGrpSpPr/>
          <p:nvPr/>
        </p:nvGrpSpPr>
        <p:grpSpPr>
          <a:xfrm>
            <a:off x="6284032" y="3806015"/>
            <a:ext cx="850178" cy="369332"/>
            <a:chOff x="3771333" y="2858106"/>
            <a:chExt cx="850178" cy="1284081"/>
          </a:xfrm>
        </p:grpSpPr>
        <p:cxnSp>
          <p:nvCxnSpPr>
            <p:cNvPr id="126" name="Straight Connector 121">
              <a:extLst>
                <a:ext uri="{FF2B5EF4-FFF2-40B4-BE49-F238E27FC236}">
                  <a16:creationId xmlns:a16="http://schemas.microsoft.com/office/drawing/2014/main" id="{A57BB568-BF6E-40E7-CF38-54E4EC1588E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2">
              <a:extLst>
                <a:ext uri="{FF2B5EF4-FFF2-40B4-BE49-F238E27FC236}">
                  <a16:creationId xmlns:a16="http://schemas.microsoft.com/office/drawing/2014/main" id="{1094FD84-C2FE-7D67-1DF2-FC25F39D5884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3">
            <a:extLst>
              <a:ext uri="{FF2B5EF4-FFF2-40B4-BE49-F238E27FC236}">
                <a16:creationId xmlns:a16="http://schemas.microsoft.com/office/drawing/2014/main" id="{D1DDA68E-CEA3-480D-084B-AD893654F609}"/>
              </a:ext>
            </a:extLst>
          </p:cNvPr>
          <p:cNvGrpSpPr/>
          <p:nvPr/>
        </p:nvGrpSpPr>
        <p:grpSpPr>
          <a:xfrm>
            <a:off x="7143315" y="3996206"/>
            <a:ext cx="850178" cy="369332"/>
            <a:chOff x="3771333" y="2858106"/>
            <a:chExt cx="850178" cy="1284081"/>
          </a:xfrm>
        </p:grpSpPr>
        <p:cxnSp>
          <p:nvCxnSpPr>
            <p:cNvPr id="124" name="Straight Connector 119">
              <a:extLst>
                <a:ext uri="{FF2B5EF4-FFF2-40B4-BE49-F238E27FC236}">
                  <a16:creationId xmlns:a16="http://schemas.microsoft.com/office/drawing/2014/main" id="{A27CE085-2EE8-0689-4163-48BFF910378A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0">
              <a:extLst>
                <a:ext uri="{FF2B5EF4-FFF2-40B4-BE49-F238E27FC236}">
                  <a16:creationId xmlns:a16="http://schemas.microsoft.com/office/drawing/2014/main" id="{BA186238-1B69-0CF7-80B6-1FEEBEAC0EEF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4">
            <a:extLst>
              <a:ext uri="{FF2B5EF4-FFF2-40B4-BE49-F238E27FC236}">
                <a16:creationId xmlns:a16="http://schemas.microsoft.com/office/drawing/2014/main" id="{32A6FB86-ED39-8D6B-7A57-8E823EEDEB95}"/>
              </a:ext>
            </a:extLst>
          </p:cNvPr>
          <p:cNvGrpSpPr/>
          <p:nvPr/>
        </p:nvGrpSpPr>
        <p:grpSpPr>
          <a:xfrm>
            <a:off x="7118933" y="3531843"/>
            <a:ext cx="850178" cy="369332"/>
            <a:chOff x="3771333" y="2858106"/>
            <a:chExt cx="850178" cy="1284081"/>
          </a:xfrm>
        </p:grpSpPr>
        <p:cxnSp>
          <p:nvCxnSpPr>
            <p:cNvPr id="122" name="Straight Connector 117">
              <a:extLst>
                <a:ext uri="{FF2B5EF4-FFF2-40B4-BE49-F238E27FC236}">
                  <a16:creationId xmlns:a16="http://schemas.microsoft.com/office/drawing/2014/main" id="{92146774-47E4-FC88-6A30-5D9A030E8E70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18">
              <a:extLst>
                <a:ext uri="{FF2B5EF4-FFF2-40B4-BE49-F238E27FC236}">
                  <a16:creationId xmlns:a16="http://schemas.microsoft.com/office/drawing/2014/main" id="{43F08092-C8D1-CB1E-5E6B-8E74965C7A1F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5">
            <a:extLst>
              <a:ext uri="{FF2B5EF4-FFF2-40B4-BE49-F238E27FC236}">
                <a16:creationId xmlns:a16="http://schemas.microsoft.com/office/drawing/2014/main" id="{DCC641E2-FD7A-0470-2EAE-8A99DD9CEC2F}"/>
              </a:ext>
            </a:extLst>
          </p:cNvPr>
          <p:cNvGrpSpPr/>
          <p:nvPr/>
        </p:nvGrpSpPr>
        <p:grpSpPr>
          <a:xfrm>
            <a:off x="7988046" y="3265904"/>
            <a:ext cx="850178" cy="369332"/>
            <a:chOff x="3771333" y="2858106"/>
            <a:chExt cx="850178" cy="1284081"/>
          </a:xfrm>
        </p:grpSpPr>
        <p:cxnSp>
          <p:nvCxnSpPr>
            <p:cNvPr id="120" name="Straight Connector 115">
              <a:extLst>
                <a:ext uri="{FF2B5EF4-FFF2-40B4-BE49-F238E27FC236}">
                  <a16:creationId xmlns:a16="http://schemas.microsoft.com/office/drawing/2014/main" id="{AD3215AA-EB49-5F68-B6AE-AFF5E6FD473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16">
              <a:extLst>
                <a:ext uri="{FF2B5EF4-FFF2-40B4-BE49-F238E27FC236}">
                  <a16:creationId xmlns:a16="http://schemas.microsoft.com/office/drawing/2014/main" id="{F21D9D5A-4986-CCB5-97C9-9384BC75B996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6">
            <a:extLst>
              <a:ext uri="{FF2B5EF4-FFF2-40B4-BE49-F238E27FC236}">
                <a16:creationId xmlns:a16="http://schemas.microsoft.com/office/drawing/2014/main" id="{923594A2-2814-F19E-0A32-7F810D8799CA}"/>
              </a:ext>
            </a:extLst>
          </p:cNvPr>
          <p:cNvGrpSpPr/>
          <p:nvPr/>
        </p:nvGrpSpPr>
        <p:grpSpPr>
          <a:xfrm>
            <a:off x="8895773" y="3016577"/>
            <a:ext cx="850178" cy="369332"/>
            <a:chOff x="3771333" y="2858106"/>
            <a:chExt cx="850178" cy="1284081"/>
          </a:xfrm>
        </p:grpSpPr>
        <p:cxnSp>
          <p:nvCxnSpPr>
            <p:cNvPr id="118" name="Straight Connector 113">
              <a:extLst>
                <a:ext uri="{FF2B5EF4-FFF2-40B4-BE49-F238E27FC236}">
                  <a16:creationId xmlns:a16="http://schemas.microsoft.com/office/drawing/2014/main" id="{99310580-452A-DF78-0055-C7C9E17601CE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4">
              <a:extLst>
                <a:ext uri="{FF2B5EF4-FFF2-40B4-BE49-F238E27FC236}">
                  <a16:creationId xmlns:a16="http://schemas.microsoft.com/office/drawing/2014/main" id="{303EF3E6-8812-7FA5-5046-630A8556961F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7">
            <a:extLst>
              <a:ext uri="{FF2B5EF4-FFF2-40B4-BE49-F238E27FC236}">
                <a16:creationId xmlns:a16="http://schemas.microsoft.com/office/drawing/2014/main" id="{A47796D8-62BA-0F2F-C214-40C59C191F33}"/>
              </a:ext>
            </a:extLst>
          </p:cNvPr>
          <p:cNvGrpSpPr/>
          <p:nvPr/>
        </p:nvGrpSpPr>
        <p:grpSpPr>
          <a:xfrm>
            <a:off x="8872090" y="3462396"/>
            <a:ext cx="850178" cy="369332"/>
            <a:chOff x="3771333" y="2858106"/>
            <a:chExt cx="850178" cy="1284081"/>
          </a:xfrm>
        </p:grpSpPr>
        <p:cxnSp>
          <p:nvCxnSpPr>
            <p:cNvPr id="116" name="Straight Connector 111">
              <a:extLst>
                <a:ext uri="{FF2B5EF4-FFF2-40B4-BE49-F238E27FC236}">
                  <a16:creationId xmlns:a16="http://schemas.microsoft.com/office/drawing/2014/main" id="{55E1CBA8-114F-D178-7A60-36ABBF1B0F84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2">
              <a:extLst>
                <a:ext uri="{FF2B5EF4-FFF2-40B4-BE49-F238E27FC236}">
                  <a16:creationId xmlns:a16="http://schemas.microsoft.com/office/drawing/2014/main" id="{81E91A65-A3D3-78BD-9DBE-53D407257CDE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98">
            <a:extLst>
              <a:ext uri="{FF2B5EF4-FFF2-40B4-BE49-F238E27FC236}">
                <a16:creationId xmlns:a16="http://schemas.microsoft.com/office/drawing/2014/main" id="{2CF852ED-92AE-6A86-2CE8-C56E4B47FA79}"/>
              </a:ext>
            </a:extLst>
          </p:cNvPr>
          <p:cNvGrpSpPr/>
          <p:nvPr/>
        </p:nvGrpSpPr>
        <p:grpSpPr>
          <a:xfrm>
            <a:off x="8888692" y="3901176"/>
            <a:ext cx="850178" cy="369332"/>
            <a:chOff x="3771333" y="2858106"/>
            <a:chExt cx="850178" cy="1284081"/>
          </a:xfrm>
        </p:grpSpPr>
        <p:cxnSp>
          <p:nvCxnSpPr>
            <p:cNvPr id="114" name="Straight Connector 109">
              <a:extLst>
                <a:ext uri="{FF2B5EF4-FFF2-40B4-BE49-F238E27FC236}">
                  <a16:creationId xmlns:a16="http://schemas.microsoft.com/office/drawing/2014/main" id="{FBB2A0CD-F30B-E2F0-6F4C-96EBDA3BE578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33" y="3625575"/>
              <a:ext cx="844731" cy="51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0">
              <a:extLst>
                <a:ext uri="{FF2B5EF4-FFF2-40B4-BE49-F238E27FC236}">
                  <a16:creationId xmlns:a16="http://schemas.microsoft.com/office/drawing/2014/main" id="{9DFDB9CE-FF2B-CB75-1B82-6AB3B1422CA9}"/>
                </a:ext>
              </a:extLst>
            </p:cNvPr>
            <p:cNvCxnSpPr/>
            <p:nvPr/>
          </p:nvCxnSpPr>
          <p:spPr>
            <a:xfrm flipV="1">
              <a:off x="3776780" y="2858106"/>
              <a:ext cx="844731" cy="80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99">
            <a:extLst>
              <a:ext uri="{FF2B5EF4-FFF2-40B4-BE49-F238E27FC236}">
                <a16:creationId xmlns:a16="http://schemas.microsoft.com/office/drawing/2014/main" id="{116386F5-D5E4-5775-AFDF-3799A4C13118}"/>
              </a:ext>
            </a:extLst>
          </p:cNvPr>
          <p:cNvSpPr txBox="1"/>
          <p:nvPr/>
        </p:nvSpPr>
        <p:spPr>
          <a:xfrm>
            <a:off x="5443507" y="3046901"/>
            <a:ext cx="1234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AU" sz="1800" dirty="0"/>
              <a:t>Average </a:t>
            </a:r>
            <a:br>
              <a:rPr lang="en-AU" sz="1800" dirty="0"/>
            </a:br>
            <a:r>
              <a:rPr lang="en-AU" sz="1800" dirty="0"/>
              <a:t>Rain Intensity</a:t>
            </a:r>
          </a:p>
          <a:p>
            <a:r>
              <a:rPr lang="en-AU" sz="1800" dirty="0"/>
              <a:t> &gt; 0?</a:t>
            </a:r>
          </a:p>
        </p:txBody>
      </p:sp>
      <p:sp>
        <p:nvSpPr>
          <p:cNvPr id="103" name="Oval 100">
            <a:extLst>
              <a:ext uri="{FF2B5EF4-FFF2-40B4-BE49-F238E27FC236}">
                <a16:creationId xmlns:a16="http://schemas.microsoft.com/office/drawing/2014/main" id="{E0B538BA-0807-84C3-49A0-0C4D744301CA}"/>
              </a:ext>
            </a:extLst>
          </p:cNvPr>
          <p:cNvSpPr/>
          <p:nvPr/>
        </p:nvSpPr>
        <p:spPr>
          <a:xfrm>
            <a:off x="6174093" y="3942941"/>
            <a:ext cx="195309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sp>
        <p:nvSpPr>
          <p:cNvPr id="104" name="Oval 101">
            <a:extLst>
              <a:ext uri="{FF2B5EF4-FFF2-40B4-BE49-F238E27FC236}">
                <a16:creationId xmlns:a16="http://schemas.microsoft.com/office/drawing/2014/main" id="{0760F010-62F9-6CF0-8DE9-9C50DBFFCB97}"/>
              </a:ext>
            </a:extLst>
          </p:cNvPr>
          <p:cNvSpPr/>
          <p:nvPr/>
        </p:nvSpPr>
        <p:spPr>
          <a:xfrm>
            <a:off x="7043847" y="3675673"/>
            <a:ext cx="195309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sp>
        <p:nvSpPr>
          <p:cNvPr id="105" name="TextBox 102">
            <a:extLst>
              <a:ext uri="{FF2B5EF4-FFF2-40B4-BE49-F238E27FC236}">
                <a16:creationId xmlns:a16="http://schemas.microsoft.com/office/drawing/2014/main" id="{51023F8F-2A84-4DA5-A2B6-4368CD554A3A}"/>
              </a:ext>
            </a:extLst>
          </p:cNvPr>
          <p:cNvSpPr txBox="1"/>
          <p:nvPr/>
        </p:nvSpPr>
        <p:spPr>
          <a:xfrm>
            <a:off x="7692287" y="2256328"/>
            <a:ext cx="1234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AU" sz="1800" dirty="0"/>
              <a:t>Average </a:t>
            </a:r>
            <a:br>
              <a:rPr lang="en-AU" sz="1800" dirty="0"/>
            </a:br>
            <a:r>
              <a:rPr lang="en-AU" sz="1800" dirty="0"/>
              <a:t>Rain Intensity</a:t>
            </a:r>
          </a:p>
          <a:p>
            <a:r>
              <a:rPr lang="en-AU" sz="1800" dirty="0"/>
              <a:t> &gt; 10?</a:t>
            </a:r>
          </a:p>
        </p:txBody>
      </p:sp>
      <p:sp>
        <p:nvSpPr>
          <p:cNvPr id="106" name="Oval 103">
            <a:extLst>
              <a:ext uri="{FF2B5EF4-FFF2-40B4-BE49-F238E27FC236}">
                <a16:creationId xmlns:a16="http://schemas.microsoft.com/office/drawing/2014/main" id="{0A9A8E22-9FDB-B172-F049-3DDC9471902F}"/>
              </a:ext>
            </a:extLst>
          </p:cNvPr>
          <p:cNvSpPr/>
          <p:nvPr/>
        </p:nvSpPr>
        <p:spPr>
          <a:xfrm>
            <a:off x="7915469" y="3425868"/>
            <a:ext cx="195309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sp>
        <p:nvSpPr>
          <p:cNvPr id="107" name="Rectangle 104">
            <a:extLst>
              <a:ext uri="{FF2B5EF4-FFF2-40B4-BE49-F238E27FC236}">
                <a16:creationId xmlns:a16="http://schemas.microsoft.com/office/drawing/2014/main" id="{2793F209-C7E3-113C-A481-69FC3DABC626}"/>
              </a:ext>
            </a:extLst>
          </p:cNvPr>
          <p:cNvSpPr/>
          <p:nvPr/>
        </p:nvSpPr>
        <p:spPr>
          <a:xfrm>
            <a:off x="9645250" y="3705423"/>
            <a:ext cx="148590" cy="1485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sp>
        <p:nvSpPr>
          <p:cNvPr id="108" name="Rectangle 105">
            <a:extLst>
              <a:ext uri="{FF2B5EF4-FFF2-40B4-BE49-F238E27FC236}">
                <a16:creationId xmlns:a16="http://schemas.microsoft.com/office/drawing/2014/main" id="{0CD810CD-144B-9964-C5E8-760A71F7D951}"/>
              </a:ext>
            </a:extLst>
          </p:cNvPr>
          <p:cNvSpPr/>
          <p:nvPr/>
        </p:nvSpPr>
        <p:spPr>
          <a:xfrm>
            <a:off x="9732935" y="2939479"/>
            <a:ext cx="148590" cy="1485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FF6DCE44-5D39-917D-8DFA-6B8B117F1C30}"/>
              </a:ext>
            </a:extLst>
          </p:cNvPr>
          <p:cNvSpPr/>
          <p:nvPr/>
        </p:nvSpPr>
        <p:spPr>
          <a:xfrm>
            <a:off x="9740215" y="3279606"/>
            <a:ext cx="148590" cy="1485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800">
              <a:solidFill>
                <a:schemeClr val="tx1"/>
              </a:solidFill>
            </a:endParaRPr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CDB76195-7008-843F-8A74-614F20248360}"/>
              </a:ext>
            </a:extLst>
          </p:cNvPr>
          <p:cNvGrpSpPr/>
          <p:nvPr/>
        </p:nvGrpSpPr>
        <p:grpSpPr>
          <a:xfrm>
            <a:off x="10145985" y="2215830"/>
            <a:ext cx="980987" cy="646331"/>
            <a:chOff x="5345920" y="4685576"/>
            <a:chExt cx="980987" cy="646331"/>
          </a:xfrm>
        </p:grpSpPr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790DC955-FD01-108D-B7BC-2E165BE7C17D}"/>
                </a:ext>
              </a:extLst>
            </p:cNvPr>
            <p:cNvSpPr/>
            <p:nvPr/>
          </p:nvSpPr>
          <p:spPr>
            <a:xfrm>
              <a:off x="6150678" y="5080636"/>
              <a:ext cx="148590" cy="1485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800">
                <a:solidFill>
                  <a:schemeClr val="tx1"/>
                </a:solidFill>
              </a:endParaRPr>
            </a:p>
          </p:txBody>
        </p:sp>
        <p:sp>
          <p:nvSpPr>
            <p:cNvPr id="112" name="Oval 108">
              <a:extLst>
                <a:ext uri="{FF2B5EF4-FFF2-40B4-BE49-F238E27FC236}">
                  <a16:creationId xmlns:a16="http://schemas.microsoft.com/office/drawing/2014/main" id="{E6463B4A-24E9-018E-A29F-4DE05DBAE731}"/>
                </a:ext>
              </a:extLst>
            </p:cNvPr>
            <p:cNvSpPr/>
            <p:nvPr/>
          </p:nvSpPr>
          <p:spPr>
            <a:xfrm>
              <a:off x="6131598" y="4785452"/>
              <a:ext cx="195309" cy="1953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800">
                <a:solidFill>
                  <a:schemeClr val="tx1"/>
                </a:solidFill>
              </a:endParaRPr>
            </a:p>
          </p:txBody>
        </p:sp>
        <p:sp>
          <p:nvSpPr>
            <p:cNvPr id="113" name="TextBox 132">
              <a:extLst>
                <a:ext uri="{FF2B5EF4-FFF2-40B4-BE49-F238E27FC236}">
                  <a16:creationId xmlns:a16="http://schemas.microsoft.com/office/drawing/2014/main" id="{1329EB8B-EF53-8DAC-CB50-F26C2D2BF4D8}"/>
                </a:ext>
              </a:extLst>
            </p:cNvPr>
            <p:cNvSpPr txBox="1"/>
            <p:nvPr/>
          </p:nvSpPr>
          <p:spPr>
            <a:xfrm>
              <a:off x="5345920" y="4685576"/>
              <a:ext cx="744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AU" sz="1800" dirty="0"/>
                <a:t>Node </a:t>
              </a:r>
            </a:p>
            <a:p>
              <a:r>
                <a:rPr lang="en-AU" sz="1800" dirty="0"/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7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F25A-33F1-F53A-5F6F-77E734A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F0F69-A162-26D5-2A7D-85F97AD0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50"/>
            <a:ext cx="10515600" cy="4994261"/>
          </a:xfrm>
        </p:spPr>
        <p:txBody>
          <a:bodyPr/>
          <a:lstStyle/>
          <a:p>
            <a:r>
              <a:rPr lang="en-US" altLang="zh-CN" dirty="0"/>
              <a:t>2 different method to build model</a:t>
            </a:r>
          </a:p>
          <a:p>
            <a:pPr lvl="1"/>
            <a:r>
              <a:rPr lang="en-US" altLang="zh-CN" dirty="0"/>
              <a:t>Specific model for different weather conditions: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Generic model for all dataset: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5D53071-4300-F851-E2BA-83312EE35159}"/>
              </a:ext>
            </a:extLst>
          </p:cNvPr>
          <p:cNvSpPr txBox="1"/>
          <p:nvPr/>
        </p:nvSpPr>
        <p:spPr>
          <a:xfrm>
            <a:off x="1109772" y="2718813"/>
            <a:ext cx="124290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/>
              <a:t>Training </a:t>
            </a:r>
          </a:p>
          <a:p>
            <a:pPr algn="ctr"/>
            <a:r>
              <a:rPr lang="en-AU" sz="2400" dirty="0"/>
              <a:t>Data Set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550B68F-969D-A35B-7BC9-877AA5DFF323}"/>
              </a:ext>
            </a:extLst>
          </p:cNvPr>
          <p:cNvSpPr txBox="1"/>
          <p:nvPr/>
        </p:nvSpPr>
        <p:spPr>
          <a:xfrm>
            <a:off x="3773859" y="2271101"/>
            <a:ext cx="114031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 0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425C226-421F-DAED-FDA4-14AA2F140155}"/>
              </a:ext>
            </a:extLst>
          </p:cNvPr>
          <p:cNvSpPr txBox="1"/>
          <p:nvPr/>
        </p:nvSpPr>
        <p:spPr>
          <a:xfrm>
            <a:off x="3773859" y="2690281"/>
            <a:ext cx="114031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 3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30A931B-F200-6C5F-906B-A2E5D84710D1}"/>
              </a:ext>
            </a:extLst>
          </p:cNvPr>
          <p:cNvSpPr txBox="1"/>
          <p:nvPr/>
        </p:nvSpPr>
        <p:spPr>
          <a:xfrm>
            <a:off x="3773859" y="3360841"/>
            <a:ext cx="114031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 8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9889D42-F168-0E94-D401-438E7D141B33}"/>
              </a:ext>
            </a:extLst>
          </p:cNvPr>
          <p:cNvSpPr txBox="1"/>
          <p:nvPr/>
        </p:nvSpPr>
        <p:spPr>
          <a:xfrm rot="5400000">
            <a:off x="3829684" y="3026588"/>
            <a:ext cx="128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…</a:t>
            </a:r>
          </a:p>
        </p:txBody>
      </p:sp>
      <p:grpSp>
        <p:nvGrpSpPr>
          <p:cNvPr id="9" name="Group 46">
            <a:extLst>
              <a:ext uri="{FF2B5EF4-FFF2-40B4-BE49-F238E27FC236}">
                <a16:creationId xmlns:a16="http://schemas.microsoft.com/office/drawing/2014/main" id="{C36AF5DB-42B6-1E55-B588-D2C3CACEB458}"/>
              </a:ext>
            </a:extLst>
          </p:cNvPr>
          <p:cNvGrpSpPr/>
          <p:nvPr/>
        </p:nvGrpSpPr>
        <p:grpSpPr>
          <a:xfrm>
            <a:off x="2331504" y="2295716"/>
            <a:ext cx="1416072" cy="1558808"/>
            <a:chOff x="2278056" y="1580803"/>
            <a:chExt cx="1416072" cy="155880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A72D3D1-1311-BAFF-8D04-C7A55BF55EFD}"/>
                </a:ext>
              </a:extLst>
            </p:cNvPr>
            <p:cNvCxnSpPr/>
            <p:nvPr/>
          </p:nvCxnSpPr>
          <p:spPr>
            <a:xfrm flipV="1">
              <a:off x="2412274" y="1719855"/>
              <a:ext cx="1280160" cy="33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ECC068FF-E2AD-88EA-4155-E350B0B1F982}"/>
                </a:ext>
              </a:extLst>
            </p:cNvPr>
            <p:cNvSpPr txBox="1"/>
            <p:nvPr/>
          </p:nvSpPr>
          <p:spPr>
            <a:xfrm>
              <a:off x="2278056" y="1580803"/>
              <a:ext cx="12801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/>
                <a:t>SYNOP = 0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8876CFA-E7BD-AF25-8472-C9F0589F2B58}"/>
                </a:ext>
              </a:extLst>
            </p:cNvPr>
            <p:cNvSpPr txBox="1"/>
            <p:nvPr/>
          </p:nvSpPr>
          <p:spPr>
            <a:xfrm>
              <a:off x="2526066" y="1918627"/>
              <a:ext cx="116806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/>
                <a:t>SYNOP = 3</a:t>
              </a:r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3502DBF-8D2C-7CB7-3DB0-14A964466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274" y="2175115"/>
              <a:ext cx="1280160" cy="119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387978D9-CCA0-0AE0-4855-A5351688D8F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2348204" y="2772181"/>
              <a:ext cx="1335453" cy="142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B0B44476-0FFE-FD60-BE34-F8082A2B6A7E}"/>
                </a:ext>
              </a:extLst>
            </p:cNvPr>
            <p:cNvSpPr txBox="1"/>
            <p:nvPr/>
          </p:nvSpPr>
          <p:spPr>
            <a:xfrm>
              <a:off x="2403497" y="2761061"/>
              <a:ext cx="12801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/>
                <a:t>SYNOP = 8</a:t>
              </a: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AEA5D6DB-0369-212B-141B-D54341FBCD9E}"/>
                </a:ext>
              </a:extLst>
            </p:cNvPr>
            <p:cNvSpPr txBox="1"/>
            <p:nvPr/>
          </p:nvSpPr>
          <p:spPr>
            <a:xfrm rot="5400000">
              <a:off x="2588163" y="2314865"/>
              <a:ext cx="128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dirty="0"/>
                <a:t>…</a:t>
              </a:r>
            </a:p>
          </p:txBody>
        </p:sp>
      </p:grpSp>
      <p:cxnSp>
        <p:nvCxnSpPr>
          <p:cNvPr id="17" name="Straight Arrow Connector 21">
            <a:extLst>
              <a:ext uri="{FF2B5EF4-FFF2-40B4-BE49-F238E27FC236}">
                <a16:creationId xmlns:a16="http://schemas.microsoft.com/office/drawing/2014/main" id="{EA7CB430-D613-6BE4-FF3A-580A629899AA}"/>
              </a:ext>
            </a:extLst>
          </p:cNvPr>
          <p:cNvCxnSpPr>
            <a:stCxn id="5" idx="3"/>
          </p:cNvCxnSpPr>
          <p:nvPr/>
        </p:nvCxnSpPr>
        <p:spPr>
          <a:xfrm>
            <a:off x="4914171" y="2455767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2">
            <a:extLst>
              <a:ext uri="{FF2B5EF4-FFF2-40B4-BE49-F238E27FC236}">
                <a16:creationId xmlns:a16="http://schemas.microsoft.com/office/drawing/2014/main" id="{B9A65E28-F3AC-E76C-551D-5DAB2A5AAB12}"/>
              </a:ext>
            </a:extLst>
          </p:cNvPr>
          <p:cNvSpPr txBox="1"/>
          <p:nvPr/>
        </p:nvSpPr>
        <p:spPr>
          <a:xfrm>
            <a:off x="5366253" y="2271101"/>
            <a:ext cx="13211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Build Model</a:t>
            </a:r>
          </a:p>
        </p:txBody>
      </p: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2E8CACB-81B2-4B63-8F86-3588D2C01D8A}"/>
              </a:ext>
            </a:extLst>
          </p:cNvPr>
          <p:cNvCxnSpPr/>
          <p:nvPr/>
        </p:nvCxnSpPr>
        <p:spPr>
          <a:xfrm>
            <a:off x="6779783" y="2455767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>
            <a:extLst>
              <a:ext uri="{FF2B5EF4-FFF2-40B4-BE49-F238E27FC236}">
                <a16:creationId xmlns:a16="http://schemas.microsoft.com/office/drawing/2014/main" id="{534F1CE9-8480-5D46-1855-68FF127DC3BB}"/>
              </a:ext>
            </a:extLst>
          </p:cNvPr>
          <p:cNvSpPr txBox="1"/>
          <p:nvPr/>
        </p:nvSpPr>
        <p:spPr>
          <a:xfrm>
            <a:off x="7231865" y="2271101"/>
            <a:ext cx="17741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Random Forest 0</a:t>
            </a:r>
          </a:p>
        </p:txBody>
      </p: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8C45106F-B822-10A8-AA61-6C7CCE14BB7A}"/>
              </a:ext>
            </a:extLst>
          </p:cNvPr>
          <p:cNvCxnSpPr/>
          <p:nvPr/>
        </p:nvCxnSpPr>
        <p:spPr>
          <a:xfrm>
            <a:off x="4914171" y="2924795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>
            <a:extLst>
              <a:ext uri="{FF2B5EF4-FFF2-40B4-BE49-F238E27FC236}">
                <a16:creationId xmlns:a16="http://schemas.microsoft.com/office/drawing/2014/main" id="{452AB272-510F-3AEA-A742-7D017E8182E3}"/>
              </a:ext>
            </a:extLst>
          </p:cNvPr>
          <p:cNvSpPr txBox="1"/>
          <p:nvPr/>
        </p:nvSpPr>
        <p:spPr>
          <a:xfrm>
            <a:off x="5366253" y="2740129"/>
            <a:ext cx="13211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Build Model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E536F706-5054-FD62-4D03-D296E3315866}"/>
              </a:ext>
            </a:extLst>
          </p:cNvPr>
          <p:cNvCxnSpPr/>
          <p:nvPr/>
        </p:nvCxnSpPr>
        <p:spPr>
          <a:xfrm>
            <a:off x="6779783" y="2924795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0">
            <a:extLst>
              <a:ext uri="{FF2B5EF4-FFF2-40B4-BE49-F238E27FC236}">
                <a16:creationId xmlns:a16="http://schemas.microsoft.com/office/drawing/2014/main" id="{CA73AC43-3446-BDC7-B6A5-47E945088F85}"/>
              </a:ext>
            </a:extLst>
          </p:cNvPr>
          <p:cNvSpPr txBox="1"/>
          <p:nvPr/>
        </p:nvSpPr>
        <p:spPr>
          <a:xfrm>
            <a:off x="7231865" y="2740129"/>
            <a:ext cx="17741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Random Forest 3</a:t>
            </a:r>
          </a:p>
        </p:txBody>
      </p:sp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621F4F21-77EC-4E24-F3F8-94387767D953}"/>
              </a:ext>
            </a:extLst>
          </p:cNvPr>
          <p:cNvCxnSpPr/>
          <p:nvPr/>
        </p:nvCxnSpPr>
        <p:spPr>
          <a:xfrm>
            <a:off x="4914171" y="3599877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>
            <a:extLst>
              <a:ext uri="{FF2B5EF4-FFF2-40B4-BE49-F238E27FC236}">
                <a16:creationId xmlns:a16="http://schemas.microsoft.com/office/drawing/2014/main" id="{41840994-642F-0F65-F75E-847D5D22C7CD}"/>
              </a:ext>
            </a:extLst>
          </p:cNvPr>
          <p:cNvSpPr txBox="1"/>
          <p:nvPr/>
        </p:nvSpPr>
        <p:spPr>
          <a:xfrm>
            <a:off x="5366253" y="3415211"/>
            <a:ext cx="13211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Build Model</a:t>
            </a:r>
          </a:p>
        </p:txBody>
      </p:sp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19AC24F1-F7B2-90C6-DB69-D031A82A993C}"/>
              </a:ext>
            </a:extLst>
          </p:cNvPr>
          <p:cNvCxnSpPr/>
          <p:nvPr/>
        </p:nvCxnSpPr>
        <p:spPr>
          <a:xfrm>
            <a:off x="6779783" y="3599877"/>
            <a:ext cx="4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5">
            <a:extLst>
              <a:ext uri="{FF2B5EF4-FFF2-40B4-BE49-F238E27FC236}">
                <a16:creationId xmlns:a16="http://schemas.microsoft.com/office/drawing/2014/main" id="{039FB3FB-25DD-64CD-8931-489032420BC4}"/>
              </a:ext>
            </a:extLst>
          </p:cNvPr>
          <p:cNvSpPr txBox="1"/>
          <p:nvPr/>
        </p:nvSpPr>
        <p:spPr>
          <a:xfrm>
            <a:off x="7231865" y="3415211"/>
            <a:ext cx="17741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Random Forest 8</a:t>
            </a: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A0C8BE9-E067-8209-09A6-DAE6B62993EF}"/>
              </a:ext>
            </a:extLst>
          </p:cNvPr>
          <p:cNvSpPr txBox="1"/>
          <p:nvPr/>
        </p:nvSpPr>
        <p:spPr>
          <a:xfrm>
            <a:off x="9095437" y="2271101"/>
            <a:ext cx="177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(Clear Weather)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521E81EB-665B-ABCD-76BB-9AB4AB94D158}"/>
              </a:ext>
            </a:extLst>
          </p:cNvPr>
          <p:cNvSpPr txBox="1"/>
          <p:nvPr/>
        </p:nvSpPr>
        <p:spPr>
          <a:xfrm>
            <a:off x="9095437" y="2752520"/>
            <a:ext cx="177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(Dust Storm)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861F50B0-3BDA-4AF9-950B-C76AB37B2EBE}"/>
              </a:ext>
            </a:extLst>
          </p:cNvPr>
          <p:cNvSpPr txBox="1"/>
          <p:nvPr/>
        </p:nvSpPr>
        <p:spPr>
          <a:xfrm>
            <a:off x="9095437" y="3403924"/>
            <a:ext cx="177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(Showers)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797AE0CD-3E36-6CE7-E187-F0BC6BD147AA}"/>
              </a:ext>
            </a:extLst>
          </p:cNvPr>
          <p:cNvSpPr txBox="1"/>
          <p:nvPr/>
        </p:nvSpPr>
        <p:spPr>
          <a:xfrm>
            <a:off x="1088599" y="4857786"/>
            <a:ext cx="1242905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/>
              <a:t>Training </a:t>
            </a:r>
          </a:p>
          <a:p>
            <a:pPr algn="ctr"/>
            <a:r>
              <a:rPr lang="en-AU" sz="2400" dirty="0"/>
              <a:t>Data Set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FC28AD9-1255-4B7F-38B4-84178539056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331504" y="5273284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184C56C-ACF2-0A65-8B76-E5F6375E77F1}"/>
              </a:ext>
            </a:extLst>
          </p:cNvPr>
          <p:cNvSpPr/>
          <p:nvPr/>
        </p:nvSpPr>
        <p:spPr>
          <a:xfrm>
            <a:off x="2824394" y="4944039"/>
            <a:ext cx="1594884" cy="705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Build Model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A68EEB5-8CB7-4AFD-C194-C0AD9BCC063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19278" y="5296602"/>
            <a:ext cx="511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C440F23-8300-E768-EC0C-788DB9BB3DF6}"/>
              </a:ext>
            </a:extLst>
          </p:cNvPr>
          <p:cNvSpPr/>
          <p:nvPr/>
        </p:nvSpPr>
        <p:spPr>
          <a:xfrm>
            <a:off x="4914170" y="4944039"/>
            <a:ext cx="2656212" cy="705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Generic random forest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DBE16DD-9CE2-D9D5-85A5-2958EA4F1F66}"/>
              </a:ext>
            </a:extLst>
          </p:cNvPr>
          <p:cNvSpPr txBox="1"/>
          <p:nvPr/>
        </p:nvSpPr>
        <p:spPr>
          <a:xfrm>
            <a:off x="7732912" y="5093848"/>
            <a:ext cx="265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(All weather conditions)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7970-2333-6748-C1EC-A52C7A44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D506B-528A-3E1C-E42F-ACD9C05F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RMSE and R</a:t>
            </a:r>
            <a:r>
              <a:rPr lang="en-US" altLang="zh-CN" baseline="30000" dirty="0"/>
              <a:t>2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62F220B-DDC1-4BCA-F613-FA843D3CB9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97395"/>
            <a:ext cx="10571706" cy="4114505"/>
            <a:chOff x="0" y="667"/>
            <a:chExt cx="7685" cy="299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4572DA7-16AB-FF18-E4C4-96D5FD8211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667"/>
              <a:ext cx="7680" cy="2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C039BB-481A-153B-003C-1DFF20030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7"/>
              <a:ext cx="7685" cy="2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366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695</Words>
  <Application>Microsoft Office PowerPoint</Application>
  <PresentationFormat>宽屏</PresentationFormat>
  <Paragraphs>334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Constantia</vt:lpstr>
      <vt:lpstr>Office 主题​​</vt:lpstr>
      <vt:lpstr>Hybrid Optical/Radio Frequency Communication Channel Model</vt:lpstr>
      <vt:lpstr>What is Hybrid Optical/Radio Frequency Communication Channel Model </vt:lpstr>
      <vt:lpstr>Background</vt:lpstr>
      <vt:lpstr>Introduction</vt:lpstr>
      <vt:lpstr>Dataset</vt:lpstr>
      <vt:lpstr>Dataset</vt:lpstr>
      <vt:lpstr>Base model</vt:lpstr>
      <vt:lpstr>Base Model</vt:lpstr>
      <vt:lpstr>Evaluation method</vt:lpstr>
      <vt:lpstr>Feature selection</vt:lpstr>
      <vt:lpstr>Feature selection result</vt:lpstr>
      <vt:lpstr>Feature selection with correlationship</vt:lpstr>
      <vt:lpstr>Base model result</vt:lpstr>
      <vt:lpstr>Base model result</vt:lpstr>
      <vt:lpstr>Relationship between RF attenuation and FSO attenuation</vt:lpstr>
      <vt:lpstr>Relationship between RF attenuation and FSO attenuation</vt:lpstr>
      <vt:lpstr>2 method to preserve RFL-FSO relationship</vt:lpstr>
      <vt:lpstr>Results </vt:lpstr>
      <vt:lpstr>Results </vt:lpstr>
      <vt:lpstr>Results </vt:lpstr>
      <vt:lpstr>Correlationship Comparison</vt:lpstr>
      <vt:lpstr>Correlationship Comparison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奕蒙 李</dc:creator>
  <cp:lastModifiedBy>奕蒙 李</cp:lastModifiedBy>
  <cp:revision>6</cp:revision>
  <dcterms:created xsi:type="dcterms:W3CDTF">2024-10-17T06:33:51Z</dcterms:created>
  <dcterms:modified xsi:type="dcterms:W3CDTF">2024-10-19T02:19:39Z</dcterms:modified>
</cp:coreProperties>
</file>