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38200" y="19665"/>
            <a:ext cx="9991800" cy="9399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GB" sz="2800">
                <a:solidFill>
                  <a:srgbClr val="0F0F0F"/>
                </a:solidFill>
                <a:latin typeface="Times New Roman"/>
                <a:ea typeface="Times New Roman"/>
                <a:cs typeface="Times New Roman"/>
                <a:sym typeface="Times New Roman"/>
              </a:rPr>
              <a:t>Employee Turnover Analysis using Excel</a:t>
            </a:r>
            <a:r>
              <a:rPr b="1" i="0" lang="en-GB" sz="2800">
                <a:solidFill>
                  <a:srgbClr val="0F0F0F"/>
                </a:solidFill>
                <a:latin typeface="Times New Roman"/>
                <a:ea typeface="Times New Roman"/>
                <a:cs typeface="Times New Roman"/>
                <a:sym typeface="Times New Roman"/>
              </a:rPr>
              <a:t> </a:t>
            </a:r>
            <a:br>
              <a:rPr b="1" i="0" lang="en-GB">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GB"/>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Calibri"/>
                <a:ea typeface="Calibri"/>
                <a:cs typeface="Calibri"/>
                <a:sym typeface="Calibri"/>
              </a:rPr>
              <a:t>STUDENT NAME: PURUSHOTHAMAN.N</a:t>
            </a:r>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REGISTER NO: 312210636</a:t>
            </a:r>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DEPARTMENT: B.COM (GENERAL )</a:t>
            </a:r>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COLLEGE: SRM ARTS AND SCIENCE COLLEGE</a:t>
            </a:r>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r>
              <a:rPr lang="en-IN" sz="2800" dirty="0"/>
              <a:t>Data Collection:</a:t>
            </a:r>
          </a:p>
          <a:p>
            <a:r>
              <a:rPr lang="en-IN" sz="2800" dirty="0"/>
              <a:t>“Kaggle= Employee Turnover Analysis.</a:t>
            </a:r>
          </a:p>
          <a:p>
            <a:endParaRPr lang="en-IN" sz="2800" dirty="0"/>
          </a:p>
          <a:p>
            <a:r>
              <a:rPr lang="en-IN" sz="2800" dirty="0"/>
              <a:t>Features Collection:</a:t>
            </a:r>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p>
          <a:p>
            <a:pPr marL="342900" indent="-342900">
              <a:buFont typeface="+mj-lt"/>
              <a:buAutoNum type="alphaLcPeriod"/>
            </a:pPr>
            <a:r>
              <a:rPr lang="en-IN" sz="2800" dirty="0"/>
              <a:t>Gender Code</a:t>
            </a:r>
          </a:p>
          <a:p>
            <a:pPr marL="342900" indent="-342900">
              <a:buFont typeface="+mj-lt"/>
              <a:buAutoNum type="alphaLcPeriod"/>
            </a:pPr>
            <a:r>
              <a:rPr lang="en-IN" sz="2800" dirty="0"/>
              <a:t>Employee Type </a:t>
            </a:r>
          </a:p>
          <a:p>
            <a:pPr marL="342900" indent="-342900">
              <a:buFont typeface="+mj-lt"/>
              <a:buAutoNum type="alphaLcPeriod"/>
            </a:pPr>
            <a:r>
              <a:rPr lang="en-IN" sz="2800" dirty="0"/>
              <a:t>Department Type</a:t>
            </a:r>
          </a:p>
          <a:p>
            <a:pPr marL="342900" indent="-342900">
              <a:buFont typeface="+mj-lt"/>
              <a:buAutoNum type="alphaLcPeriod"/>
            </a:pPr>
            <a:r>
              <a:rPr lang="en-IN" sz="2800" dirty="0"/>
              <a:t>Start Date</a:t>
            </a:r>
          </a:p>
          <a:p>
            <a:pPr marL="342900" indent="-342900">
              <a:buFont typeface="+mj-lt"/>
              <a:buAutoNum type="alphaLcPeriod"/>
            </a:pPr>
            <a:r>
              <a:rPr lang="en-IN" sz="2800" dirty="0"/>
              <a:t>Quarters</a:t>
            </a:r>
          </a:p>
          <a:p>
            <a:pPr marL="342900" indent="-342900">
              <a:buFont typeface="+mj-lt"/>
              <a:buAutoNum type="alphaLcPeriod"/>
            </a:pPr>
            <a:r>
              <a:rPr lang="en-IN" sz="2800" dirty="0"/>
              <a:t>End Date</a:t>
            </a:r>
          </a:p>
          <a:p>
            <a:pPr marL="342900" indent="-342900">
              <a:buFont typeface="+mj-lt"/>
              <a:buAutoNum type="alphaLcPeriod"/>
            </a:pPr>
            <a:r>
              <a:rPr lang="en-IN" sz="2800" dirty="0"/>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816429"/>
          </a:xfrm>
          <a:prstGeom prst="rect">
            <a:avLst/>
          </a:prstGeom>
          <a:noFill/>
        </p:spPr>
        <p:txBody>
          <a:bodyPr wrap="square" rtlCol="0">
            <a:spAutoFit/>
          </a:bodyPr>
          <a:lstStyle/>
          <a:p>
            <a:r>
              <a:rPr lang="en-GB" sz="2800" dirty="0"/>
              <a:t> To understand and Mitigate Employee Turnover</a:t>
            </a:r>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828800"/>
            <a:ext cx="6515100" cy="3108543"/>
          </a:xfrm>
          <a:prstGeom prst="rect">
            <a:avLst/>
          </a:prstGeom>
          <a:noFill/>
        </p:spPr>
        <p:txBody>
          <a:bodyPr wrap="square" rtlCol="0">
            <a:spAutoFit/>
          </a:bodyPr>
          <a:lstStyle/>
          <a:p>
            <a:r>
              <a:rPr lang="en-GB" sz="2800" dirty="0"/>
              <a:t>The end users of the information in the bar graph are likely to include:</a:t>
            </a:r>
          </a:p>
          <a:p>
            <a:pPr marL="342900" indent="-342900">
              <a:buAutoNum type="arabicPeriod"/>
            </a:pPr>
            <a:r>
              <a:rPr lang="en-US" sz="2800" dirty="0"/>
              <a:t>Human Resources (HR) Managers</a:t>
            </a:r>
          </a:p>
          <a:p>
            <a:pPr marL="342900" indent="-342900">
              <a:buAutoNum type="arabicPeriod"/>
            </a:pPr>
            <a:r>
              <a:rPr lang="en-US" sz="2800" dirty="0"/>
              <a:t>Department Heads</a:t>
            </a:r>
          </a:p>
          <a:p>
            <a:pPr marL="342900" indent="-342900">
              <a:buAutoNum type="arabicPeriod"/>
            </a:pPr>
            <a:r>
              <a:rPr lang="en-US" sz="2800" dirty="0"/>
              <a:t>Executives and Leadership</a:t>
            </a:r>
          </a:p>
          <a:p>
            <a:pPr marL="342900" indent="-342900">
              <a:buAutoNum type="arabicPeriod"/>
            </a:pPr>
            <a:r>
              <a:rPr lang="en-US" sz="2800" dirty="0"/>
              <a:t>Diversity and Inclusion Officers</a:t>
            </a:r>
          </a:p>
          <a:p>
            <a:pPr marL="342900" indent="-342900">
              <a:buAutoNum type="arabicPeriod"/>
            </a:pPr>
            <a:r>
              <a:rPr lang="en-US" sz="2800"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p>
          <a:p>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Gender Code</a:t>
            </a:r>
          </a:p>
          <a:p>
            <a:pPr marL="285750" indent="-285750">
              <a:buFont typeface="Wingdings" panose="05000000000000000000" pitchFamily="2" charset="2"/>
              <a:buChar char="ü"/>
            </a:pPr>
            <a:r>
              <a:rPr lang="en-IN" dirty="0"/>
              <a:t>Employee type</a:t>
            </a:r>
          </a:p>
          <a:p>
            <a:endParaRPr lang="en-IN" dirty="0"/>
          </a:p>
          <a:p>
            <a:pPr marL="285750" indent="-285750">
              <a:buFont typeface="Arial" panose="020B0604020202020204" pitchFamily="34" charset="0"/>
              <a:buChar char="•"/>
            </a:pPr>
            <a:r>
              <a:rPr lang="en-IN" dirty="0"/>
              <a:t>Departments:</a:t>
            </a:r>
          </a:p>
          <a:p>
            <a:endParaRPr lang="en-IN" dirty="0"/>
          </a:p>
          <a:p>
            <a:pPr marL="285750" indent="-285750">
              <a:buFont typeface="Wingdings" panose="05000000000000000000" pitchFamily="2" charset="2"/>
              <a:buChar char="ü"/>
            </a:pPr>
            <a:r>
              <a:rPr lang="en-IN" dirty="0"/>
              <a:t>Department ID</a:t>
            </a:r>
          </a:p>
          <a:p>
            <a:pPr marL="285750" indent="-285750">
              <a:buFont typeface="Wingdings" panose="05000000000000000000" pitchFamily="2" charset="2"/>
              <a:buChar char="ü"/>
            </a:pPr>
            <a:r>
              <a:rPr lang="en-IN" dirty="0"/>
              <a:t>Department Name</a:t>
            </a:r>
          </a:p>
          <a:p>
            <a:pPr marL="285750" indent="-285750">
              <a:buFont typeface="Arial" panose="020B0604020202020204" pitchFamily="34" charset="0"/>
              <a:buChar char="•"/>
            </a:pPr>
            <a:r>
              <a:rPr lang="en-IN" dirty="0"/>
              <a:t>Performance Score:</a:t>
            </a:r>
          </a:p>
          <a:p>
            <a:pPr marL="285750" indent="-285750">
              <a:buFont typeface="Wingdings" panose="05000000000000000000" pitchFamily="2" charset="2"/>
              <a:buChar char="ü"/>
            </a:pPr>
            <a:r>
              <a:rPr lang="en-IN" dirty="0"/>
              <a:t>Performance Score ID</a:t>
            </a:r>
          </a:p>
          <a:p>
            <a:pPr marL="285750" indent="-285750">
              <a:buFont typeface="Wingdings" panose="05000000000000000000" pitchFamily="2" charset="2"/>
              <a:buChar char="ü"/>
            </a:pPr>
            <a:r>
              <a:rPr lang="en-IN" dirty="0"/>
              <a:t>Score Date</a:t>
            </a:r>
          </a:p>
          <a:p>
            <a:pPr marL="285750" indent="-285750">
              <a:buFont typeface="Wingdings" panose="05000000000000000000" pitchFamily="2" charset="2"/>
              <a:buChar char="ü"/>
            </a:pPr>
            <a:r>
              <a:rPr lang="en-IN" dirty="0"/>
              <a:t>Year</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Start Date</a:t>
            </a:r>
          </a:p>
          <a:p>
            <a:pPr marL="285750" indent="-285750">
              <a:buFont typeface="Wingdings" panose="05000000000000000000" pitchFamily="2" charset="2"/>
              <a:buChar char="ü"/>
            </a:pPr>
            <a:r>
              <a:rPr lang="en-IN" dirty="0"/>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dirty="0">
                <a:solidFill>
                  <a:srgbClr val="0D0D0D"/>
                </a:solidFill>
                <a:latin typeface="Times New Roman" panose="02020603050405020304" pitchFamily="18" charset="0"/>
                <a:cs typeface="Times New Roman" panose="02020603050405020304" pitchFamily="18" charset="0"/>
              </a:rPr>
              <a:t>=J2+K2+L2</a:t>
            </a:r>
          </a:p>
          <a:p>
            <a:pPr algn="l"/>
            <a:r>
              <a:rPr lang="en-GB" sz="2800" dirty="0">
                <a:solidFill>
                  <a:srgbClr val="0D0D0D"/>
                </a:solidFill>
                <a:latin typeface="Times New Roman" panose="02020603050405020304" pitchFamily="18" charset="0"/>
                <a:cs typeface="Times New Roman" panose="02020603050405020304" pitchFamily="18" charset="0"/>
              </a:rPr>
              <a:t> =F2-(G2+H2+I2)</a:t>
            </a: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