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3717925"/>
            <a:ext cx="8207375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4940300"/>
            <a:ext cx="8212138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s://www.loom.com/share/3316b660a96d41f19ce1561d292cf5fc?sid=0e6dc8ec-c2ed-4cd8-bb81-d21cfc5d7cc2" TargetMode="External"/><Relationship Id="rId1" Type="http://schemas.openxmlformats.org/officeDocument/2006/relationships/hyperlink" Target="https://github.com/Purushotham-1/BFSI-GARAG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138" y="1142365"/>
            <a:ext cx="8207375" cy="1082675"/>
          </a:xfrm>
        </p:spPr>
        <p:txBody>
          <a:bodyPr/>
          <a:lstStyle/>
          <a:p>
            <a:r>
              <a:rPr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Credit Risk Prediction: Loan Applicant Classification</a:t>
            </a:r>
            <a:endParaRPr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9900" y="4940300"/>
            <a:ext cx="8226425" cy="1414780"/>
          </a:xfrm>
        </p:spPr>
        <p:txBody>
          <a:bodyPr/>
          <a:lstStyle/>
          <a:p>
            <a:pPr algn="l"/>
            <a:r>
              <a:t>A comprehensive analysis and implementation using the German Credit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chemeClr val="tx1"/>
                </a:solidFill>
              </a:rPr>
              <a:t>Introduction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>
                <a:solidFill>
                  <a:schemeClr val="tx2"/>
                </a:solidFill>
                <a:highlight>
                  <a:srgbClr val="00FFFF"/>
                </a:highlight>
              </a:rPr>
              <a:t>Objective</a:t>
            </a:r>
            <a:r>
              <a:rPr>
                <a:solidFill>
                  <a:schemeClr val="tx2"/>
                </a:solidFill>
              </a:rPr>
              <a:t>: </a:t>
            </a:r>
            <a:endParaRPr>
              <a:solidFill>
                <a:schemeClr val="tx2"/>
              </a:solidFill>
            </a:endParaRPr>
          </a:p>
          <a:p>
            <a:r>
              <a:t> To predict credit risk for loan applicants.</a:t>
            </a:r>
          </a:p>
          <a:p>
            <a:r>
              <a:rPr lang="en-US"/>
              <a:t> </a:t>
            </a:r>
            <a:r>
              <a:t>Classifying applicants as 'Good' or 'Bad'</a:t>
            </a:r>
            <a:r>
              <a:rPr lang="en-US"/>
              <a:t>          </a:t>
            </a:r>
            <a:r>
              <a:t> </a:t>
            </a:r>
            <a:r>
              <a:rPr lang="en-US"/>
              <a:t>  </a:t>
            </a:r>
            <a:r>
              <a:t>credit risk.</a:t>
            </a:r>
          </a:p>
          <a:p/>
          <a:p>
            <a:pPr marL="0" indent="0">
              <a:buNone/>
            </a:pPr>
            <a:r>
              <a:rPr>
                <a:highlight>
                  <a:srgbClr val="00FFFF"/>
                </a:highlight>
              </a:rPr>
              <a:t>Dataset:</a:t>
            </a:r>
            <a:endParaRPr>
              <a:highlight>
                <a:srgbClr val="00FFFF"/>
              </a:highlight>
            </a:endParaRPr>
          </a:p>
          <a:p>
            <a:r>
              <a:t>German Credit dataset with 1000 samples and </a:t>
            </a:r>
            <a:r>
              <a:rPr lang="en-US"/>
              <a:t>1</a:t>
            </a:r>
            <a:r>
              <a:t>0 features.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 </a:t>
            </a:r>
            <a:r>
              <a:rPr>
                <a:highlight>
                  <a:srgbClr val="00FFFF"/>
                </a:highlight>
              </a:rPr>
              <a:t>Exploratory Data Analysis (EDA):</a:t>
            </a:r>
            <a:endParaRPr>
              <a:highlight>
                <a:srgbClr val="00FFFF"/>
              </a:highlight>
            </a:endParaRPr>
          </a:p>
          <a:p>
            <a:r>
              <a:rPr sz="3000"/>
              <a:t>Missing values were handled.</a:t>
            </a:r>
            <a:endParaRPr sz="3000"/>
          </a:p>
          <a:p>
            <a:r>
              <a:rPr sz="3000"/>
              <a:t>Categorical features were encoded.</a:t>
            </a:r>
            <a:endParaRPr sz="3000"/>
          </a:p>
          <a:p>
            <a:r>
              <a:rPr sz="3000"/>
              <a:t>Visualizations for understanding distributions.</a:t>
            </a:r>
            <a:endParaRPr sz="3000"/>
          </a:p>
          <a:p>
            <a:pPr marL="0" indent="0">
              <a:buNone/>
            </a:pPr>
            <a:r>
              <a:rPr lang="en-US"/>
              <a:t>  </a:t>
            </a:r>
            <a:r>
              <a:rPr>
                <a:highlight>
                  <a:srgbClr val="00FFFF"/>
                </a:highlight>
              </a:rPr>
              <a:t>Data Cleaning:</a:t>
            </a:r>
            <a:endParaRPr>
              <a:highlight>
                <a:srgbClr val="00FFFF"/>
              </a:highlight>
            </a:endParaRPr>
          </a:p>
          <a:p>
            <a:r>
              <a:rPr sz="3000"/>
              <a:t>Removed duplicates, handled missing data.</a:t>
            </a:r>
            <a:endParaRPr sz="3000"/>
          </a:p>
          <a:p>
            <a:r>
              <a:rPr sz="3000"/>
              <a:t>Label Encoding for categorical variables.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96530" cy="4093210"/>
          </a:xfrm>
        </p:spPr>
        <p:txBody>
          <a:bodyPr/>
          <a:lstStyle/>
          <a:p>
            <a:r>
              <a:rPr sz="2200"/>
              <a:t>Models considered: Logistic Regression, Random Forest, XGBoost</a:t>
            </a:r>
            <a:r>
              <a:rPr sz="2200"/>
              <a:t>.</a:t>
            </a:r>
            <a:endParaRPr sz="2200"/>
          </a:p>
          <a:p>
            <a:endParaRPr sz="2200"/>
          </a:p>
          <a:p>
            <a:r>
              <a:rPr sz="2200">
                <a:highlight>
                  <a:srgbClr val="00FFFF"/>
                </a:highlight>
              </a:rPr>
              <a:t>Chosen Model: XGBoost</a:t>
            </a:r>
            <a:endParaRPr sz="2200">
              <a:highlight>
                <a:srgbClr val="00FFFF"/>
              </a:highlight>
            </a:endParaRPr>
          </a:p>
          <a:p>
            <a:r>
              <a:rPr sz="2200"/>
              <a:t>Handles large datasets effectively.</a:t>
            </a:r>
            <a:endParaRPr sz="2200"/>
          </a:p>
          <a:p>
            <a:r>
              <a:rPr sz="2200"/>
              <a:t>Suitable for classification tasks and imbalanced </a:t>
            </a:r>
            <a:r>
              <a:rPr lang="en-US" sz="2200"/>
              <a:t>    </a:t>
            </a:r>
            <a:r>
              <a:rPr sz="2200"/>
              <a:t>datasets.</a:t>
            </a:r>
            <a:endParaRPr sz="2200"/>
          </a:p>
          <a:p>
            <a:r>
              <a:rPr sz="2200"/>
              <a:t>Excellent accuracy and scalability.</a:t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69885" cy="4053840"/>
          </a:xfrm>
        </p:spPr>
        <p:txBody>
          <a:bodyPr>
            <a:normAutofit fontScale="60000"/>
          </a:bodyPr>
          <a:lstStyle/>
          <a:p>
            <a:pPr marL="0" indent="0">
              <a:buNone/>
            </a:pPr>
            <a:r>
              <a:rPr sz="5335">
                <a:highlight>
                  <a:srgbClr val="00FFFF"/>
                </a:highlight>
              </a:rPr>
              <a:t>Model Training:</a:t>
            </a:r>
            <a:endParaRPr sz="5335">
              <a:highlight>
                <a:srgbClr val="00FFFF"/>
              </a:highlight>
            </a:endParaRPr>
          </a:p>
          <a:p>
            <a:r>
              <a:t>Split data: 80% training, 20% testing.</a:t>
            </a:r>
          </a:p>
          <a:p>
            <a:r>
              <a:t>Hyperparameters used: default settings for XGBoost</a:t>
            </a:r>
            <a:r>
              <a:rPr lang="en-US"/>
              <a:t>, learning rate,</a:t>
            </a:r>
            <a:r>
              <a:rPr lang="en-US" altLang="en-US"/>
              <a:t>Subsample ratio etc.</a:t>
            </a:r>
            <a:endParaRPr lang="en-US" altLang="en-US"/>
          </a:p>
          <a:p>
            <a:r>
              <a:t>The model was trained on the processed data.</a:t>
            </a:r>
          </a:p>
          <a:p>
            <a:pPr marL="0" indent="0">
              <a:buNone/>
            </a:pPr>
            <a:r>
              <a:t>  </a:t>
            </a:r>
          </a:p>
          <a:p>
            <a:pPr marL="0" indent="0">
              <a:buNone/>
            </a:pPr>
            <a:r>
              <a:rPr sz="5335">
                <a:highlight>
                  <a:srgbClr val="00FFFF"/>
                </a:highlight>
              </a:rPr>
              <a:t>Evaluation:</a:t>
            </a:r>
            <a:endParaRPr sz="5335">
              <a:highlight>
                <a:srgbClr val="00FFFF"/>
              </a:highlight>
            </a:endParaRPr>
          </a:p>
          <a:p>
            <a:r>
              <a:t>Metrics used: Accuracy, Precision, Recall, F1-Score, Confusion Matrix.</a:t>
            </a:r>
          </a:p>
          <a:p>
            <a:r>
              <a:t>XGBoost performed with high accuracy on the test set.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>
                <a:highlight>
                  <a:srgbClr val="00FFFF"/>
                </a:highlight>
              </a:rPr>
              <a:t>Confusion Matrix:</a:t>
            </a:r>
            <a:endParaRPr>
              <a:highlight>
                <a:srgbClr val="00FFFF"/>
              </a:highlight>
            </a:endParaRPr>
          </a:p>
          <a:p>
            <a:endParaRPr sz="2200"/>
          </a:p>
          <a:p>
            <a:r>
              <a:rPr sz="2200"/>
              <a:t>Shows the model's performance in classifying 'Good' and 'Bad' credit risk.</a:t>
            </a:r>
            <a:endParaRPr sz="2200"/>
          </a:p>
          <a:p>
            <a:endParaRPr sz="2200"/>
          </a:p>
          <a:p>
            <a:pPr marL="0" indent="0">
              <a:buNone/>
            </a:pPr>
            <a:r>
              <a:rPr>
                <a:highlight>
                  <a:srgbClr val="00FFFF"/>
                </a:highlight>
              </a:rPr>
              <a:t>Visualization:</a:t>
            </a:r>
            <a:endParaRPr>
              <a:highlight>
                <a:srgbClr val="00FFFF"/>
              </a:highlight>
            </a:endParaRPr>
          </a:p>
          <a:p>
            <a:r>
              <a:t> </a:t>
            </a:r>
            <a:r>
              <a:rPr sz="2200"/>
              <a:t>A heatmap of the confusion matrix will be shown here.</a:t>
            </a:r>
            <a:endParaRPr sz="2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- Classification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Accuracy  : 0.9950</a:t>
            </a:r>
            <a:endParaRPr lang="en-US" altLang="en-US"/>
          </a:p>
          <a:p>
            <a:r>
              <a:rPr lang="en-US" altLang="en-US"/>
              <a:t>Precision : 1.0000</a:t>
            </a:r>
            <a:endParaRPr lang="en-US" altLang="en-US"/>
          </a:p>
          <a:p>
            <a:r>
              <a:rPr lang="en-US" altLang="en-US"/>
              <a:t>Recall    : 0.9500</a:t>
            </a:r>
            <a:endParaRPr lang="en-US" altLang="en-US"/>
          </a:p>
          <a:p>
            <a:r>
              <a:rPr lang="en-US" altLang="en-US"/>
              <a:t>F1 Score  : 0.9744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XGBoost model provides an accurate and reliable prediction of credit risk.</a:t>
            </a:r>
          </a:p>
          <a:p>
            <a:r>
              <a:t> Model is efficient for imbalanced data and large datasets.</a:t>
            </a:r>
          </a:p>
          <a:p>
            <a:pPr marL="0" indent="0">
              <a:buNone/>
            </a:pPr>
            <a:r>
              <a:rPr>
                <a:highlight>
                  <a:srgbClr val="00FFFF"/>
                </a:highlight>
              </a:rPr>
              <a:t>Future Work:</a:t>
            </a:r>
            <a:endParaRPr>
              <a:highlight>
                <a:srgbClr val="00FFFF"/>
              </a:highlight>
            </a:endParaRPr>
          </a:p>
          <a:p>
            <a:r>
              <a:t>Hyperparameter tuning for further optimization.</a:t>
            </a:r>
          </a:p>
          <a:p>
            <a:r>
              <a:t>Incorporating more features for improved predictions.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and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full code and implementation are available in the GitHub repository.</a:t>
            </a:r>
            <a:br/>
            <a:r>
              <a:rPr lang="en-US" altLang="en-US">
                <a:hlinkClick r:id="rId1" action="ppaction://hlinkfile"/>
              </a:rPr>
              <a:t>Github link</a:t>
            </a:r>
            <a:endParaRPr lang="en-US" altLang="en-US"/>
          </a:p>
          <a:p>
            <a:r>
              <a:t>A demo of the application can be seen in the video recording.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rPr lang="en-US">
                <a:hlinkClick r:id="rId2" tooltip="" action="ppaction://hlinkfile"/>
              </a:rPr>
              <a:t>video link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1881</Words>
  <Application>WPS Slides</Application>
  <PresentationFormat>On-screen Show (4:3)</PresentationFormat>
  <Paragraphs>73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Green Color</vt:lpstr>
      <vt:lpstr>Credit Risk Prediction: Loan Applicant Classification</vt:lpstr>
      <vt:lpstr>Introduction</vt:lpstr>
      <vt:lpstr>Data Preprocessing</vt:lpstr>
      <vt:lpstr>Model Selection</vt:lpstr>
      <vt:lpstr>Model Training and Evaluation</vt:lpstr>
      <vt:lpstr>Results - Confusion Matrix</vt:lpstr>
      <vt:lpstr>Results - Classification Report</vt:lpstr>
      <vt:lpstr>Conclusion</vt:lpstr>
      <vt:lpstr>Code and Demo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Chinni Purushotham</cp:lastModifiedBy>
  <cp:revision>5</cp:revision>
  <dcterms:created xsi:type="dcterms:W3CDTF">2013-01-27T09:14:00Z</dcterms:created>
  <dcterms:modified xsi:type="dcterms:W3CDTF">2025-04-27T11:46:43Z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867CAFDA01384A429BCF06B86C634A2C_12</vt:lpwstr>
  </property>
  <property fmtid="{D5CDD505-2E9C-101B-9397-08002B2CF9AE}" pid="3" name="KSOProductBuildVer">
    <vt:lpwstr>1033-12.2.0.20795</vt:lpwstr>
  </property>
</Properties>
</file>