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4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26"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27"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30"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2" name=""/>
        <p:cNvGrpSpPr/>
        <p:nvPr/>
      </p:nvGrpSpPr>
      <p:grpSpPr>
        <a:xfrm>
          <a:off x="0" y="0"/>
          <a:ext cx="0" cy="0"/>
          <a:chOff x="0" y="0"/>
          <a:chExt cx="0" cy="0"/>
        </a:xfrm>
      </p:grpSpPr>
      <p:sp>
        <p:nvSpPr>
          <p:cNvPr id="1048631"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3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3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3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36"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5"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9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8"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3" name=""/>
        <p:cNvGrpSpPr/>
        <p:nvPr/>
      </p:nvGrpSpPr>
      <p:grpSpPr>
        <a:xfrm>
          <a:off x="0" y="0"/>
          <a:ext cx="0" cy="0"/>
          <a:chOff x="0" y="0"/>
          <a:chExt cx="0" cy="0"/>
        </a:xfrm>
      </p:grpSpPr>
      <p:sp>
        <p:nvSpPr>
          <p:cNvPr id="104863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39"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9" name="object 3"/>
          <p:cNvSpPr txBox="1">
            <a:spLocks noGrp="1"/>
          </p:cNvSpPr>
          <p:nvPr>
            <p:ph type="title"/>
          </p:nvPr>
        </p:nvSpPr>
        <p:spPr>
          <a:xfrm>
            <a:off x="3867150" y="1049655"/>
            <a:ext cx="4326890" cy="518159"/>
          </a:xfrm>
          <a:prstGeom prst="rect"/>
        </p:spPr>
        <p:txBody>
          <a:bodyPr bIns="0" lIns="0" rIns="0" rtlCol="0" tIns="16510" vert="horz" wrap="square">
            <a:spAutoFit/>
          </a:bodyPr>
          <a:p>
            <a:pPr marL="12700">
              <a:lnSpc>
                <a:spcPct val="100000"/>
              </a:lnSpc>
              <a:spcBef>
                <a:spcPts val="130"/>
              </a:spcBef>
            </a:pPr>
            <a:r>
              <a:rPr dirty="0" sz="3200" spc="20">
                <a:solidFill>
                  <a:srgbClr val="1382AC"/>
                </a:solidFill>
              </a:rPr>
              <a:t>CAP</a:t>
            </a:r>
            <a:r>
              <a:rPr dirty="0" sz="3200" spc="35">
                <a:solidFill>
                  <a:srgbClr val="1382AC"/>
                </a:solidFill>
              </a:rPr>
              <a:t>S</a:t>
            </a:r>
            <a:r>
              <a:rPr dirty="0" sz="3200" spc="-10">
                <a:solidFill>
                  <a:srgbClr val="1382AC"/>
                </a:solidFill>
              </a:rPr>
              <a:t>T</a:t>
            </a:r>
            <a:r>
              <a:rPr dirty="0" sz="3200" spc="-20">
                <a:solidFill>
                  <a:srgbClr val="1382AC"/>
                </a:solidFill>
              </a:rPr>
              <a:t>O</a:t>
            </a:r>
            <a:r>
              <a:rPr dirty="0" sz="3200" spc="20">
                <a:solidFill>
                  <a:srgbClr val="1382AC"/>
                </a:solidFill>
              </a:rPr>
              <a:t>NE</a:t>
            </a:r>
            <a:r>
              <a:rPr dirty="0" sz="3200" spc="-200">
                <a:solidFill>
                  <a:srgbClr val="1382AC"/>
                </a:solidFill>
              </a:rPr>
              <a:t> </a:t>
            </a:r>
            <a:r>
              <a:rPr dirty="0" sz="3200" spc="35">
                <a:solidFill>
                  <a:srgbClr val="1382AC"/>
                </a:solidFill>
              </a:rPr>
              <a:t>P</a:t>
            </a:r>
            <a:r>
              <a:rPr dirty="0" sz="3200" spc="20">
                <a:solidFill>
                  <a:srgbClr val="1382AC"/>
                </a:solidFill>
              </a:rPr>
              <a:t>R</a:t>
            </a:r>
            <a:r>
              <a:rPr dirty="0" sz="3200" spc="-20">
                <a:solidFill>
                  <a:srgbClr val="1382AC"/>
                </a:solidFill>
              </a:rPr>
              <a:t>O</a:t>
            </a:r>
            <a:r>
              <a:rPr dirty="0" sz="3200" spc="15">
                <a:solidFill>
                  <a:srgbClr val="1382AC"/>
                </a:solidFill>
              </a:rPr>
              <a:t>J</a:t>
            </a:r>
            <a:r>
              <a:rPr dirty="0" sz="3200" spc="40">
                <a:solidFill>
                  <a:srgbClr val="1382AC"/>
                </a:solidFill>
              </a:rPr>
              <a:t>E</a:t>
            </a:r>
            <a:r>
              <a:rPr dirty="0" sz="3200" spc="20">
                <a:solidFill>
                  <a:srgbClr val="1382AC"/>
                </a:solidFill>
              </a:rPr>
              <a:t>CT</a:t>
            </a:r>
            <a:endParaRPr sz="3200"/>
          </a:p>
        </p:txBody>
      </p:sp>
      <p:sp>
        <p:nvSpPr>
          <p:cNvPr id="1048590" name="object 4"/>
          <p:cNvSpPr txBox="1"/>
          <p:nvPr/>
        </p:nvSpPr>
        <p:spPr>
          <a:xfrm>
            <a:off x="591128" y="2856364"/>
            <a:ext cx="11296650" cy="2748915"/>
          </a:xfrm>
          <a:prstGeom prst="rect"/>
          <a:solidFill>
            <a:srgbClr val="465258"/>
          </a:solidFill>
        </p:spPr>
        <p:txBody>
          <a:bodyPr bIns="0" lIns="0" rIns="0" rtlCol="0" tIns="0" vert="horz" wrap="square">
            <a:spAutoFit/>
          </a:bodyPr>
          <a:p>
            <a:pPr>
              <a:lnSpc>
                <a:spcPct val="100000"/>
              </a:lnSpc>
            </a:pPr>
            <a:endParaRPr dirty="0" sz="2200">
              <a:latin typeface="Times New Roman"/>
              <a:cs typeface="Times New Roman"/>
            </a:endParaRPr>
          </a:p>
          <a:p>
            <a:pPr>
              <a:lnSpc>
                <a:spcPct val="100000"/>
              </a:lnSpc>
            </a:pPr>
            <a:endParaRPr dirty="0" sz="2200">
              <a:latin typeface="Times New Roman"/>
              <a:cs typeface="Times New Roman"/>
            </a:endParaRPr>
          </a:p>
          <a:p>
            <a:pPr>
              <a:lnSpc>
                <a:spcPct val="100000"/>
              </a:lnSpc>
            </a:pPr>
            <a:endParaRPr dirty="0" sz="2200">
              <a:latin typeface="Times New Roman"/>
              <a:cs typeface="Times New Roman"/>
            </a:endParaRPr>
          </a:p>
          <a:p>
            <a:pPr>
              <a:lnSpc>
                <a:spcPct val="100000"/>
              </a:lnSpc>
            </a:pPr>
            <a:endParaRPr dirty="0" sz="2200">
              <a:latin typeface="Times New Roman"/>
              <a:cs typeface="Times New Roman"/>
            </a:endParaRPr>
          </a:p>
          <a:p>
            <a:pPr>
              <a:lnSpc>
                <a:spcPct val="100000"/>
              </a:lnSpc>
              <a:spcBef>
                <a:spcPts val="45"/>
              </a:spcBef>
            </a:pPr>
            <a:endParaRPr dirty="0" sz="1750">
              <a:latin typeface="Times New Roman"/>
              <a:cs typeface="Times New Roman"/>
            </a:endParaRPr>
          </a:p>
          <a:p>
            <a:pPr marL="2763520">
              <a:lnSpc>
                <a:spcPct val="100000"/>
              </a:lnSpc>
            </a:pPr>
            <a:r>
              <a:rPr b="1" dirty="0" sz="2000" spc="15">
                <a:solidFill>
                  <a:srgbClr val="1382AC"/>
                </a:solidFill>
                <a:latin typeface="Arial"/>
                <a:cs typeface="Arial"/>
              </a:rPr>
              <a:t>P</a:t>
            </a:r>
            <a:r>
              <a:rPr b="1" dirty="0" sz="2000" spc="40">
                <a:solidFill>
                  <a:srgbClr val="1382AC"/>
                </a:solidFill>
                <a:latin typeface="Arial"/>
                <a:cs typeface="Arial"/>
              </a:rPr>
              <a:t>r</a:t>
            </a:r>
            <a:r>
              <a:rPr b="1" dirty="0" sz="2000" spc="15">
                <a:solidFill>
                  <a:srgbClr val="1382AC"/>
                </a:solidFill>
                <a:latin typeface="Arial"/>
                <a:cs typeface="Arial"/>
              </a:rPr>
              <a:t>es</a:t>
            </a:r>
            <a:r>
              <a:rPr b="1" dirty="0" sz="2000" spc="5">
                <a:solidFill>
                  <a:srgbClr val="1382AC"/>
                </a:solidFill>
                <a:latin typeface="Arial"/>
                <a:cs typeface="Arial"/>
              </a:rPr>
              <a:t>e</a:t>
            </a:r>
            <a:r>
              <a:rPr b="1" dirty="0" sz="2000" spc="45">
                <a:solidFill>
                  <a:srgbClr val="1382AC"/>
                </a:solidFill>
                <a:latin typeface="Arial"/>
                <a:cs typeface="Arial"/>
              </a:rPr>
              <a:t>n</a:t>
            </a:r>
            <a:r>
              <a:rPr b="1" dirty="0" sz="2000" spc="10">
                <a:solidFill>
                  <a:srgbClr val="1382AC"/>
                </a:solidFill>
                <a:latin typeface="Arial"/>
                <a:cs typeface="Arial"/>
              </a:rPr>
              <a:t>ted</a:t>
            </a:r>
            <a:r>
              <a:rPr b="1" dirty="0" sz="2000" spc="-150">
                <a:solidFill>
                  <a:srgbClr val="1382AC"/>
                </a:solidFill>
                <a:latin typeface="Arial"/>
                <a:cs typeface="Arial"/>
              </a:rPr>
              <a:t> </a:t>
            </a:r>
            <a:r>
              <a:rPr b="1" dirty="0" sz="2000" spc="45">
                <a:solidFill>
                  <a:srgbClr val="1382AC"/>
                </a:solidFill>
                <a:latin typeface="Arial"/>
                <a:cs typeface="Arial"/>
              </a:rPr>
              <a:t>B</a:t>
            </a:r>
            <a:r>
              <a:rPr b="1" dirty="0" sz="2000" spc="10">
                <a:solidFill>
                  <a:srgbClr val="1382AC"/>
                </a:solidFill>
                <a:latin typeface="Arial"/>
                <a:cs typeface="Arial"/>
              </a:rPr>
              <a:t>y:</a:t>
            </a:r>
            <a:endParaRPr dirty="0" sz="2000">
              <a:latin typeface="Arial"/>
              <a:cs typeface="Arial"/>
            </a:endParaRPr>
          </a:p>
          <a:p>
            <a:pPr marL="2763520">
              <a:lnSpc>
                <a:spcPct val="100000"/>
              </a:lnSpc>
            </a:pPr>
            <a:r>
              <a:rPr b="1" dirty="0" sz="2000" spc="10">
                <a:solidFill>
                  <a:srgbClr val="1382AC"/>
                </a:solidFill>
                <a:latin typeface="Arial"/>
                <a:cs typeface="Arial"/>
              </a:rPr>
              <a:t>1.</a:t>
            </a:r>
            <a:r>
              <a:rPr b="1" dirty="0" sz="2000" spc="-75">
                <a:solidFill>
                  <a:srgbClr val="1382AC"/>
                </a:solidFill>
                <a:latin typeface="Arial"/>
                <a:cs typeface="Arial"/>
              </a:rPr>
              <a:t> </a:t>
            </a:r>
            <a:r>
              <a:rPr b="1" dirty="0" sz="2000" spc="10">
                <a:solidFill>
                  <a:srgbClr val="1382AC"/>
                </a:solidFill>
                <a:latin typeface="Arial"/>
                <a:cs typeface="Arial"/>
              </a:rPr>
              <a:t>St</a:t>
            </a:r>
            <a:r>
              <a:rPr b="1" dirty="0" sz="2000" spc="45">
                <a:solidFill>
                  <a:srgbClr val="1382AC"/>
                </a:solidFill>
                <a:latin typeface="Arial"/>
                <a:cs typeface="Arial"/>
              </a:rPr>
              <a:t>ud</a:t>
            </a:r>
            <a:r>
              <a:rPr b="1" dirty="0" sz="2000" spc="15">
                <a:solidFill>
                  <a:srgbClr val="1382AC"/>
                </a:solidFill>
                <a:latin typeface="Arial"/>
                <a:cs typeface="Arial"/>
              </a:rPr>
              <a:t>e</a:t>
            </a:r>
            <a:r>
              <a:rPr b="1" dirty="0" sz="2000" spc="45">
                <a:solidFill>
                  <a:srgbClr val="1382AC"/>
                </a:solidFill>
                <a:latin typeface="Arial"/>
                <a:cs typeface="Arial"/>
              </a:rPr>
              <a:t>n</a:t>
            </a:r>
            <a:r>
              <a:rPr b="1" dirty="0" sz="2000" spc="5">
                <a:solidFill>
                  <a:srgbClr val="1382AC"/>
                </a:solidFill>
                <a:latin typeface="Arial"/>
                <a:cs typeface="Arial"/>
              </a:rPr>
              <a:t>t</a:t>
            </a:r>
            <a:r>
              <a:rPr b="1" dirty="0" sz="2000" spc="-185">
                <a:solidFill>
                  <a:srgbClr val="1382AC"/>
                </a:solidFill>
                <a:latin typeface="Arial"/>
                <a:cs typeface="Arial"/>
              </a:rPr>
              <a:t> </a:t>
            </a:r>
            <a:r>
              <a:rPr b="1" dirty="0" sz="2000" lang="en-IN" spc="45">
                <a:solidFill>
                  <a:srgbClr val="1382AC"/>
                </a:solidFill>
                <a:latin typeface="Arial"/>
                <a:cs typeface="Arial"/>
              </a:rPr>
              <a:t>Name: </a:t>
            </a:r>
            <a:r>
              <a:rPr b="1" dirty="0" sz="2000" lang="en-IN" spc="45" err="1">
                <a:solidFill>
                  <a:srgbClr val="1382AC"/>
                </a:solidFill>
                <a:latin typeface="Arial"/>
                <a:cs typeface="Arial"/>
              </a:rPr>
              <a:t>Purushotham</a:t>
            </a:r>
            <a:r>
              <a:rPr b="1" dirty="0" sz="2000" lang="en-IN" spc="45">
                <a:solidFill>
                  <a:srgbClr val="1382AC"/>
                </a:solidFill>
                <a:latin typeface="Arial"/>
                <a:cs typeface="Arial"/>
              </a:rPr>
              <a:t> V</a:t>
            </a:r>
          </a:p>
          <a:p>
            <a:pPr marL="2763520">
              <a:lnSpc>
                <a:spcPct val="100000"/>
              </a:lnSpc>
            </a:pPr>
            <a:r>
              <a:rPr b="1" dirty="0" sz="2000" lang="en-IN" spc="45">
                <a:solidFill>
                  <a:srgbClr val="1382AC"/>
                </a:solidFill>
                <a:latin typeface="Arial"/>
                <a:cs typeface="Arial"/>
              </a:rPr>
              <a:t>Department: Biotechnology</a:t>
            </a:r>
          </a:p>
          <a:p>
            <a:pPr marL="2763520">
              <a:lnSpc>
                <a:spcPct val="100000"/>
              </a:lnSpc>
            </a:pPr>
            <a:r>
              <a:rPr b="1" dirty="0" sz="2000" lang="en-IN" spc="45">
                <a:solidFill>
                  <a:srgbClr val="1382AC"/>
                </a:solidFill>
                <a:latin typeface="Arial"/>
                <a:cs typeface="Arial"/>
              </a:rPr>
              <a:t>College Name: Madha Engineering coll</a:t>
            </a:r>
            <a:endParaRPr dirty="0" sz="2000">
              <a:latin typeface="Arial"/>
              <a:cs typeface="Arial"/>
            </a:endParaRPr>
          </a:p>
        </p:txBody>
      </p:sp>
      <p:sp>
        <p:nvSpPr>
          <p:cNvPr id="1048591" name="TextBox 6"/>
          <p:cNvSpPr txBox="1"/>
          <p:nvPr/>
        </p:nvSpPr>
        <p:spPr>
          <a:xfrm>
            <a:off x="3325284" y="1770322"/>
            <a:ext cx="5246062" cy="343652"/>
          </a:xfrm>
          <a:prstGeom prst="rect"/>
          <a:noFill/>
        </p:spPr>
        <p:txBody>
          <a:bodyPr rtlCol="0" wrap="square">
            <a:spAutoFit/>
          </a:bodyPr>
          <a:p>
            <a:pPr algn="l"/>
            <a:endParaRPr lang="en-US"/>
          </a:p>
        </p:txBody>
      </p:sp>
      <p:sp>
        <p:nvSpPr>
          <p:cNvPr id="1048592" name="TextBox 7"/>
          <p:cNvSpPr txBox="1"/>
          <p:nvPr/>
        </p:nvSpPr>
        <p:spPr>
          <a:xfrm>
            <a:off x="3054158" y="1770322"/>
            <a:ext cx="5246063" cy="523220"/>
          </a:xfrm>
          <a:prstGeom prst="rect"/>
        </p:spPr>
        <p:style>
          <a:lnRef idx="2">
            <a:schemeClr val="dk1"/>
          </a:lnRef>
          <a:fillRef idx="1">
            <a:schemeClr val="lt1"/>
          </a:fillRef>
          <a:effectRef idx="0">
            <a:schemeClr val="dk1"/>
          </a:effectRef>
          <a:fontRef idx="minor">
            <a:schemeClr val="dk1"/>
          </a:fontRef>
        </p:style>
        <p:txBody>
          <a:bodyPr rtlCol="0" wrap="square">
            <a:spAutoFit/>
          </a:bodyPr>
          <a:p>
            <a:pPr algn="l"/>
            <a:r>
              <a:rPr b="1" lang="en-IN"/>
              <a:t> </a:t>
            </a:r>
            <a:r>
              <a:rPr b="1" sz="2800" lang="en-IN"/>
              <a:t>Netflix Movies and TV Shows </a:t>
            </a:r>
            <a:endParaRPr b="1"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1" name="object 2"/>
          <p:cNvSpPr txBox="1">
            <a:spLocks noGrp="1"/>
          </p:cNvSpPr>
          <p:nvPr>
            <p:ph type="title"/>
          </p:nvPr>
        </p:nvSpPr>
        <p:spPr>
          <a:xfrm>
            <a:off x="660400" y="555307"/>
            <a:ext cx="345186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22" name="TextBox 3"/>
          <p:cNvSpPr txBox="1"/>
          <p:nvPr/>
        </p:nvSpPr>
        <p:spPr>
          <a:xfrm>
            <a:off x="660400" y="1631818"/>
            <a:ext cx="6096000" cy="369332"/>
          </a:xfrm>
          <a:prstGeom prst="rect"/>
          <a:noFill/>
        </p:spPr>
        <p:txBody>
          <a:bodyPr wrap="square">
            <a:spAutoFit/>
          </a:bodyPr>
          <a:p>
            <a:r>
              <a:rPr lang="en-US"/>
              <a:t>https://www.kaggle.com/datasets</a:t>
            </a:r>
          </a:p>
        </p:txBody>
      </p:sp>
      <p:sp>
        <p:nvSpPr>
          <p:cNvPr id="1048623" name="TextBox 5"/>
          <p:cNvSpPr txBox="1"/>
          <p:nvPr/>
        </p:nvSpPr>
        <p:spPr>
          <a:xfrm>
            <a:off x="660400" y="2445201"/>
            <a:ext cx="6096000" cy="369332"/>
          </a:xfrm>
          <a:prstGeom prst="rect"/>
          <a:noFill/>
        </p:spPr>
        <p:txBody>
          <a:bodyPr wrap="square">
            <a:spAutoFit/>
          </a:bodyPr>
          <a:p>
            <a:r>
              <a:rPr lang="en-US"/>
              <a:t>https://pydata.org/oandas-docs/stable/user</a:t>
            </a:r>
          </a:p>
        </p:txBody>
      </p:sp>
      <p:sp>
        <p:nvSpPr>
          <p:cNvPr id="1048624" name="TextBox 7"/>
          <p:cNvSpPr txBox="1"/>
          <p:nvPr/>
        </p:nvSpPr>
        <p:spPr>
          <a:xfrm>
            <a:off x="660400" y="3429769"/>
            <a:ext cx="6096000" cy="369332"/>
          </a:xfrm>
          <a:prstGeom prst="rect"/>
          <a:noFill/>
        </p:spPr>
        <p:txBody>
          <a:bodyPr wrap="square">
            <a:spAutoFit/>
          </a:bodyPr>
          <a:p>
            <a:r>
              <a:rPr lang="en-US"/>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5" name="object 2"/>
          <p:cNvSpPr txBox="1">
            <a:spLocks noGrp="1"/>
          </p:cNvSpPr>
          <p:nvPr>
            <p:ph type="title"/>
          </p:nvPr>
        </p:nvSpPr>
        <p:spPr>
          <a:xfrm>
            <a:off x="5013070" y="3602418"/>
            <a:ext cx="2165858" cy="422275"/>
          </a:xfrm>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3" name="object 2"/>
          <p:cNvSpPr txBox="1">
            <a:spLocks noGrp="1"/>
          </p:cNvSpPr>
          <p:nvPr>
            <p:ph type="title"/>
          </p:nvPr>
        </p:nvSpPr>
        <p:spPr>
          <a:xfrm>
            <a:off x="929005" y="1391602"/>
            <a:ext cx="1575435" cy="422276"/>
          </a:xfrm>
          <a:prstGeom prst="rect"/>
        </p:spPr>
        <p:txBody>
          <a:bodyPr bIns="0" lIns="0" rIns="0" rtlCol="0" tIns="15875" vert="horz" wrap="square">
            <a:spAutoFit/>
          </a:bodyPr>
          <a:p>
            <a:pPr marL="12700">
              <a:lnSpc>
                <a:spcPct val="100000"/>
              </a:lnSpc>
              <a:spcBef>
                <a:spcPts val="125"/>
              </a:spcBef>
            </a:pPr>
            <a:r>
              <a:rPr dirty="0" spc="30"/>
              <a:t>OU</a:t>
            </a:r>
            <a:r>
              <a:rPr dirty="0" spc="40"/>
              <a:t>TL</a:t>
            </a:r>
            <a:r>
              <a:rPr dirty="0" spc="-95"/>
              <a:t>I</a:t>
            </a:r>
            <a:r>
              <a:rPr dirty="0" spc="30"/>
              <a:t>N</a:t>
            </a:r>
            <a:r>
              <a:rPr dirty="0" spc="15"/>
              <a:t>E</a:t>
            </a:r>
          </a:p>
        </p:txBody>
      </p:sp>
      <p:sp>
        <p:nvSpPr>
          <p:cNvPr id="1048594" name="object 3"/>
          <p:cNvSpPr txBox="1"/>
          <p:nvPr/>
        </p:nvSpPr>
        <p:spPr>
          <a:xfrm>
            <a:off x="917575" y="1952988"/>
            <a:ext cx="4178300" cy="381317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9" name="object 2"/>
          <p:cNvSpPr txBox="1">
            <a:spLocks noGrp="1"/>
          </p:cNvSpPr>
          <p:nvPr>
            <p:ph type="title"/>
          </p:nvPr>
        </p:nvSpPr>
        <p:spPr>
          <a:xfrm>
            <a:off x="660400" y="555307"/>
            <a:ext cx="569150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600" name="TextBox 3"/>
          <p:cNvSpPr txBox="1"/>
          <p:nvPr/>
        </p:nvSpPr>
        <p:spPr>
          <a:xfrm>
            <a:off x="529552" y="1834958"/>
            <a:ext cx="9088581" cy="1158240"/>
          </a:xfrm>
          <a:prstGeom prst="rect"/>
          <a:noFill/>
        </p:spPr>
        <p:txBody>
          <a:bodyPr wrap="square">
            <a:spAutoFit/>
          </a:bodyPr>
          <a:p>
            <a:r>
              <a:rPr lang="en-US"/>
              <a:t>To optimize user satisfaction and engagement on the Netflix platform, how can the recommendation algorithm be improved to accurately suggest personalized content, considering diverse user preferences, viewing history, and real-time feedback, while also addressing issues such as content discovery, user retention, and content diversity</a:t>
            </a:r>
            <a:r>
              <a:rPr lang="en-IN"/>
              <a: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1" name="object 2"/>
          <p:cNvSpPr txBox="1">
            <a:spLocks noGrp="1"/>
          </p:cNvSpPr>
          <p:nvPr>
            <p:ph type="title"/>
          </p:nvPr>
        </p:nvSpPr>
        <p:spPr>
          <a:xfrm>
            <a:off x="660400" y="555307"/>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2" name="TextBox 3"/>
          <p:cNvSpPr txBox="1"/>
          <p:nvPr/>
        </p:nvSpPr>
        <p:spPr>
          <a:xfrm>
            <a:off x="660400" y="1370351"/>
            <a:ext cx="10067637" cy="1158241"/>
          </a:xfrm>
          <a:prstGeom prst="rect"/>
          <a:noFill/>
        </p:spPr>
        <p:txBody>
          <a:bodyPr wrap="square">
            <a:spAutoFit/>
          </a:bodyPr>
          <a:p>
            <a:r>
              <a:rPr lang="en-US"/>
              <a:t>Enhanced Recommendation Algorithm: Implementing a more sophisticated recommendation algorithm that incorporates advanced machine learning techniques, including natural language processing and deep learning, to better understand user preferences and provide more accurate and personalized recommendations.</a:t>
            </a:r>
          </a:p>
        </p:txBody>
      </p:sp>
      <p:sp>
        <p:nvSpPr>
          <p:cNvPr id="1048603" name="TextBox 5"/>
          <p:cNvSpPr txBox="1"/>
          <p:nvPr/>
        </p:nvSpPr>
        <p:spPr>
          <a:xfrm>
            <a:off x="660400" y="2828836"/>
            <a:ext cx="10337030" cy="891541"/>
          </a:xfrm>
          <a:prstGeom prst="rect"/>
          <a:noFill/>
        </p:spPr>
        <p:txBody>
          <a:bodyPr wrap="square">
            <a:spAutoFit/>
          </a:bodyPr>
          <a:p>
            <a:r>
              <a:rPr lang="en-US"/>
              <a:t>Interactive User Feedback: Introducing interactive features that allow users to provide real-time feedback on recommended content, such as thumbs up/down, rating, and textual reviews, to further refine the recommendation algorithm and ensure that recommendations align with user preferences.</a:t>
            </a:r>
          </a:p>
        </p:txBody>
      </p:sp>
      <p:sp>
        <p:nvSpPr>
          <p:cNvPr id="1048604" name="TextBox 7"/>
          <p:cNvSpPr txBox="1"/>
          <p:nvPr/>
        </p:nvSpPr>
        <p:spPr>
          <a:xfrm>
            <a:off x="660400" y="4168923"/>
            <a:ext cx="9599660" cy="891540"/>
          </a:xfrm>
          <a:prstGeom prst="rect"/>
          <a:noFill/>
        </p:spPr>
        <p:txBody>
          <a:bodyPr wrap="square">
            <a:spAutoFit/>
          </a:bodyPr>
          <a:p>
            <a:r>
              <a:rPr lang="en-US"/>
              <a:t>Improved Content Discovery: Enhancing the user interface and browsing experience to make it easier for users to discover new content, such as introducing personalized playlists, curated collections, and thematic recommendations based on trending topics or events.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5" name="object 2"/>
          <p:cNvSpPr txBox="1">
            <a:spLocks noGrp="1"/>
          </p:cNvSpPr>
          <p:nvPr>
            <p:ph type="title"/>
          </p:nvPr>
        </p:nvSpPr>
        <p:spPr>
          <a:xfrm>
            <a:off x="660400" y="497205"/>
            <a:ext cx="5242560" cy="600711"/>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06" name="TextBox 3"/>
          <p:cNvSpPr txBox="1"/>
          <p:nvPr/>
        </p:nvSpPr>
        <p:spPr>
          <a:xfrm>
            <a:off x="660399" y="1308776"/>
            <a:ext cx="10768061" cy="1158240"/>
          </a:xfrm>
          <a:prstGeom prst="rect"/>
          <a:noFill/>
        </p:spPr>
        <p:txBody>
          <a:bodyPr wrap="square">
            <a:spAutoFit/>
          </a:bodyPr>
          <a:p>
            <a:r>
              <a:rPr lang="en-US"/>
              <a:t>Content Selection and Licensing: Netflix must strategically acquire licenses for a diverse range of movies and TV shows that cater to the preferences of its global audience. This involves analyzing market trends, audience demographics, and viewing data to identify popular genres, emerging trends, and niche interests.</a:t>
            </a:r>
          </a:p>
        </p:txBody>
      </p:sp>
      <p:sp>
        <p:nvSpPr>
          <p:cNvPr id="1048607" name="TextBox 5"/>
          <p:cNvSpPr txBox="1"/>
          <p:nvPr/>
        </p:nvSpPr>
        <p:spPr>
          <a:xfrm>
            <a:off x="874376" y="2552606"/>
            <a:ext cx="10554084" cy="1158240"/>
          </a:xfrm>
          <a:prstGeom prst="rect"/>
          <a:noFill/>
        </p:spPr>
        <p:txBody>
          <a:bodyPr wrap="square">
            <a:spAutoFit/>
          </a:bodyPr>
          <a:p>
            <a:r>
              <a:rPr lang="en-US"/>
              <a:t>Content Production and Original Programming: In addition to licensed content, Netflix invests heavily in producing original movies and TV shows. A system approach involves overseeing the entire content production pipeline, from script development and casting to filming, post-production, and release scheduling.</a:t>
            </a:r>
          </a:p>
        </p:txBody>
      </p:sp>
      <p:sp>
        <p:nvSpPr>
          <p:cNvPr id="1048608" name="TextBox 7"/>
          <p:cNvSpPr txBox="1"/>
          <p:nvPr/>
        </p:nvSpPr>
        <p:spPr>
          <a:xfrm>
            <a:off x="782011" y="3796436"/>
            <a:ext cx="10768061" cy="1158240"/>
          </a:xfrm>
          <a:prstGeom prst="rect"/>
          <a:noFill/>
        </p:spPr>
        <p:txBody>
          <a:bodyPr wrap="square">
            <a:spAutoFit/>
          </a:bodyPr>
          <a:p>
            <a:r>
              <a:rPr lang="en-US"/>
              <a:t>Recommendation Algorithms: Netflix's recommendation algorithms play a crucial role in personalizing the user experience by suggesting content based on individual viewing history, preferences, and behavior. A system approach to recommendation algorithms involves continuously refining and optimizing these algorithms using advanced machine learning techniques, user feedback data, and A/B testing.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9" name="object 2"/>
          <p:cNvSpPr txBox="1">
            <a:spLocks noGrp="1"/>
          </p:cNvSpPr>
          <p:nvPr>
            <p:ph type="title"/>
          </p:nvPr>
        </p:nvSpPr>
        <p:spPr>
          <a:xfrm>
            <a:off x="660400" y="555307"/>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610" name="TextBox 3"/>
          <p:cNvSpPr txBox="1"/>
          <p:nvPr/>
        </p:nvSpPr>
        <p:spPr>
          <a:xfrm>
            <a:off x="660400" y="1487254"/>
            <a:ext cx="10571018" cy="891539"/>
          </a:xfrm>
          <a:prstGeom prst="rect"/>
          <a:noFill/>
        </p:spPr>
        <p:txBody>
          <a:bodyPr wrap="square">
            <a:spAutoFit/>
          </a:bodyPr>
          <a:p>
            <a:r>
              <a:rPr lang="en-US"/>
              <a:t>Content Recommendation Algorithm:Netflix employs machine learning algorithms, such as collaborative filtering, matrix factorization, and deep learning models, to analyze user behavior and preferences.</a:t>
            </a:r>
          </a:p>
        </p:txBody>
      </p:sp>
      <p:sp>
        <p:nvSpPr>
          <p:cNvPr id="1048611" name="TextBox 5"/>
          <p:cNvSpPr txBox="1"/>
          <p:nvPr/>
        </p:nvSpPr>
        <p:spPr>
          <a:xfrm>
            <a:off x="831272" y="2433072"/>
            <a:ext cx="9735128" cy="646331"/>
          </a:xfrm>
          <a:prstGeom prst="rect"/>
          <a:noFill/>
        </p:spPr>
        <p:txBody>
          <a:bodyPr wrap="square">
            <a:spAutoFit/>
          </a:bodyPr>
          <a:p>
            <a:r>
              <a:rPr lang="en-US"/>
              <a:t>Deployment of Recommendation Algorithm:The recommendation algorithm is deployed on Netflix's cloud-based infrastructure, which allows for scalability, flexibility, and high availability.</a:t>
            </a:r>
          </a:p>
        </p:txBody>
      </p:sp>
      <p:sp>
        <p:nvSpPr>
          <p:cNvPr id="1048612" name="TextBox 7"/>
          <p:cNvSpPr txBox="1"/>
          <p:nvPr/>
        </p:nvSpPr>
        <p:spPr>
          <a:xfrm>
            <a:off x="831272" y="3409615"/>
            <a:ext cx="9242522" cy="646331"/>
          </a:xfrm>
          <a:prstGeom prst="rect"/>
          <a:noFill/>
        </p:spPr>
        <p:txBody>
          <a:bodyPr wrap="square">
            <a:spAutoFit/>
          </a:bodyPr>
          <a:p>
            <a:r>
              <a:rPr lang="en-US"/>
              <a:t>Content Delivery Infrastructure:Netflix operates a global content delivery network (CDN) consisting of edge servers strategically located around the world.</a:t>
            </a:r>
          </a:p>
        </p:txBody>
      </p:sp>
      <p:sp>
        <p:nvSpPr>
          <p:cNvPr id="1048613" name="TextBox 9"/>
          <p:cNvSpPr txBox="1"/>
          <p:nvPr/>
        </p:nvSpPr>
        <p:spPr>
          <a:xfrm>
            <a:off x="831271" y="4492152"/>
            <a:ext cx="8934643" cy="891541"/>
          </a:xfrm>
          <a:prstGeom prst="rect"/>
          <a:noFill/>
        </p:spPr>
        <p:txBody>
          <a:bodyPr wrap="square">
            <a:spAutoFit/>
          </a:bodyPr>
          <a:p>
            <a:r>
              <a:rPr lang="en-US"/>
              <a:t>Deployment of Content Delivery Infrastructure:Netflix's CDN infrastructure is deployed across multiple cloud providers and data centers worldwide, leveraging their global presence to deliver content efficiently.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4" name="object 2"/>
          <p:cNvSpPr txBox="1">
            <a:spLocks noGrp="1"/>
          </p:cNvSpPr>
          <p:nvPr>
            <p:ph type="title"/>
          </p:nvPr>
        </p:nvSpPr>
        <p:spPr>
          <a:xfrm>
            <a:off x="660400" y="555307"/>
            <a:ext cx="199390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sp>
        <p:nvSpPr>
          <p:cNvPr id="1048646" name=""/>
          <p:cNvSpPr txBox="1"/>
          <p:nvPr/>
        </p:nvSpPr>
        <p:spPr>
          <a:xfrm rot="21595012">
            <a:off x="490199" y="1464242"/>
            <a:ext cx="11211603" cy="4765040"/>
          </a:xfrm>
          <a:prstGeom prst="rect"/>
        </p:spPr>
        <p:txBody>
          <a:bodyPr rtlCol="0" wrap="square">
            <a:spAutoFit/>
          </a:bodyPr>
          <a:p>
            <a:r>
              <a:rPr sz="1400" lang="en-US">
                <a:solidFill>
                  <a:srgbClr val="000000"/>
                </a:solidFill>
              </a:rPr>
              <a:t>import pandas as pd
# Load the Netflix dataset
netflix_data = pd.read_csv('netflix_titles.csv')
# Display the first few rows of the dataset
print(netflix_data.head())
# Get some basic information about the dataset
print(netflix_data.info())
# Perform some basic analysis, like counting the number of movies and TV shows
print("Number of movies:", netflix_data[netflix_data['type'] == 'Movie'].shape[0])
print("Number of TV shows:", netflix_data[netflix_data['type'] == 'TV Show'].shape[0])
# Visualize some data, for example, the distribution of release years
import matplotlib.pyplot as plt
plt.hist(netflix_data['release_year'], bins=30, edgecolor='black')
plt.xlabel('Release Year')
plt.ylabel('Frequency')
plt.title('Distribution of Netflix Content by Release Year')
plt.show()</a:t>
            </a:r>
            <a:endParaRPr sz="14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5" name="object 2"/>
          <p:cNvSpPr txBox="1">
            <a:spLocks noGrp="1"/>
          </p:cNvSpPr>
          <p:nvPr>
            <p:ph type="title"/>
          </p:nvPr>
        </p:nvSpPr>
        <p:spPr>
          <a:xfrm>
            <a:off x="660400" y="555307"/>
            <a:ext cx="3402965" cy="600710"/>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616" name="TextBox 3"/>
          <p:cNvSpPr txBox="1"/>
          <p:nvPr/>
        </p:nvSpPr>
        <p:spPr>
          <a:xfrm>
            <a:off x="660400" y="1856892"/>
            <a:ext cx="6096000" cy="2225041"/>
          </a:xfrm>
          <a:prstGeom prst="rect"/>
          <a:noFill/>
        </p:spPr>
        <p:txBody>
          <a:bodyPr wrap="square">
            <a:spAutoFit/>
          </a:bodyPr>
          <a:p>
            <a:r>
              <a:rPr lang="en-US"/>
              <a:t>In conclusion, Netflix's approach to movies and TV shows revolves around leveraging sophisticated algorithms for content recommendation and deploying a robust infrastructure for content delivery. By continuously refining its recommendation algorithms based on user behavior and feedback, Netflix provides personalized recommendations that cater to individual preferences, enhancing user satisfaction and engagement.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7" name="object 2"/>
          <p:cNvSpPr txBox="1">
            <a:spLocks noGrp="1"/>
          </p:cNvSpPr>
          <p:nvPr>
            <p:ph type="title"/>
          </p:nvPr>
        </p:nvSpPr>
        <p:spPr>
          <a:xfrm>
            <a:off x="614997" y="800988"/>
            <a:ext cx="3304540" cy="529590"/>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618" name="TextBox 3"/>
          <p:cNvSpPr txBox="1"/>
          <p:nvPr/>
        </p:nvSpPr>
        <p:spPr>
          <a:xfrm>
            <a:off x="1070656" y="1564460"/>
            <a:ext cx="9828251" cy="1158240"/>
          </a:xfrm>
          <a:prstGeom prst="rect"/>
          <a:noFill/>
        </p:spPr>
        <p:txBody>
          <a:bodyPr wrap="square">
            <a:spAutoFit/>
          </a:bodyPr>
          <a:p>
            <a:r>
              <a:rPr lang="en-US"/>
              <a:t>Original Content Expansion: Netflix will likely continue investing in original movies and TV shows across various genres and formats, catering to diverse audience preferences. This expansion may include more international content to appeal to global audiences and explore untapped markets.</a:t>
            </a:r>
          </a:p>
        </p:txBody>
      </p:sp>
      <p:sp>
        <p:nvSpPr>
          <p:cNvPr id="1048619" name="TextBox 5"/>
          <p:cNvSpPr txBox="1"/>
          <p:nvPr/>
        </p:nvSpPr>
        <p:spPr>
          <a:xfrm>
            <a:off x="1070656" y="2721673"/>
            <a:ext cx="9828250" cy="1424940"/>
          </a:xfrm>
          <a:prstGeom prst="rect"/>
          <a:noFill/>
        </p:spPr>
        <p:txBody>
          <a:bodyPr wrap="square">
            <a:spAutoFit/>
          </a:bodyPr>
          <a:p>
            <a:r>
              <a:rPr lang="en-US"/>
              <a:t>Interactive and Immersive Experiences: Netflix may explore interactive storytelling formats, allowing viewers to make choices that influence the narrative direction of movies and TV shows. Additionally, advancements in virtual reality (VR) and augmented reality (AR) technology could enable immersive viewing experiences, further blurring the lines between traditional entertainment and interactive media.</a:t>
            </a:r>
          </a:p>
        </p:txBody>
      </p:sp>
      <p:sp>
        <p:nvSpPr>
          <p:cNvPr id="1048620" name="TextBox 7"/>
          <p:cNvSpPr txBox="1"/>
          <p:nvPr/>
        </p:nvSpPr>
        <p:spPr>
          <a:xfrm>
            <a:off x="1070656" y="4374372"/>
            <a:ext cx="9434168" cy="1158241"/>
          </a:xfrm>
          <a:prstGeom prst="rect"/>
          <a:noFill/>
        </p:spPr>
        <p:txBody>
          <a:bodyPr wrap="square">
            <a:spAutoFit/>
          </a:bodyPr>
          <a:p>
            <a:r>
              <a:rPr lang="en-US"/>
              <a:t>Partnerships and Collaborations: Netflix may forge strategic partnerships and collaborations with other content creators, studios, and platforms to expand its content library and reach new audiences. Co-productions, licensing agreements, and cross-platform integrations could enhance Netflix's content offering and distribution channels.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CPH2127</dc:creator>
  <cp:lastModifiedBy>raju rps</cp:lastModifiedBy>
  <dcterms:created xsi:type="dcterms:W3CDTF">2024-04-04T02:53:43Z</dcterms:created>
  <dcterms:modified xsi:type="dcterms:W3CDTF">2024-04-05T16:49:12Z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2024-03-27T00:00:00Z</vt:filetime>
  </property>
  <property fmtid="{D5CDD505-2E9C-101B-9397-08002B2CF9AE}" pid="3" name="LastSaved">
    <vt:filetime>2024-04-04T00:00:00Z</vt:filetime>
  </property>
  <property fmtid="{D5CDD505-2E9C-101B-9397-08002B2CF9AE}" pid="4" name="ICV">
    <vt:lpwstr>1a2e1749a9d34881b0ffeee7eb91eac5</vt:lpwstr>
  </property>
</Properties>
</file>