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handoutMasterIdLst>
    <p:handoutMasterId r:id="rId21"/>
  </p:handoutMasterIdLst>
  <p:sldIdLst>
    <p:sldId id="256" r:id="rId2"/>
    <p:sldId id="273" r:id="rId3"/>
    <p:sldId id="257" r:id="rId4"/>
    <p:sldId id="280" r:id="rId5"/>
    <p:sldId id="281" r:id="rId6"/>
    <p:sldId id="282" r:id="rId7"/>
    <p:sldId id="283" r:id="rId8"/>
    <p:sldId id="284" r:id="rId9"/>
    <p:sldId id="285" r:id="rId10"/>
    <p:sldId id="286" r:id="rId11"/>
    <p:sldId id="289" r:id="rId12"/>
    <p:sldId id="290" r:id="rId13"/>
    <p:sldId id="291" r:id="rId14"/>
    <p:sldId id="287" r:id="rId15"/>
    <p:sldId id="288" r:id="rId16"/>
    <p:sldId id="279"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imela Purushotham" userId="ed4ebdf7b331e1ab" providerId="LiveId" clId="{525807F0-C1C7-40CA-B4AA-4D6511636544}"/>
    <pc:docChg chg="custSel modSld">
      <pc:chgData name="Badimela Purushotham" userId="ed4ebdf7b331e1ab" providerId="LiveId" clId="{525807F0-C1C7-40CA-B4AA-4D6511636544}" dt="2023-08-29T13:05:28.943" v="148" actId="5793"/>
      <pc:docMkLst>
        <pc:docMk/>
      </pc:docMkLst>
      <pc:sldChg chg="modSp mod">
        <pc:chgData name="Badimela Purushotham" userId="ed4ebdf7b331e1ab" providerId="LiveId" clId="{525807F0-C1C7-40CA-B4AA-4D6511636544}" dt="2023-08-29T10:32:44.562" v="31" actId="255"/>
        <pc:sldMkLst>
          <pc:docMk/>
          <pc:sldMk cId="3655500541" sldId="256"/>
        </pc:sldMkLst>
        <pc:spChg chg="mod">
          <ac:chgData name="Badimela Purushotham" userId="ed4ebdf7b331e1ab" providerId="LiveId" clId="{525807F0-C1C7-40CA-B4AA-4D6511636544}" dt="2023-08-29T10:32:44.562" v="31" actId="255"/>
          <ac:spMkLst>
            <pc:docMk/>
            <pc:sldMk cId="3655500541" sldId="256"/>
            <ac:spMk id="4" creationId="{00000000-0000-0000-0000-000000000000}"/>
          </ac:spMkLst>
        </pc:spChg>
      </pc:sldChg>
      <pc:sldChg chg="modSp mod">
        <pc:chgData name="Badimela Purushotham" userId="ed4ebdf7b331e1ab" providerId="LiveId" clId="{525807F0-C1C7-40CA-B4AA-4D6511636544}" dt="2023-08-29T10:48:42.213" v="45" actId="20577"/>
        <pc:sldMkLst>
          <pc:docMk/>
          <pc:sldMk cId="1751120584" sldId="257"/>
        </pc:sldMkLst>
        <pc:spChg chg="mod">
          <ac:chgData name="Badimela Purushotham" userId="ed4ebdf7b331e1ab" providerId="LiveId" clId="{525807F0-C1C7-40CA-B4AA-4D6511636544}" dt="2023-08-29T10:48:42.213" v="45" actId="20577"/>
          <ac:spMkLst>
            <pc:docMk/>
            <pc:sldMk cId="1751120584" sldId="257"/>
            <ac:spMk id="6" creationId="{8D3944A0-0FCB-46FB-9E73-72A37CA2B00B}"/>
          </ac:spMkLst>
        </pc:spChg>
      </pc:sldChg>
      <pc:sldChg chg="modSp mod">
        <pc:chgData name="Badimela Purushotham" userId="ed4ebdf7b331e1ab" providerId="LiveId" clId="{525807F0-C1C7-40CA-B4AA-4D6511636544}" dt="2023-08-29T10:49:50.662" v="66" actId="5793"/>
        <pc:sldMkLst>
          <pc:docMk/>
          <pc:sldMk cId="1948650703" sldId="280"/>
        </pc:sldMkLst>
        <pc:spChg chg="mod">
          <ac:chgData name="Badimela Purushotham" userId="ed4ebdf7b331e1ab" providerId="LiveId" clId="{525807F0-C1C7-40CA-B4AA-4D6511636544}" dt="2023-08-29T10:49:50.662" v="66" actId="5793"/>
          <ac:spMkLst>
            <pc:docMk/>
            <pc:sldMk cId="1948650703" sldId="280"/>
            <ac:spMk id="3" creationId="{7BD07D99-B66B-E74E-1DBD-FAB84EFD9C68}"/>
          </ac:spMkLst>
        </pc:spChg>
      </pc:sldChg>
      <pc:sldChg chg="modSp mod">
        <pc:chgData name="Badimela Purushotham" userId="ed4ebdf7b331e1ab" providerId="LiveId" clId="{525807F0-C1C7-40CA-B4AA-4D6511636544}" dt="2023-08-29T10:52:22.354" v="73" actId="20577"/>
        <pc:sldMkLst>
          <pc:docMk/>
          <pc:sldMk cId="365522969" sldId="282"/>
        </pc:sldMkLst>
        <pc:spChg chg="mod">
          <ac:chgData name="Badimela Purushotham" userId="ed4ebdf7b331e1ab" providerId="LiveId" clId="{525807F0-C1C7-40CA-B4AA-4D6511636544}" dt="2023-08-29T10:52:22.354" v="73" actId="20577"/>
          <ac:spMkLst>
            <pc:docMk/>
            <pc:sldMk cId="365522969" sldId="282"/>
            <ac:spMk id="3" creationId="{44B5A0BD-8509-F7A6-B86C-F6138798FC20}"/>
          </ac:spMkLst>
        </pc:spChg>
      </pc:sldChg>
      <pc:sldChg chg="modSp mod">
        <pc:chgData name="Badimela Purushotham" userId="ed4ebdf7b331e1ab" providerId="LiveId" clId="{525807F0-C1C7-40CA-B4AA-4D6511636544}" dt="2023-08-29T13:05:28.943" v="148" actId="5793"/>
        <pc:sldMkLst>
          <pc:docMk/>
          <pc:sldMk cId="897821794" sldId="286"/>
        </pc:sldMkLst>
        <pc:spChg chg="mod">
          <ac:chgData name="Badimela Purushotham" userId="ed4ebdf7b331e1ab" providerId="LiveId" clId="{525807F0-C1C7-40CA-B4AA-4D6511636544}" dt="2023-08-29T13:05:28.943" v="148" actId="5793"/>
          <ac:spMkLst>
            <pc:docMk/>
            <pc:sldMk cId="897821794" sldId="286"/>
            <ac:spMk id="3" creationId="{BFEBAAA4-FA7C-5409-6B45-2D8589CC27E9}"/>
          </ac:spMkLst>
        </pc:spChg>
      </pc:sldChg>
      <pc:sldChg chg="modSp mod">
        <pc:chgData name="Badimela Purushotham" userId="ed4ebdf7b331e1ab" providerId="LiveId" clId="{525807F0-C1C7-40CA-B4AA-4D6511636544}" dt="2023-08-29T10:26:59.019" v="17" actId="20577"/>
        <pc:sldMkLst>
          <pc:docMk/>
          <pc:sldMk cId="1917189469" sldId="289"/>
        </pc:sldMkLst>
        <pc:spChg chg="mod">
          <ac:chgData name="Badimela Purushotham" userId="ed4ebdf7b331e1ab" providerId="LiveId" clId="{525807F0-C1C7-40CA-B4AA-4D6511636544}" dt="2023-08-29T10:26:59.019" v="17" actId="20577"/>
          <ac:spMkLst>
            <pc:docMk/>
            <pc:sldMk cId="1917189469" sldId="289"/>
            <ac:spMk id="3" creationId="{F798FE7A-2A5B-0580-0B95-249C7FF85F8A}"/>
          </ac:spMkLst>
        </pc:spChg>
      </pc:sldChg>
      <pc:sldChg chg="modSp mod">
        <pc:chgData name="Badimela Purushotham" userId="ed4ebdf7b331e1ab" providerId="LiveId" clId="{525807F0-C1C7-40CA-B4AA-4D6511636544}" dt="2023-08-29T10:27:09.401" v="21" actId="20577"/>
        <pc:sldMkLst>
          <pc:docMk/>
          <pc:sldMk cId="1927548837" sldId="290"/>
        </pc:sldMkLst>
        <pc:spChg chg="mod">
          <ac:chgData name="Badimela Purushotham" userId="ed4ebdf7b331e1ab" providerId="LiveId" clId="{525807F0-C1C7-40CA-B4AA-4D6511636544}" dt="2023-08-29T10:27:09.401" v="21" actId="20577"/>
          <ac:spMkLst>
            <pc:docMk/>
            <pc:sldMk cId="1927548837" sldId="290"/>
            <ac:spMk id="3" creationId="{60AC9962-6790-75F7-389C-4F71E8F23668}"/>
          </ac:spMkLst>
        </pc:spChg>
      </pc:sldChg>
      <pc:sldChg chg="modSp mod">
        <pc:chgData name="Badimela Purushotham" userId="ed4ebdf7b331e1ab" providerId="LiveId" clId="{525807F0-C1C7-40CA-B4AA-4D6511636544}" dt="2023-08-29T10:27:20.042" v="23" actId="20577"/>
        <pc:sldMkLst>
          <pc:docMk/>
          <pc:sldMk cId="1841326983" sldId="291"/>
        </pc:sldMkLst>
        <pc:spChg chg="mod">
          <ac:chgData name="Badimela Purushotham" userId="ed4ebdf7b331e1ab" providerId="LiveId" clId="{525807F0-C1C7-40CA-B4AA-4D6511636544}" dt="2023-08-29T10:27:20.042" v="23" actId="20577"/>
          <ac:spMkLst>
            <pc:docMk/>
            <pc:sldMk cId="1841326983" sldId="291"/>
            <ac:spMk id="3" creationId="{E98D719A-BB69-9FAE-DC23-1250E4C69D9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200" b="0" dirty="0" err="1">
                <a:effectLst>
                  <a:outerShdw blurRad="38100" dist="38100" dir="2700000" algn="tl">
                    <a:srgbClr val="000000">
                      <a:alpha val="43137"/>
                    </a:srgbClr>
                  </a:outerShdw>
                </a:effectLst>
              </a:rPr>
              <a:t>B.Purushotham</a:t>
            </a:r>
            <a:endParaRPr lang="en-US" sz="3200" b="0" dirty="0">
              <a:effectLst>
                <a:outerShdw blurRad="38100" dist="38100" dir="2700000" algn="tl">
                  <a:srgbClr val="000000">
                    <a:alpha val="43137"/>
                  </a:srgbClr>
                </a:outerShdw>
              </a:effectLst>
            </a:endParaRPr>
          </a:p>
          <a:p>
            <a:pPr>
              <a:spcBef>
                <a:spcPts val="300"/>
              </a:spcBef>
            </a:pPr>
            <a:r>
              <a:rPr lang="en-US" sz="1600" b="0" dirty="0"/>
              <a:t>Roll No. 204G1A3281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B532-302A-F819-7CC0-02D319E5320E}"/>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BFEBAAA4-FA7C-5409-6B45-2D8589CC27E9}"/>
              </a:ext>
            </a:extLst>
          </p:cNvPr>
          <p:cNvSpPr>
            <a:spLocks noGrp="1"/>
          </p:cNvSpPr>
          <p:nvPr>
            <p:ph idx="1"/>
          </p:nvPr>
        </p:nvSpPr>
        <p:spPr/>
        <p:txBody>
          <a:bodyPr>
            <a:normAutofit fontScale="92500" lnSpcReduction="20000"/>
          </a:bodyPr>
          <a:lstStyle/>
          <a:p>
            <a:r>
              <a:rPr lang="en-IN" sz="2600" dirty="0"/>
              <a:t>The Process Mining consists of three steps</a:t>
            </a:r>
          </a:p>
          <a:p>
            <a:pPr marL="0" indent="0">
              <a:buNone/>
            </a:pPr>
            <a:endParaRPr lang="en-IN" sz="2600" dirty="0"/>
          </a:p>
          <a:p>
            <a:r>
              <a:rPr lang="en-IN" sz="2600" dirty="0"/>
              <a:t> </a:t>
            </a:r>
            <a:r>
              <a:rPr lang="en-IN" sz="3000" b="1" dirty="0">
                <a:solidFill>
                  <a:schemeClr val="accent2"/>
                </a:solidFill>
              </a:rPr>
              <a:t>Process mining Fundamentals</a:t>
            </a:r>
          </a:p>
          <a:p>
            <a:r>
              <a:rPr lang="en-IN" sz="2600" dirty="0"/>
              <a:t> </a:t>
            </a:r>
            <a:r>
              <a:rPr lang="en-IN" sz="2600" b="1" dirty="0"/>
              <a:t>1</a:t>
            </a:r>
            <a:r>
              <a:rPr lang="en-IN" b="1" dirty="0"/>
              <a:t>.1 </a:t>
            </a:r>
            <a:r>
              <a:rPr lang="en-IN" sz="3000" b="1" dirty="0"/>
              <a:t>Navigate to an Analysis</a:t>
            </a:r>
          </a:p>
          <a:p>
            <a:pPr marL="0" indent="0" algn="l">
              <a:buNone/>
            </a:pPr>
            <a:r>
              <a:rPr lang="en-IN" sz="2600" dirty="0"/>
              <a:t>           To get familiarized with navigating to analysis you have to know space , package and asset relationship. Space contains packages and  packages contain assets.</a:t>
            </a:r>
          </a:p>
          <a:p>
            <a:pPr marL="0" indent="0" algn="l">
              <a:buNone/>
            </a:pPr>
            <a:endParaRPr lang="en-IN" sz="2600" dirty="0"/>
          </a:p>
          <a:p>
            <a:pPr algn="l"/>
            <a:r>
              <a:rPr lang="en-IN" sz="3000" b="1" dirty="0"/>
              <a:t>1.2 The </a:t>
            </a:r>
            <a:r>
              <a:rPr lang="en-IN" sz="3000" b="1" dirty="0" err="1"/>
              <a:t>Varient</a:t>
            </a:r>
            <a:r>
              <a:rPr lang="en-IN" sz="3000" b="1" dirty="0"/>
              <a:t> Explorer and the Process Explorer</a:t>
            </a:r>
          </a:p>
          <a:p>
            <a:pPr marL="0" indent="0" algn="l">
              <a:buNone/>
            </a:pPr>
            <a:r>
              <a:rPr lang="en-IN" sz="2600" dirty="0"/>
              <a:t>           In Process mining, both </a:t>
            </a:r>
            <a:r>
              <a:rPr lang="en-IN" sz="2600" dirty="0" err="1"/>
              <a:t>Varient</a:t>
            </a:r>
            <a:r>
              <a:rPr lang="en-IN" sz="2600" dirty="0"/>
              <a:t> Explorer and Process Explorer are terms that refer to functionalities or tools used to analyse and visualize </a:t>
            </a:r>
            <a:r>
              <a:rPr lang="en-IN" sz="2600" dirty="0" err="1"/>
              <a:t>differenct</a:t>
            </a:r>
            <a:r>
              <a:rPr lang="en-IN" sz="2600" dirty="0"/>
              <a:t> aspects of process execution based on event log data</a:t>
            </a:r>
          </a:p>
          <a:p>
            <a:pPr marL="0" indent="0" algn="l">
              <a:buNone/>
            </a:pPr>
            <a:r>
              <a:rPr lang="en-IN" sz="2600" dirty="0"/>
              <a:t>The </a:t>
            </a:r>
            <a:r>
              <a:rPr lang="en-IN" sz="2600" dirty="0" err="1"/>
              <a:t>Varient</a:t>
            </a:r>
            <a:r>
              <a:rPr lang="en-IN" sz="2600" dirty="0"/>
              <a:t> Explorer focuses on identifying and visualizing the process </a:t>
            </a:r>
            <a:r>
              <a:rPr lang="en-IN" sz="2600" dirty="0" err="1"/>
              <a:t>varients</a:t>
            </a:r>
            <a:r>
              <a:rPr lang="en-IN" sz="2600" dirty="0"/>
              <a:t> that exists with a data set. A process variant represents a distinct path of activities and </a:t>
            </a:r>
            <a:r>
              <a:rPr lang="en-IN" sz="2600" dirty="0" err="1"/>
              <a:t>descisions</a:t>
            </a:r>
            <a:r>
              <a:rPr lang="en-IN" sz="2600" dirty="0"/>
              <a:t> that a process can take during execution.</a:t>
            </a:r>
          </a:p>
          <a:p>
            <a:pPr marL="0" indent="0" algn="l">
              <a:buNone/>
            </a:pPr>
            <a:r>
              <a:rPr lang="en-IN" dirty="0"/>
              <a:t>             </a:t>
            </a:r>
          </a:p>
        </p:txBody>
      </p:sp>
    </p:spTree>
    <p:extLst>
      <p:ext uri="{BB962C8B-B14F-4D97-AF65-F5344CB8AC3E}">
        <p14:creationId xmlns:p14="http://schemas.microsoft.com/office/powerpoint/2010/main" val="89782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731A-982B-9F0B-5860-2DB79C2F2AD6}"/>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F798FE7A-2A5B-0580-0B95-249C7FF85F8A}"/>
              </a:ext>
            </a:extLst>
          </p:cNvPr>
          <p:cNvSpPr>
            <a:spLocks noGrp="1"/>
          </p:cNvSpPr>
          <p:nvPr>
            <p:ph idx="1"/>
          </p:nvPr>
        </p:nvSpPr>
        <p:spPr/>
        <p:txBody>
          <a:bodyPr>
            <a:normAutofit/>
          </a:bodyPr>
          <a:lstStyle/>
          <a:p>
            <a:pPr marL="0" indent="0">
              <a:buNone/>
            </a:pPr>
            <a:r>
              <a:rPr lang="en-IN" sz="2400" b="1" dirty="0"/>
              <a:t>The Process Explorer </a:t>
            </a:r>
            <a:r>
              <a:rPr lang="en-IN" sz="2400" dirty="0"/>
              <a:t>, on the other hand offers a more detailed view of the process’s execution by focusing on individual process instances and their attributes</a:t>
            </a:r>
          </a:p>
          <a:p>
            <a:pPr marL="0" indent="0">
              <a:buNone/>
            </a:pPr>
            <a:endParaRPr lang="en-IN" sz="2400" dirty="0"/>
          </a:p>
          <a:p>
            <a:r>
              <a:rPr lang="en-IN" b="1" dirty="0"/>
              <a:t>1.3 Charts and Tables</a:t>
            </a:r>
          </a:p>
          <a:p>
            <a:pPr marL="0" indent="0">
              <a:buNone/>
            </a:pPr>
            <a:r>
              <a:rPr lang="en-IN" sz="2400" dirty="0"/>
              <a:t>Charts and tables are </a:t>
            </a:r>
            <a:r>
              <a:rPr lang="en-IN" sz="2400" dirty="0" err="1"/>
              <a:t>powerfull</a:t>
            </a:r>
            <a:r>
              <a:rPr lang="en-IN" sz="2400" dirty="0"/>
              <a:t> visual tools that can be utilized effectively in process mining to </a:t>
            </a:r>
            <a:r>
              <a:rPr lang="en-IN" sz="2400" dirty="0" err="1"/>
              <a:t>analyze</a:t>
            </a:r>
            <a:r>
              <a:rPr lang="en-IN" sz="2400" dirty="0"/>
              <a:t> and communicate insights derived from event logs. They help you present complex data in a clear and understandable manner</a:t>
            </a:r>
          </a:p>
          <a:p>
            <a:pPr marL="0" indent="0">
              <a:buNone/>
            </a:pPr>
            <a:endParaRPr lang="en-IN" sz="2400" dirty="0"/>
          </a:p>
          <a:p>
            <a:r>
              <a:rPr lang="en-IN" sz="2400" b="1" dirty="0"/>
              <a:t> 1</a:t>
            </a:r>
            <a:r>
              <a:rPr lang="en-IN" b="1" dirty="0"/>
              <a:t>.4 Selection views</a:t>
            </a:r>
          </a:p>
          <a:p>
            <a:pPr marL="0" indent="0">
              <a:buNone/>
            </a:pPr>
            <a:r>
              <a:rPr lang="en-IN" sz="2400" dirty="0"/>
              <a:t>Selection views allow you to zoom in on specific aspects of your process, which can lead deeper insights and more targeted process improvements. Different process mining software tools offer various ways to create and manipulate these views</a:t>
            </a:r>
          </a:p>
        </p:txBody>
      </p:sp>
    </p:spTree>
    <p:extLst>
      <p:ext uri="{BB962C8B-B14F-4D97-AF65-F5344CB8AC3E}">
        <p14:creationId xmlns:p14="http://schemas.microsoft.com/office/powerpoint/2010/main" val="191718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8648-AFAB-0D7C-D5A8-A1DB916CA1E1}"/>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60AC9962-6790-75F7-389C-4F71E8F23668}"/>
              </a:ext>
            </a:extLst>
          </p:cNvPr>
          <p:cNvSpPr>
            <a:spLocks noGrp="1"/>
          </p:cNvSpPr>
          <p:nvPr>
            <p:ph idx="1"/>
          </p:nvPr>
        </p:nvSpPr>
        <p:spPr/>
        <p:txBody>
          <a:bodyPr>
            <a:normAutofit/>
          </a:bodyPr>
          <a:lstStyle/>
          <a:p>
            <a:r>
              <a:rPr lang="en-IN" b="1" dirty="0"/>
              <a:t>1.5 The Conformance checker</a:t>
            </a:r>
          </a:p>
          <a:p>
            <a:pPr marL="0" indent="0">
              <a:buNone/>
            </a:pPr>
            <a:r>
              <a:rPr lang="en-IN" sz="2400" dirty="0"/>
              <a:t>The Case Explorer is a feature in process mining software tools that allows users to explore and analyse individual process instances or cases in detail. It provides views of the activities, events. Case Explorer is a powerful tool that provide a detailed view of individual process instances, enabling you to analyse specific behaviours.</a:t>
            </a:r>
          </a:p>
          <a:p>
            <a:pPr marL="0" indent="0">
              <a:buNone/>
            </a:pPr>
            <a:endParaRPr lang="en-IN" sz="2400" dirty="0"/>
          </a:p>
          <a:p>
            <a:r>
              <a:rPr lang="en-IN" b="1" dirty="0"/>
              <a:t>1.6 The Conformance checker</a:t>
            </a:r>
          </a:p>
          <a:p>
            <a:pPr marL="0" indent="0">
              <a:buNone/>
            </a:pPr>
            <a:r>
              <a:rPr lang="en-IN" sz="2400" dirty="0"/>
              <a:t>The Conformance checker is a crucial component of process mining tools that help as recorded in event logs, and the expected or predefined process model. The Conformance checker is a valuable tool in process mining as it budgets the gap between expected and actual process behaviour</a:t>
            </a:r>
          </a:p>
        </p:txBody>
      </p:sp>
    </p:spTree>
    <p:extLst>
      <p:ext uri="{BB962C8B-B14F-4D97-AF65-F5344CB8AC3E}">
        <p14:creationId xmlns:p14="http://schemas.microsoft.com/office/powerpoint/2010/main" val="192754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7A89-CEBD-46A9-07BA-5F159D6A7DA1}"/>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E98D719A-BB69-9FAE-DC23-1250E4C69D9C}"/>
              </a:ext>
            </a:extLst>
          </p:cNvPr>
          <p:cNvSpPr>
            <a:spLocks noGrp="1"/>
          </p:cNvSpPr>
          <p:nvPr>
            <p:ph idx="1"/>
          </p:nvPr>
        </p:nvSpPr>
        <p:spPr/>
        <p:txBody>
          <a:bodyPr/>
          <a:lstStyle/>
          <a:p>
            <a:r>
              <a:rPr lang="en-IN" b="1" dirty="0"/>
              <a:t>1.7 Save and Share Analysis Selection </a:t>
            </a:r>
          </a:p>
          <a:p>
            <a:pPr marL="0" indent="0">
              <a:buNone/>
            </a:pPr>
            <a:r>
              <a:rPr lang="en-IN" sz="2400" dirty="0"/>
              <a:t>Saving and sharing process mining analyses is essential for collaboration, documentation, and knowledge dissemination within your organization. Process mining tools often offers various ways to save and share your analysis results</a:t>
            </a:r>
            <a:r>
              <a:rPr lang="en-IN" dirty="0"/>
              <a:t>.</a:t>
            </a:r>
          </a:p>
        </p:txBody>
      </p:sp>
    </p:spTree>
    <p:extLst>
      <p:ext uri="{BB962C8B-B14F-4D97-AF65-F5344CB8AC3E}">
        <p14:creationId xmlns:p14="http://schemas.microsoft.com/office/powerpoint/2010/main" val="184132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376B-C0BD-294E-5B90-F4836A6E5EC8}"/>
              </a:ext>
            </a:extLst>
          </p:cNvPr>
          <p:cNvSpPr>
            <a:spLocks noGrp="1"/>
          </p:cNvSpPr>
          <p:nvPr>
            <p:ph type="title"/>
          </p:nvPr>
        </p:nvSpPr>
        <p:spPr>
          <a:xfrm>
            <a:off x="0" y="232759"/>
            <a:ext cx="12192000" cy="714892"/>
          </a:xfrm>
        </p:spPr>
        <p:txBody>
          <a:bodyPr/>
          <a:lstStyle/>
          <a:p>
            <a:r>
              <a:rPr lang="en-IN" dirty="0"/>
              <a:t>Real-time applications</a:t>
            </a:r>
          </a:p>
        </p:txBody>
      </p:sp>
      <p:sp>
        <p:nvSpPr>
          <p:cNvPr id="3" name="Content Placeholder 2">
            <a:extLst>
              <a:ext uri="{FF2B5EF4-FFF2-40B4-BE49-F238E27FC236}">
                <a16:creationId xmlns:a16="http://schemas.microsoft.com/office/drawing/2014/main" id="{278FED6B-F6A6-6DDA-F01D-6807B2E2573C}"/>
              </a:ext>
            </a:extLst>
          </p:cNvPr>
          <p:cNvSpPr>
            <a:spLocks noGrp="1"/>
          </p:cNvSpPr>
          <p:nvPr>
            <p:ph idx="1"/>
          </p:nvPr>
        </p:nvSpPr>
        <p:spPr/>
        <p:txBody>
          <a:bodyPr>
            <a:normAutofit/>
          </a:bodyPr>
          <a:lstStyle/>
          <a:p>
            <a:r>
              <a:rPr lang="en-US" sz="2400" b="1" i="0" dirty="0">
                <a:effectLst/>
              </a:rPr>
              <a:t>Dynamic Workflow Management</a:t>
            </a:r>
            <a:r>
              <a:rPr lang="en-US" sz="2400" b="0" i="0" dirty="0">
                <a:effectLst/>
              </a:rPr>
              <a:t>: Real-time process mining can be integrated with workflow management systems to dynamically adjust workflows based on </a:t>
            </a:r>
            <a:r>
              <a:rPr lang="en-US" sz="2400" b="0" i="0">
                <a:effectLst/>
              </a:rPr>
              <a:t>current conditions</a:t>
            </a:r>
            <a:endParaRPr lang="en-US" sz="2400" b="0" i="0" dirty="0">
              <a:effectLst/>
            </a:endParaRPr>
          </a:p>
          <a:p>
            <a:r>
              <a:rPr lang="en-US" sz="2400" b="1" i="0" dirty="0">
                <a:effectLst/>
              </a:rPr>
              <a:t>Emergency Response and Incident Management</a:t>
            </a:r>
            <a:r>
              <a:rPr lang="en-US" sz="2400" b="0" i="0" dirty="0">
                <a:effectLst/>
              </a:rPr>
              <a:t>: Real-time process mining can assist emergency response teams by analyzing data from various sources to coordinate responses to incidents.</a:t>
            </a:r>
            <a:endParaRPr lang="en-US" sz="2400" dirty="0"/>
          </a:p>
          <a:p>
            <a:r>
              <a:rPr lang="en-US" sz="2400" b="1" i="0" dirty="0">
                <a:effectLst/>
              </a:rPr>
              <a:t>Retail Store Operations Optimization</a:t>
            </a:r>
            <a:r>
              <a:rPr lang="en-US" sz="2400" b="0" i="0" dirty="0">
                <a:effectLst/>
              </a:rPr>
              <a:t>: In retail, real-time process mining can analyze customer behavior and store operations to optimize staffing, restocking, and checkout processes, leading to a better customer experience.</a:t>
            </a:r>
          </a:p>
          <a:p>
            <a:r>
              <a:rPr lang="en-US" sz="2400" b="0" i="0" dirty="0">
                <a:effectLst/>
              </a:rPr>
              <a:t>It's important to note that real-time process mining often requires the integration of various data sources, event streaming technologies, and advanced analytics capabilities. </a:t>
            </a:r>
            <a:endParaRPr lang="en-IN" sz="2400" dirty="0"/>
          </a:p>
        </p:txBody>
      </p:sp>
    </p:spTree>
    <p:extLst>
      <p:ext uri="{BB962C8B-B14F-4D97-AF65-F5344CB8AC3E}">
        <p14:creationId xmlns:p14="http://schemas.microsoft.com/office/powerpoint/2010/main" val="367938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5D22-C5F5-4D49-1A5A-9744C1CA8006}"/>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5F42968B-5960-4EF0-1E27-FC072D0604E2}"/>
              </a:ext>
            </a:extLst>
          </p:cNvPr>
          <p:cNvSpPr>
            <a:spLocks noGrp="1"/>
          </p:cNvSpPr>
          <p:nvPr>
            <p:ph idx="1"/>
          </p:nvPr>
        </p:nvSpPr>
        <p:spPr/>
        <p:txBody>
          <a:bodyPr>
            <a:normAutofit/>
          </a:bodyPr>
          <a:lstStyle/>
          <a:p>
            <a:r>
              <a:rPr lang="en-US" sz="2400" b="1" i="0" dirty="0">
                <a:effectLst/>
                <a:latin typeface="Söhne"/>
              </a:rPr>
              <a:t>Data Analysis Skills</a:t>
            </a:r>
            <a:r>
              <a:rPr lang="en-US" sz="2400" b="0" i="0" dirty="0">
                <a:effectLst/>
                <a:latin typeface="Söhne"/>
              </a:rPr>
              <a:t>: Process mining involves working with large datasets of event logs. Learners develop skills in data collection, data preprocessing, and data analysis techniques to extract meaningful insights from raw data.</a:t>
            </a:r>
          </a:p>
          <a:p>
            <a:endParaRPr lang="en-US" sz="2400" b="0" i="0" dirty="0">
              <a:effectLst/>
              <a:latin typeface="Söhne"/>
            </a:endParaRPr>
          </a:p>
          <a:p>
            <a:r>
              <a:rPr lang="en-US" sz="2400" b="1" i="0" dirty="0">
                <a:effectLst/>
                <a:latin typeface="Söhne"/>
              </a:rPr>
              <a:t>Visualization Techniques</a:t>
            </a:r>
            <a:r>
              <a:rPr lang="en-US" sz="2400" b="0" i="0" dirty="0">
                <a:effectLst/>
                <a:latin typeface="Söhne"/>
              </a:rPr>
              <a:t>: Process mining involves creating visual representations of process models, performance metrics, and deviations. Learners gain proficiency in using visualization tools to communicate insights effectively.</a:t>
            </a:r>
          </a:p>
          <a:p>
            <a:endParaRPr lang="en-US" sz="2400" dirty="0">
              <a:latin typeface="Söhne"/>
            </a:endParaRPr>
          </a:p>
          <a:p>
            <a:r>
              <a:rPr lang="en-US" sz="2400" b="1" i="0" dirty="0">
                <a:effectLst/>
                <a:latin typeface="Söhne"/>
              </a:rPr>
              <a:t>Decision-Making Skills</a:t>
            </a:r>
            <a:r>
              <a:rPr lang="en-US" sz="2400" b="0" i="0" dirty="0">
                <a:effectLst/>
                <a:latin typeface="Söhne"/>
              </a:rPr>
              <a:t>: Process mining provides data-driven insights that inform decision-making.</a:t>
            </a:r>
          </a:p>
          <a:p>
            <a:endParaRPr lang="en-US" sz="2400" b="0" i="0" dirty="0">
              <a:effectLst/>
              <a:latin typeface="Söhne"/>
            </a:endParaRPr>
          </a:p>
          <a:p>
            <a:r>
              <a:rPr lang="en-US" sz="2400" b="1" i="0" dirty="0">
                <a:effectLst/>
                <a:latin typeface="Söhne"/>
              </a:rPr>
              <a:t>Interdisciplinary Knowledge</a:t>
            </a:r>
            <a:r>
              <a:rPr lang="en-US" sz="2400" b="0" i="0" dirty="0">
                <a:effectLst/>
                <a:latin typeface="Söhne"/>
              </a:rPr>
              <a:t>: Process mining bridges data science, business process management, and domain-specific knowledge</a:t>
            </a:r>
            <a:endParaRPr lang="en-IN" sz="2400" dirty="0"/>
          </a:p>
        </p:txBody>
      </p:sp>
    </p:spTree>
    <p:extLst>
      <p:ext uri="{BB962C8B-B14F-4D97-AF65-F5344CB8AC3E}">
        <p14:creationId xmlns:p14="http://schemas.microsoft.com/office/powerpoint/2010/main" val="158940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0" i="0" dirty="0">
                <a:effectLst/>
                <a:latin typeface="Söhne"/>
              </a:rPr>
              <a:t>Learn about the core concepts, terminologies, and techniques in process mining.</a:t>
            </a:r>
            <a:endParaRPr lang="en-US" sz="2400" b="1" dirty="0"/>
          </a:p>
          <a:p>
            <a:pPr marL="457200" indent="-457200"/>
            <a:endParaRPr lang="en-US" sz="2400" b="1" dirty="0"/>
          </a:p>
          <a:p>
            <a:pPr marL="457200" indent="-457200" algn="l"/>
            <a:r>
              <a:rPr lang="en-US" sz="2400" b="0" i="0" dirty="0">
                <a:effectLst/>
                <a:latin typeface="Google Sans"/>
              </a:rPr>
              <a:t>The course explains the key analysis techniques in process mining. </a:t>
            </a:r>
            <a:r>
              <a:rPr lang="en-US" sz="2400" dirty="0">
                <a:latin typeface="Google Sans"/>
              </a:rPr>
              <a:t>We</a:t>
            </a:r>
            <a:r>
              <a:rPr lang="en-US" sz="2400" b="0" i="0" dirty="0">
                <a:effectLst/>
                <a:latin typeface="Google Sans"/>
              </a:rPr>
              <a:t> will learn various process discovery algorithms. These can be used to automatically learn process models from raw event data. Various other process analysis techniques that use event data will be presented.</a:t>
            </a:r>
            <a:endParaRPr lang="en-US" sz="2400" b="1"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2B9C-0659-E0BD-B430-E29F56B7E15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BD07D99-B66B-E74E-1DBD-FAB84EFD9C68}"/>
              </a:ext>
            </a:extLst>
          </p:cNvPr>
          <p:cNvSpPr>
            <a:spLocks noGrp="1"/>
          </p:cNvSpPr>
          <p:nvPr>
            <p:ph idx="1"/>
          </p:nvPr>
        </p:nvSpPr>
        <p:spPr/>
        <p:txBody>
          <a:bodyPr/>
          <a:lstStyle/>
          <a:p>
            <a:pPr algn="l"/>
            <a:r>
              <a:rPr lang="en-US" sz="2400" b="1" dirty="0">
                <a:latin typeface="Söhne"/>
              </a:rPr>
              <a:t>What is Process Mining?</a:t>
            </a:r>
          </a:p>
          <a:p>
            <a:pPr marL="0" indent="0" algn="l">
              <a:buNone/>
            </a:pPr>
            <a:r>
              <a:rPr lang="en-US" sz="2400" b="0" i="0" dirty="0">
                <a:effectLst/>
                <a:latin typeface="Söhne"/>
              </a:rPr>
              <a:t>Process mining is a cutting-edge data analysis technique that provides insights into how      processes are actually executed within an organization. It involves extracting valuable knowledge from event data, discovering process models, and improving existing processes.</a:t>
            </a:r>
          </a:p>
          <a:p>
            <a:pPr marL="0" indent="0" algn="l">
              <a:buNone/>
            </a:pPr>
            <a:endParaRPr lang="en-US" sz="2400" b="0" i="0" dirty="0">
              <a:effectLst/>
              <a:latin typeface="Söhne"/>
            </a:endParaRPr>
          </a:p>
          <a:p>
            <a:pPr algn="l"/>
            <a:r>
              <a:rPr lang="en-US" sz="2400" b="1" i="0" dirty="0">
                <a:effectLst/>
                <a:latin typeface="Söhne"/>
              </a:rPr>
              <a:t>Why is Process Mining Important?</a:t>
            </a:r>
            <a:endParaRPr lang="en-US" sz="2400" b="0" i="0" dirty="0">
              <a:effectLst/>
              <a:latin typeface="Söhne"/>
            </a:endParaRPr>
          </a:p>
          <a:p>
            <a:pPr marL="0" indent="0" algn="l">
              <a:buNone/>
            </a:pPr>
            <a:r>
              <a:rPr lang="en-US" sz="2400" b="0" i="0" dirty="0">
                <a:effectLst/>
                <a:latin typeface="Söhne"/>
              </a:rPr>
              <a:t>In today's data-driven world, organizations generate vast amounts of data through their operations. Process mining leverages this data to uncover hidden patterns, inefficiencies, and opportunities for optimization within processes. It bridges the gap between theoretical process models and real-world execution, allowing businesses to make informed decisions based on actual data.</a:t>
            </a:r>
          </a:p>
          <a:p>
            <a:endParaRPr lang="en-IN" dirty="0"/>
          </a:p>
        </p:txBody>
      </p:sp>
    </p:spTree>
    <p:extLst>
      <p:ext uri="{BB962C8B-B14F-4D97-AF65-F5344CB8AC3E}">
        <p14:creationId xmlns:p14="http://schemas.microsoft.com/office/powerpoint/2010/main" val="194865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F40C-5FB7-838A-0114-92F48FD44A10}"/>
              </a:ext>
            </a:extLst>
          </p:cNvPr>
          <p:cNvSpPr>
            <a:spLocks noGrp="1"/>
          </p:cNvSpPr>
          <p:nvPr>
            <p:ph type="title"/>
          </p:nvPr>
        </p:nvSpPr>
        <p:spPr/>
        <p:txBody>
          <a:bodyPr/>
          <a:lstStyle/>
          <a:p>
            <a:r>
              <a:rPr lang="en-IN" dirty="0" err="1"/>
              <a:t>contd</a:t>
            </a:r>
            <a:endParaRPr lang="en-IN" dirty="0"/>
          </a:p>
        </p:txBody>
      </p:sp>
      <p:pic>
        <p:nvPicPr>
          <p:cNvPr id="9" name="Content Placeholder 8">
            <a:extLst>
              <a:ext uri="{FF2B5EF4-FFF2-40B4-BE49-F238E27FC236}">
                <a16:creationId xmlns:a16="http://schemas.microsoft.com/office/drawing/2014/main" id="{26649CFC-283A-4A84-0FBB-E91C04B39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7337" y="1580356"/>
            <a:ext cx="6524625" cy="4429125"/>
          </a:xfrm>
        </p:spPr>
      </p:pic>
    </p:spTree>
    <p:extLst>
      <p:ext uri="{BB962C8B-B14F-4D97-AF65-F5344CB8AC3E}">
        <p14:creationId xmlns:p14="http://schemas.microsoft.com/office/powerpoint/2010/main" val="47070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A676-8A81-2B74-7FA8-47028C4B99CF}"/>
              </a:ext>
            </a:extLst>
          </p:cNvPr>
          <p:cNvSpPr>
            <a:spLocks noGrp="1"/>
          </p:cNvSpPr>
          <p:nvPr>
            <p:ph type="title"/>
          </p:nvPr>
        </p:nvSpPr>
        <p:spPr>
          <a:xfrm>
            <a:off x="0" y="185938"/>
            <a:ext cx="12192000" cy="714892"/>
          </a:xfrm>
        </p:spPr>
        <p:txBody>
          <a:bodyPr/>
          <a:lstStyle/>
          <a:p>
            <a:r>
              <a:rPr lang="en-IN" dirty="0"/>
              <a:t>Technology</a:t>
            </a:r>
          </a:p>
        </p:txBody>
      </p:sp>
      <p:sp>
        <p:nvSpPr>
          <p:cNvPr id="3" name="Content Placeholder 2">
            <a:extLst>
              <a:ext uri="{FF2B5EF4-FFF2-40B4-BE49-F238E27FC236}">
                <a16:creationId xmlns:a16="http://schemas.microsoft.com/office/drawing/2014/main" id="{44B5A0BD-8509-F7A6-B86C-F6138798FC20}"/>
              </a:ext>
            </a:extLst>
          </p:cNvPr>
          <p:cNvSpPr>
            <a:spLocks noGrp="1"/>
          </p:cNvSpPr>
          <p:nvPr>
            <p:ph idx="1"/>
          </p:nvPr>
        </p:nvSpPr>
        <p:spPr>
          <a:xfrm>
            <a:off x="139958" y="1142067"/>
            <a:ext cx="11752302" cy="5715933"/>
          </a:xfrm>
        </p:spPr>
        <p:txBody>
          <a:bodyPr>
            <a:normAutofit/>
          </a:bodyPr>
          <a:lstStyle/>
          <a:p>
            <a:r>
              <a:rPr lang="en-US" sz="2400" b="0" i="0" dirty="0">
                <a:effectLst/>
                <a:latin typeface="Söhne"/>
              </a:rPr>
              <a:t>Process mining is a technology that involves the use of data from various sources to analyze and visualize business processes in order to gain insights and improve efficiency. It sits at the intersection of data science, business process management, and information systems. Process mining techniques provide a data-driven and objective way to understand how processes are actually being executed within an organization, allowing for identification of inefficiencies, bottlenecks, and areas for improvement.</a:t>
            </a:r>
          </a:p>
          <a:p>
            <a:pPr algn="l"/>
            <a:r>
              <a:rPr lang="en-US" sz="2400" b="0" i="0" dirty="0">
                <a:effectLst/>
                <a:latin typeface="Söhne"/>
              </a:rPr>
              <a:t>Here's a general overview of how process mining technology works:</a:t>
            </a:r>
          </a:p>
          <a:p>
            <a:pPr algn="l">
              <a:buFont typeface="+mj-lt"/>
              <a:buAutoNum type="arabicPeriod"/>
            </a:pPr>
            <a:r>
              <a:rPr lang="en-US" sz="2400" b="1" i="0" dirty="0">
                <a:effectLst/>
                <a:latin typeface="Söhne"/>
              </a:rPr>
              <a:t>Data Collection</a:t>
            </a:r>
            <a:r>
              <a:rPr lang="en-US" sz="2400" b="0" i="0" dirty="0">
                <a:effectLst/>
                <a:latin typeface="Söhne"/>
              </a:rPr>
              <a:t>: Process mining starts with collecting data from various sources within an organization. This data could come from information systems, logs, databases, or other sources where events related to the process are recorded.</a:t>
            </a:r>
          </a:p>
          <a:p>
            <a:r>
              <a:rPr lang="en-US" sz="2400" b="1" i="0" dirty="0">
                <a:effectLst/>
                <a:latin typeface="Söhne"/>
              </a:rPr>
              <a:t>2.Event Log Creation</a:t>
            </a:r>
            <a:r>
              <a:rPr lang="en-US" sz="2400" b="0" i="0" dirty="0">
                <a:effectLst/>
                <a:latin typeface="Söhne"/>
              </a:rPr>
              <a:t>: The collected data is transformed into event logs, which are chronological records of activities, actions, and events that occur during the execution of a process. Each entry in the event log contains information about what action was taken, who performed it, when it happened, and potentially other relevant attributes</a:t>
            </a:r>
            <a:endParaRPr lang="en-IN" sz="2400" dirty="0"/>
          </a:p>
        </p:txBody>
      </p:sp>
    </p:spTree>
    <p:extLst>
      <p:ext uri="{BB962C8B-B14F-4D97-AF65-F5344CB8AC3E}">
        <p14:creationId xmlns:p14="http://schemas.microsoft.com/office/powerpoint/2010/main" val="36552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A624-E83F-954D-FD5D-782B8979321E}"/>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232C11B2-95CB-385E-CEF2-6F4132FDA3D8}"/>
              </a:ext>
            </a:extLst>
          </p:cNvPr>
          <p:cNvSpPr>
            <a:spLocks noGrp="1"/>
          </p:cNvSpPr>
          <p:nvPr>
            <p:ph idx="1"/>
          </p:nvPr>
        </p:nvSpPr>
        <p:spPr/>
        <p:txBody>
          <a:bodyPr/>
          <a:lstStyle/>
          <a:p>
            <a:pPr marL="0" indent="0" algn="l">
              <a:buNone/>
            </a:pPr>
            <a:r>
              <a:rPr lang="en-US" sz="2400" b="1" i="0" dirty="0">
                <a:effectLst/>
                <a:latin typeface="Söhne"/>
              </a:rPr>
              <a:t>3.Discovery</a:t>
            </a:r>
            <a:r>
              <a:rPr lang="en-US" sz="2400" b="0" i="0" dirty="0">
                <a:effectLst/>
                <a:latin typeface="Söhne"/>
              </a:rPr>
              <a:t>: The event logs are then analyzed to create a visual representation of the process flow, often represented as a process map or a process model. This is where process mining tools automatically reconstruct the sequence of activities and connections between them.</a:t>
            </a:r>
          </a:p>
          <a:p>
            <a:pPr marL="0" indent="0" algn="l">
              <a:buNone/>
            </a:pPr>
            <a:endParaRPr lang="en-US" sz="2400" b="0" i="0" dirty="0">
              <a:effectLst/>
              <a:latin typeface="Söhne"/>
            </a:endParaRPr>
          </a:p>
          <a:p>
            <a:pPr marL="0" indent="0" algn="l">
              <a:buNone/>
            </a:pPr>
            <a:r>
              <a:rPr lang="en-US" sz="2400" b="1" i="0" dirty="0">
                <a:effectLst/>
                <a:latin typeface="Söhne"/>
              </a:rPr>
              <a:t>4.Conformance Checking</a:t>
            </a:r>
            <a:r>
              <a:rPr lang="en-US" sz="2400" b="0" i="0" dirty="0">
                <a:effectLst/>
                <a:latin typeface="Söhne"/>
              </a:rPr>
              <a:t>: The generated process model is compared with the actual event log to identify deviations or differences. This helps in detecting variations between the intended process (as defined by the model) and the actual executed process.</a:t>
            </a:r>
          </a:p>
          <a:p>
            <a:pPr marL="0" indent="0" algn="l">
              <a:buNone/>
            </a:pPr>
            <a:endParaRPr lang="en-US" sz="2400" dirty="0">
              <a:latin typeface="Söhne"/>
            </a:endParaRPr>
          </a:p>
          <a:p>
            <a:pPr marL="0" indent="0" algn="l">
              <a:buNone/>
            </a:pPr>
            <a:r>
              <a:rPr lang="en-US" sz="2400" b="1" i="0" dirty="0">
                <a:effectLst/>
                <a:latin typeface="Söhne"/>
              </a:rPr>
              <a:t>5.Performance Analysis</a:t>
            </a:r>
            <a:r>
              <a:rPr lang="en-US" sz="2400" b="0" i="0" dirty="0">
                <a:effectLst/>
                <a:latin typeface="Söhne"/>
              </a:rPr>
              <a:t>: Process mining also provides insights into process performance by analyzing metrics such as cycle time, waiting times, and bottlenecks. This helps in identifying areas where the process can be optimized for efficiency</a:t>
            </a:r>
          </a:p>
          <a:p>
            <a:endParaRPr lang="en-IN" dirty="0"/>
          </a:p>
        </p:txBody>
      </p:sp>
    </p:spTree>
    <p:extLst>
      <p:ext uri="{BB962C8B-B14F-4D97-AF65-F5344CB8AC3E}">
        <p14:creationId xmlns:p14="http://schemas.microsoft.com/office/powerpoint/2010/main" val="10784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CDA1-AA46-9C44-2448-D77C9DC23623}"/>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2958A761-6589-510F-880A-641C7A5E9B50}"/>
              </a:ext>
            </a:extLst>
          </p:cNvPr>
          <p:cNvSpPr>
            <a:spLocks noGrp="1"/>
          </p:cNvSpPr>
          <p:nvPr>
            <p:ph idx="1"/>
          </p:nvPr>
        </p:nvSpPr>
        <p:spPr>
          <a:xfrm>
            <a:off x="388433" y="1097279"/>
            <a:ext cx="11779135" cy="5394960"/>
          </a:xfrm>
        </p:spPr>
        <p:txBody>
          <a:bodyPr/>
          <a:lstStyle/>
          <a:p>
            <a:pPr marL="0" indent="0" algn="l">
              <a:buNone/>
            </a:pPr>
            <a:endParaRPr lang="en-US" b="0" i="0" dirty="0">
              <a:solidFill>
                <a:srgbClr val="D1D5DB"/>
              </a:solidFill>
              <a:effectLst/>
              <a:latin typeface="Söhne"/>
            </a:endParaRPr>
          </a:p>
          <a:p>
            <a:pPr marL="0" indent="0" algn="l">
              <a:buNone/>
            </a:pPr>
            <a:r>
              <a:rPr lang="en-US" sz="2400" b="1" i="0" dirty="0">
                <a:effectLst/>
              </a:rPr>
              <a:t>6.Enhancement and Optimization</a:t>
            </a:r>
            <a:r>
              <a:rPr lang="en-US" sz="2400" b="0" i="0" dirty="0">
                <a:effectLst/>
              </a:rPr>
              <a:t>: With the insights gained from the process mining analysis, organizations can make informed decisions to enhance their processes. This might involve streamlining steps, reallocating resources, or redesigning parts of the process.</a:t>
            </a:r>
          </a:p>
          <a:p>
            <a:pPr marL="0" indent="0" algn="l">
              <a:buNone/>
            </a:pPr>
            <a:endParaRPr lang="en-US" sz="2400" b="0" i="0" dirty="0">
              <a:effectLst/>
            </a:endParaRPr>
          </a:p>
          <a:p>
            <a:pPr marL="0" indent="0" algn="l">
              <a:buNone/>
            </a:pPr>
            <a:r>
              <a:rPr lang="en-US" sz="2400" b="1" i="0" dirty="0">
                <a:effectLst/>
              </a:rPr>
              <a:t>7.Continuous Improvement</a:t>
            </a:r>
            <a:r>
              <a:rPr lang="en-US" sz="2400" b="0" i="0" dirty="0">
                <a:effectLst/>
              </a:rPr>
              <a:t>: Process mining is not a one-time effort. It can be used as a continuous improvement tool by regularly monitoring process performance, identifying new issues, and implementing changes as needed.</a:t>
            </a:r>
          </a:p>
          <a:p>
            <a:endParaRPr lang="en-IN" dirty="0"/>
          </a:p>
        </p:txBody>
      </p:sp>
    </p:spTree>
    <p:extLst>
      <p:ext uri="{BB962C8B-B14F-4D97-AF65-F5344CB8AC3E}">
        <p14:creationId xmlns:p14="http://schemas.microsoft.com/office/powerpoint/2010/main" val="129370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4CE4-ED05-35E6-0D16-26060853C8EC}"/>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300774DA-A9A0-B474-1AD4-3F57A27FABDC}"/>
              </a:ext>
            </a:extLst>
          </p:cNvPr>
          <p:cNvSpPr>
            <a:spLocks noGrp="1"/>
          </p:cNvSpPr>
          <p:nvPr>
            <p:ph idx="1"/>
          </p:nvPr>
        </p:nvSpPr>
        <p:spPr/>
        <p:txBody>
          <a:bodyPr/>
          <a:lstStyle/>
          <a:p>
            <a:r>
              <a:rPr lang="en-IN" dirty="0"/>
              <a:t>Performance Analysis</a:t>
            </a:r>
          </a:p>
          <a:p>
            <a:r>
              <a:rPr lang="en-IN" dirty="0"/>
              <a:t>Fraud Detection</a:t>
            </a:r>
          </a:p>
          <a:p>
            <a:r>
              <a:rPr lang="en-IN" dirty="0"/>
              <a:t>Health care process optimization</a:t>
            </a:r>
          </a:p>
          <a:p>
            <a:r>
              <a:rPr lang="en-IN" dirty="0"/>
              <a:t>Manufacturing process optimization</a:t>
            </a:r>
          </a:p>
          <a:p>
            <a:r>
              <a:rPr lang="en-IN" dirty="0"/>
              <a:t>Logistics &amp; Transportation</a:t>
            </a:r>
          </a:p>
          <a:p>
            <a:r>
              <a:rPr lang="en-IN" dirty="0"/>
              <a:t>IT Service management</a:t>
            </a:r>
          </a:p>
          <a:p>
            <a:endParaRPr lang="en-IN" dirty="0"/>
          </a:p>
        </p:txBody>
      </p:sp>
    </p:spTree>
    <p:extLst>
      <p:ext uri="{BB962C8B-B14F-4D97-AF65-F5344CB8AC3E}">
        <p14:creationId xmlns:p14="http://schemas.microsoft.com/office/powerpoint/2010/main" val="21420693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TotalTime>
  <Words>1311</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Google Sans</vt:lpstr>
      <vt:lpstr>Söhne</vt:lpstr>
      <vt:lpstr>Times New Roman</vt:lpstr>
      <vt:lpstr>Wingdings</vt:lpstr>
      <vt:lpstr>Custom Design</vt:lpstr>
      <vt:lpstr>PowerPoint Presentation</vt:lpstr>
      <vt:lpstr>Contents</vt:lpstr>
      <vt:lpstr>Course Objective</vt:lpstr>
      <vt:lpstr>introduction</vt:lpstr>
      <vt:lpstr>contd</vt:lpstr>
      <vt:lpstr>Technology</vt:lpstr>
      <vt:lpstr>contd</vt:lpstr>
      <vt:lpstr>contd</vt:lpstr>
      <vt:lpstr>Applications</vt:lpstr>
      <vt:lpstr>Modules</vt:lpstr>
      <vt:lpstr>contd</vt:lpstr>
      <vt:lpstr>contd</vt:lpstr>
      <vt:lpstr>contd</vt:lpstr>
      <vt:lpstr>Real-time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Badimela Purushotham</cp:lastModifiedBy>
  <cp:revision>118</cp:revision>
  <dcterms:created xsi:type="dcterms:W3CDTF">2019-06-11T05:35:51Z</dcterms:created>
  <dcterms:modified xsi:type="dcterms:W3CDTF">2023-08-29T13:05:34Z</dcterms:modified>
</cp:coreProperties>
</file>