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EC08B12B-F771-4D19-9134-3F75A22600B2}" type="datetimeFigureOut">
              <a:rPr lang="en-IN" smtClean="0"/>
              <a:t>04-08-2025</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11B8768F-F59F-443B-A38F-BC890AE608FD}" type="slidenum">
              <a:rPr lang="en-IN" smtClean="0"/>
              <a:t>‹#›</a:t>
            </a:fld>
            <a:endParaRPr lang="en-IN"/>
          </a:p>
        </p:txBody>
      </p:sp>
    </p:spTree>
    <p:extLst>
      <p:ext uri="{BB962C8B-B14F-4D97-AF65-F5344CB8AC3E}">
        <p14:creationId xmlns:p14="http://schemas.microsoft.com/office/powerpoint/2010/main" val="16826717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08B12B-F771-4D19-9134-3F75A22600B2}" type="datetimeFigureOut">
              <a:rPr lang="en-IN" smtClean="0"/>
              <a:t>04-08-2025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B8768F-F59F-443B-A38F-BC890AE608FD}" type="slidenum">
              <a:rPr lang="en-IN" smtClean="0"/>
              <a:t>‹#›</a:t>
            </a:fld>
            <a:endParaRPr lang="en-IN"/>
          </a:p>
        </p:txBody>
      </p:sp>
    </p:spTree>
    <p:extLst>
      <p:ext uri="{BB962C8B-B14F-4D97-AF65-F5344CB8AC3E}">
        <p14:creationId xmlns:p14="http://schemas.microsoft.com/office/powerpoint/2010/main" val="162400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08B12B-F771-4D19-9134-3F75A22600B2}" type="datetimeFigureOut">
              <a:rPr lang="en-IN" smtClean="0"/>
              <a:t>04-08-2025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B8768F-F59F-443B-A38F-BC890AE608FD}" type="slidenum">
              <a:rPr lang="en-IN" smtClean="0"/>
              <a:t>‹#›</a:t>
            </a:fld>
            <a:endParaRPr lang="en-IN"/>
          </a:p>
        </p:txBody>
      </p:sp>
    </p:spTree>
    <p:extLst>
      <p:ext uri="{BB962C8B-B14F-4D97-AF65-F5344CB8AC3E}">
        <p14:creationId xmlns:p14="http://schemas.microsoft.com/office/powerpoint/2010/main" val="654422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08B12B-F771-4D19-9134-3F75A22600B2}" type="datetimeFigureOut">
              <a:rPr lang="en-IN" smtClean="0"/>
              <a:t>04-08-2025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B8768F-F59F-443B-A38F-BC890AE608FD}" type="slidenum">
              <a:rPr lang="en-IN" smtClean="0"/>
              <a:t>‹#›</a:t>
            </a:fld>
            <a:endParaRPr lang="en-IN"/>
          </a:p>
        </p:txBody>
      </p:sp>
    </p:spTree>
    <p:extLst>
      <p:ext uri="{BB962C8B-B14F-4D97-AF65-F5344CB8AC3E}">
        <p14:creationId xmlns:p14="http://schemas.microsoft.com/office/powerpoint/2010/main" val="1445188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EC08B12B-F771-4D19-9134-3F75A22600B2}" type="datetimeFigureOut">
              <a:rPr lang="en-IN" smtClean="0"/>
              <a:t>04-08-2025</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11B8768F-F59F-443B-A38F-BC890AE608FD}" type="slidenum">
              <a:rPr lang="en-IN" smtClean="0"/>
              <a:t>‹#›</a:t>
            </a:fld>
            <a:endParaRPr lang="en-IN"/>
          </a:p>
        </p:txBody>
      </p:sp>
    </p:spTree>
    <p:extLst>
      <p:ext uri="{BB962C8B-B14F-4D97-AF65-F5344CB8AC3E}">
        <p14:creationId xmlns:p14="http://schemas.microsoft.com/office/powerpoint/2010/main" val="27526075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08B12B-F771-4D19-9134-3F75A22600B2}" type="datetimeFigureOut">
              <a:rPr lang="en-IN" smtClean="0"/>
              <a:t>04-08-2025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B8768F-F59F-443B-A38F-BC890AE608FD}" type="slidenum">
              <a:rPr lang="en-IN" smtClean="0"/>
              <a:t>‹#›</a:t>
            </a:fld>
            <a:endParaRPr lang="en-IN"/>
          </a:p>
        </p:txBody>
      </p:sp>
    </p:spTree>
    <p:extLst>
      <p:ext uri="{BB962C8B-B14F-4D97-AF65-F5344CB8AC3E}">
        <p14:creationId xmlns:p14="http://schemas.microsoft.com/office/powerpoint/2010/main" val="1792308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08B12B-F771-4D19-9134-3F75A22600B2}" type="datetimeFigureOut">
              <a:rPr lang="en-IN" smtClean="0"/>
              <a:t>04-08-2025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B8768F-F59F-443B-A38F-BC890AE608FD}" type="slidenum">
              <a:rPr lang="en-IN" smtClean="0"/>
              <a:t>‹#›</a:t>
            </a:fld>
            <a:endParaRPr lang="en-IN"/>
          </a:p>
        </p:txBody>
      </p:sp>
    </p:spTree>
    <p:extLst>
      <p:ext uri="{BB962C8B-B14F-4D97-AF65-F5344CB8AC3E}">
        <p14:creationId xmlns:p14="http://schemas.microsoft.com/office/powerpoint/2010/main" val="2508255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08B12B-F771-4D19-9134-3F75A22600B2}" type="datetimeFigureOut">
              <a:rPr lang="en-IN" smtClean="0"/>
              <a:t>04-08-2025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B8768F-F59F-443B-A38F-BC890AE608FD}" type="slidenum">
              <a:rPr lang="en-IN" smtClean="0"/>
              <a:t>‹#›</a:t>
            </a:fld>
            <a:endParaRPr lang="en-IN"/>
          </a:p>
        </p:txBody>
      </p:sp>
    </p:spTree>
    <p:extLst>
      <p:ext uri="{BB962C8B-B14F-4D97-AF65-F5344CB8AC3E}">
        <p14:creationId xmlns:p14="http://schemas.microsoft.com/office/powerpoint/2010/main" val="266115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08B12B-F771-4D19-9134-3F75A22600B2}" type="datetimeFigureOut">
              <a:rPr lang="en-IN" smtClean="0"/>
              <a:t>04-08-2025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B8768F-F59F-443B-A38F-BC890AE608FD}" type="slidenum">
              <a:rPr lang="en-IN" smtClean="0"/>
              <a:t>‹#›</a:t>
            </a:fld>
            <a:endParaRPr lang="en-IN"/>
          </a:p>
        </p:txBody>
      </p:sp>
    </p:spTree>
    <p:extLst>
      <p:ext uri="{BB962C8B-B14F-4D97-AF65-F5344CB8AC3E}">
        <p14:creationId xmlns:p14="http://schemas.microsoft.com/office/powerpoint/2010/main" val="2140232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C08B12B-F771-4D19-9134-3F75A22600B2}" type="datetimeFigureOut">
              <a:rPr lang="en-IN" smtClean="0"/>
              <a:t>04-08-2025</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11B8768F-F59F-443B-A38F-BC890AE608FD}"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8228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EC08B12B-F771-4D19-9134-3F75A22600B2}" type="datetimeFigureOut">
              <a:rPr lang="en-IN" smtClean="0"/>
              <a:t>04-08-2025</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11B8768F-F59F-443B-A38F-BC890AE608FD}"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99226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EC08B12B-F771-4D19-9134-3F75A22600B2}" type="datetimeFigureOut">
              <a:rPr lang="en-IN" smtClean="0"/>
              <a:t>04-08-2025</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11B8768F-F59F-443B-A38F-BC890AE608FD}" type="slidenum">
              <a:rPr lang="en-IN" smtClean="0"/>
              <a:t>‹#›</a:t>
            </a:fld>
            <a:endParaRPr lang="en-IN"/>
          </a:p>
        </p:txBody>
      </p:sp>
    </p:spTree>
    <p:extLst>
      <p:ext uri="{BB962C8B-B14F-4D97-AF65-F5344CB8AC3E}">
        <p14:creationId xmlns:p14="http://schemas.microsoft.com/office/powerpoint/2010/main" val="3328757878"/>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rawpixel.com/search/delivery%20bikes" TargetMode="Externa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AFD53-C68B-66C0-629F-4693ACFA4902}"/>
              </a:ext>
            </a:extLst>
          </p:cNvPr>
          <p:cNvSpPr>
            <a:spLocks noGrp="1"/>
          </p:cNvSpPr>
          <p:nvPr>
            <p:ph type="ctrTitle"/>
          </p:nvPr>
        </p:nvSpPr>
        <p:spPr/>
        <p:txBody>
          <a:bodyPr>
            <a:normAutofit/>
          </a:bodyPr>
          <a:lstStyle/>
          <a:p>
            <a:r>
              <a:rPr lang="en-IN" sz="6000" b="1" dirty="0">
                <a:solidFill>
                  <a:srgbClr val="92D050"/>
                </a:solidFill>
                <a:effectLst/>
              </a:rPr>
              <a:t>Competitor Analysis: Swiggy vs. Zomato</a:t>
            </a:r>
            <a:endParaRPr lang="en-IN" dirty="0">
              <a:solidFill>
                <a:srgbClr val="92D050"/>
              </a:solidFill>
            </a:endParaRPr>
          </a:p>
        </p:txBody>
      </p:sp>
      <p:sp>
        <p:nvSpPr>
          <p:cNvPr id="3" name="Subtitle 2">
            <a:extLst>
              <a:ext uri="{FF2B5EF4-FFF2-40B4-BE49-F238E27FC236}">
                <a16:creationId xmlns:a16="http://schemas.microsoft.com/office/drawing/2014/main" id="{ABE7AF97-7354-12C0-D5E0-F99F21D1FBB2}"/>
              </a:ext>
            </a:extLst>
          </p:cNvPr>
          <p:cNvSpPr>
            <a:spLocks noGrp="1"/>
          </p:cNvSpPr>
          <p:nvPr>
            <p:ph type="subTitle" idx="1"/>
          </p:nvPr>
        </p:nvSpPr>
        <p:spPr/>
        <p:txBody>
          <a:bodyPr>
            <a:normAutofit/>
          </a:bodyPr>
          <a:lstStyle/>
          <a:p>
            <a:r>
              <a:rPr lang="en-IN" sz="1800" b="1" dirty="0">
                <a:effectLst/>
              </a:rPr>
              <a:t>Dominating India's Food &amp; Quick Commerce Landscape</a:t>
            </a:r>
            <a:endParaRPr lang="en-IN" sz="1800" dirty="0"/>
          </a:p>
        </p:txBody>
      </p:sp>
    </p:spTree>
    <p:extLst>
      <p:ext uri="{BB962C8B-B14F-4D97-AF65-F5344CB8AC3E}">
        <p14:creationId xmlns:p14="http://schemas.microsoft.com/office/powerpoint/2010/main" val="378432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B21D6-4B5D-DAD1-16CD-0B7832A6707B}"/>
              </a:ext>
            </a:extLst>
          </p:cNvPr>
          <p:cNvSpPr>
            <a:spLocks noGrp="1"/>
          </p:cNvSpPr>
          <p:nvPr>
            <p:ph type="title"/>
          </p:nvPr>
        </p:nvSpPr>
        <p:spPr>
          <a:xfrm>
            <a:off x="1066800" y="275303"/>
            <a:ext cx="10058400" cy="1337188"/>
          </a:xfrm>
        </p:spPr>
        <p:txBody>
          <a:bodyPr/>
          <a:lstStyle/>
          <a:p>
            <a:pPr algn="ctr"/>
            <a:r>
              <a:rPr lang="en-IN" b="1" dirty="0">
                <a:solidFill>
                  <a:schemeClr val="bg1"/>
                </a:solidFill>
              </a:rPr>
              <a:t>KEY GAPS</a:t>
            </a:r>
            <a:endParaRPr lang="en-IN" dirty="0">
              <a:solidFill>
                <a:schemeClr val="bg1"/>
              </a:solidFill>
            </a:endParaRPr>
          </a:p>
        </p:txBody>
      </p:sp>
      <p:sp>
        <p:nvSpPr>
          <p:cNvPr id="3" name="Content Placeholder 2">
            <a:extLst>
              <a:ext uri="{FF2B5EF4-FFF2-40B4-BE49-F238E27FC236}">
                <a16:creationId xmlns:a16="http://schemas.microsoft.com/office/drawing/2014/main" id="{B6337AD3-F589-0DFF-9D57-8E94D84A7C18}"/>
              </a:ext>
            </a:extLst>
          </p:cNvPr>
          <p:cNvSpPr>
            <a:spLocks noGrp="1"/>
          </p:cNvSpPr>
          <p:nvPr>
            <p:ph idx="1"/>
          </p:nvPr>
        </p:nvSpPr>
        <p:spPr>
          <a:xfrm>
            <a:off x="6194321" y="2389239"/>
            <a:ext cx="5574891" cy="3165987"/>
          </a:xfrm>
        </p:spPr>
        <p:txBody>
          <a:bodyPr>
            <a:normAutofit/>
          </a:bodyPr>
          <a:lstStyle/>
          <a:p>
            <a:pPr lvl="0"/>
            <a:r>
              <a:rPr lang="en-IN" sz="2000" b="1" dirty="0">
                <a:solidFill>
                  <a:schemeClr val="bg1"/>
                </a:solidFill>
                <a:latin typeface="Arial" panose="020B0604020202020204" pitchFamily="34" charset="0"/>
                <a:cs typeface="Arial" panose="020B0604020202020204" pitchFamily="34" charset="0"/>
              </a:rPr>
              <a:t>Swiggy</a:t>
            </a:r>
            <a:r>
              <a:rPr lang="en-IN" sz="2000" dirty="0">
                <a:solidFill>
                  <a:schemeClr val="bg1"/>
                </a:solidFill>
                <a:latin typeface="Arial" panose="020B0604020202020204" pitchFamily="34" charset="0"/>
                <a:cs typeface="Arial" panose="020B0604020202020204" pitchFamily="34" charset="0"/>
              </a:rPr>
              <a:t>:</a:t>
            </a:r>
          </a:p>
          <a:p>
            <a:pPr lvl="1"/>
            <a:r>
              <a:rPr lang="en-IN" sz="2000" dirty="0">
                <a:latin typeface="Arial" panose="020B0604020202020204" pitchFamily="34" charset="0"/>
                <a:cs typeface="Arial" panose="020B0604020202020204" pitchFamily="34" charset="0"/>
              </a:rPr>
              <a:t>Profitability challenges.</a:t>
            </a:r>
          </a:p>
          <a:p>
            <a:pPr lvl="1"/>
            <a:r>
              <a:rPr lang="en-IN" sz="2000" dirty="0">
                <a:latin typeface="Arial" panose="020B0604020202020204" pitchFamily="34" charset="0"/>
                <a:cs typeface="Arial" panose="020B0604020202020204" pitchFamily="34" charset="0"/>
              </a:rPr>
              <a:t>Weaker restaurant discovery SEO.</a:t>
            </a:r>
          </a:p>
          <a:p>
            <a:pPr lvl="1"/>
            <a:r>
              <a:rPr lang="en-IN" sz="2000" dirty="0">
                <a:latin typeface="Arial" panose="020B0604020202020204" pitchFamily="34" charset="0"/>
                <a:cs typeface="Arial" panose="020B0604020202020204" pitchFamily="34" charset="0"/>
              </a:rPr>
              <a:t>Limited dine-out presence.</a:t>
            </a:r>
          </a:p>
          <a:p>
            <a:pPr lvl="0"/>
            <a:r>
              <a:rPr lang="en-IN" sz="2000" b="1" dirty="0">
                <a:solidFill>
                  <a:schemeClr val="bg1"/>
                </a:solidFill>
                <a:latin typeface="Arial" panose="020B0604020202020204" pitchFamily="34" charset="0"/>
                <a:cs typeface="Arial" panose="020B0604020202020204" pitchFamily="34" charset="0"/>
              </a:rPr>
              <a:t>Zomato</a:t>
            </a:r>
            <a:r>
              <a:rPr lang="en-IN" sz="2000" dirty="0">
                <a:solidFill>
                  <a:schemeClr val="bg1"/>
                </a:solidFill>
                <a:latin typeface="Arial" panose="020B0604020202020204" pitchFamily="34" charset="0"/>
                <a:cs typeface="Arial" panose="020B0604020202020204" pitchFamily="34" charset="0"/>
              </a:rPr>
              <a:t>:</a:t>
            </a:r>
          </a:p>
          <a:p>
            <a:pPr lvl="1"/>
            <a:r>
              <a:rPr lang="en-IN" sz="2000" dirty="0" err="1">
                <a:latin typeface="Arial" panose="020B0604020202020204" pitchFamily="34" charset="0"/>
                <a:cs typeface="Arial" panose="020B0604020202020204" pitchFamily="34" charset="0"/>
              </a:rPr>
              <a:t>Blinkit</a:t>
            </a:r>
            <a:r>
              <a:rPr lang="en-IN" sz="2000" dirty="0">
                <a:latin typeface="Arial" panose="020B0604020202020204" pitchFamily="34" charset="0"/>
                <a:cs typeface="Arial" panose="020B0604020202020204" pitchFamily="34" charset="0"/>
              </a:rPr>
              <a:t> profitability.</a:t>
            </a:r>
          </a:p>
          <a:p>
            <a:pPr lvl="1"/>
            <a:r>
              <a:rPr lang="en-IN" sz="2000" dirty="0">
                <a:latin typeface="Arial" panose="020B0604020202020204" pitchFamily="34" charset="0"/>
                <a:cs typeface="Arial" panose="020B0604020202020204" pitchFamily="34" charset="0"/>
              </a:rPr>
              <a:t>Delivery speed perception.</a:t>
            </a:r>
          </a:p>
          <a:p>
            <a:pPr lvl="1"/>
            <a:r>
              <a:rPr lang="en-IN" sz="2000" dirty="0">
                <a:latin typeface="Arial" panose="020B0604020202020204" pitchFamily="34" charset="0"/>
                <a:cs typeface="Arial" panose="020B0604020202020204" pitchFamily="34" charset="0"/>
              </a:rPr>
              <a:t>Managing diversification.</a:t>
            </a:r>
          </a:p>
        </p:txBody>
      </p:sp>
      <p:pic>
        <p:nvPicPr>
          <p:cNvPr id="5" name="Picture 4">
            <a:extLst>
              <a:ext uri="{FF2B5EF4-FFF2-40B4-BE49-F238E27FC236}">
                <a16:creationId xmlns:a16="http://schemas.microsoft.com/office/drawing/2014/main" id="{DFA81611-F24A-19B3-0750-9075FE166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445" y="1779639"/>
            <a:ext cx="5260258" cy="4647709"/>
          </a:xfrm>
          <a:prstGeom prst="rect">
            <a:avLst/>
          </a:prstGeom>
        </p:spPr>
      </p:pic>
    </p:spTree>
    <p:extLst>
      <p:ext uri="{BB962C8B-B14F-4D97-AF65-F5344CB8AC3E}">
        <p14:creationId xmlns:p14="http://schemas.microsoft.com/office/powerpoint/2010/main" val="100546893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4E3CE-4336-437C-24FB-F63C4E5F3F21}"/>
              </a:ext>
            </a:extLst>
          </p:cNvPr>
          <p:cNvSpPr>
            <a:spLocks noGrp="1"/>
          </p:cNvSpPr>
          <p:nvPr>
            <p:ph type="title"/>
          </p:nvPr>
        </p:nvSpPr>
        <p:spPr>
          <a:xfrm>
            <a:off x="1066800" y="357458"/>
            <a:ext cx="10058400" cy="1333690"/>
          </a:xfrm>
        </p:spPr>
        <p:txBody>
          <a:bodyPr/>
          <a:lstStyle/>
          <a:p>
            <a:pPr algn="ctr"/>
            <a:r>
              <a:rPr lang="en-IN" b="1" dirty="0">
                <a:solidFill>
                  <a:srgbClr val="00B050"/>
                </a:solidFill>
              </a:rPr>
              <a:t>Recommendations</a:t>
            </a:r>
            <a:endParaRPr lang="en-IN" dirty="0">
              <a:solidFill>
                <a:srgbClr val="00B050"/>
              </a:solidFill>
            </a:endParaRPr>
          </a:p>
        </p:txBody>
      </p:sp>
      <p:sp>
        <p:nvSpPr>
          <p:cNvPr id="3" name="Content Placeholder 2">
            <a:extLst>
              <a:ext uri="{FF2B5EF4-FFF2-40B4-BE49-F238E27FC236}">
                <a16:creationId xmlns:a16="http://schemas.microsoft.com/office/drawing/2014/main" id="{695F7792-21EB-B512-010C-14FBD2303144}"/>
              </a:ext>
            </a:extLst>
          </p:cNvPr>
          <p:cNvSpPr>
            <a:spLocks noGrp="1"/>
          </p:cNvSpPr>
          <p:nvPr>
            <p:ph idx="1"/>
          </p:nvPr>
        </p:nvSpPr>
        <p:spPr>
          <a:xfrm>
            <a:off x="752168" y="2291133"/>
            <a:ext cx="5343832" cy="3442274"/>
          </a:xfrm>
        </p:spPr>
        <p:txBody>
          <a:bodyPr>
            <a:normAutofit/>
          </a:bodyPr>
          <a:lstStyle/>
          <a:p>
            <a:pPr lvl="0"/>
            <a:r>
              <a:rPr lang="en-IN" sz="2000" b="1" dirty="0">
                <a:solidFill>
                  <a:schemeClr val="bg1"/>
                </a:solidFill>
                <a:latin typeface="Arial" panose="020B0604020202020204" pitchFamily="34" charset="0"/>
                <a:cs typeface="Arial" panose="020B0604020202020204" pitchFamily="34" charset="0"/>
              </a:rPr>
              <a:t>For Swiggy</a:t>
            </a:r>
            <a:r>
              <a:rPr lang="en-IN" sz="2000" dirty="0">
                <a:solidFill>
                  <a:schemeClr val="bg1"/>
                </a:solidFill>
                <a:latin typeface="Arial" panose="020B0604020202020204" pitchFamily="34" charset="0"/>
                <a:cs typeface="Arial" panose="020B0604020202020204" pitchFamily="34" charset="0"/>
              </a:rPr>
              <a:t>:</a:t>
            </a:r>
          </a:p>
          <a:p>
            <a:pPr lvl="1"/>
            <a:r>
              <a:rPr lang="en-IN" sz="2000" dirty="0">
                <a:latin typeface="Arial" panose="020B0604020202020204" pitchFamily="34" charset="0"/>
                <a:cs typeface="Arial" panose="020B0604020202020204" pitchFamily="34" charset="0"/>
              </a:rPr>
              <a:t>Optimize </a:t>
            </a:r>
            <a:r>
              <a:rPr lang="en-IN" sz="2000" dirty="0" err="1">
                <a:latin typeface="Arial" panose="020B0604020202020204" pitchFamily="34" charset="0"/>
                <a:cs typeface="Arial" panose="020B0604020202020204" pitchFamily="34" charset="0"/>
              </a:rPr>
              <a:t>Instamart</a:t>
            </a:r>
            <a:r>
              <a:rPr lang="en-IN" sz="2000" dirty="0">
                <a:latin typeface="Arial" panose="020B0604020202020204" pitchFamily="34" charset="0"/>
                <a:cs typeface="Arial" panose="020B0604020202020204" pitchFamily="34" charset="0"/>
              </a:rPr>
              <a:t> for profitability.</a:t>
            </a:r>
          </a:p>
          <a:p>
            <a:pPr lvl="1"/>
            <a:r>
              <a:rPr lang="en-IN" sz="2000" dirty="0">
                <a:latin typeface="Arial" panose="020B0604020202020204" pitchFamily="34" charset="0"/>
                <a:cs typeface="Arial" panose="020B0604020202020204" pitchFamily="34" charset="0"/>
              </a:rPr>
              <a:t>Enhance cross-selling via personalized promotions.</a:t>
            </a:r>
          </a:p>
          <a:p>
            <a:pPr lvl="1"/>
            <a:r>
              <a:rPr lang="en-IN" sz="2000" dirty="0">
                <a:latin typeface="Arial" panose="020B0604020202020204" pitchFamily="34" charset="0"/>
                <a:cs typeface="Arial" panose="020B0604020202020204" pitchFamily="34" charset="0"/>
              </a:rPr>
              <a:t>Boost discovery SEO.</a:t>
            </a:r>
          </a:p>
          <a:p>
            <a:pPr lvl="0"/>
            <a:r>
              <a:rPr lang="en-IN" sz="2000" b="1" dirty="0">
                <a:solidFill>
                  <a:schemeClr val="bg1"/>
                </a:solidFill>
                <a:latin typeface="Arial" panose="020B0604020202020204" pitchFamily="34" charset="0"/>
                <a:cs typeface="Arial" panose="020B0604020202020204" pitchFamily="34" charset="0"/>
              </a:rPr>
              <a:t>For Zomato</a:t>
            </a:r>
            <a:r>
              <a:rPr lang="en-IN" sz="2000" dirty="0">
                <a:solidFill>
                  <a:schemeClr val="bg1"/>
                </a:solidFill>
                <a:latin typeface="Arial" panose="020B0604020202020204" pitchFamily="34" charset="0"/>
                <a:cs typeface="Arial" panose="020B0604020202020204" pitchFamily="34" charset="0"/>
              </a:rPr>
              <a:t>:</a:t>
            </a:r>
          </a:p>
          <a:p>
            <a:pPr lvl="1"/>
            <a:r>
              <a:rPr lang="en-IN" sz="2000" dirty="0">
                <a:latin typeface="Arial" panose="020B0604020202020204" pitchFamily="34" charset="0"/>
                <a:cs typeface="Arial" panose="020B0604020202020204" pitchFamily="34" charset="0"/>
              </a:rPr>
              <a:t>Improve </a:t>
            </a:r>
            <a:r>
              <a:rPr lang="en-IN" sz="2000" dirty="0" err="1">
                <a:latin typeface="Arial" panose="020B0604020202020204" pitchFamily="34" charset="0"/>
                <a:cs typeface="Arial" panose="020B0604020202020204" pitchFamily="34" charset="0"/>
              </a:rPr>
              <a:t>Blinkit</a:t>
            </a:r>
            <a:r>
              <a:rPr lang="en-IN" sz="2000" dirty="0">
                <a:latin typeface="Arial" panose="020B0604020202020204" pitchFamily="34" charset="0"/>
                <a:cs typeface="Arial" panose="020B0604020202020204" pitchFamily="34" charset="0"/>
              </a:rPr>
              <a:t> unit economics.</a:t>
            </a:r>
          </a:p>
          <a:p>
            <a:pPr lvl="1"/>
            <a:r>
              <a:rPr lang="en-IN" sz="2000" dirty="0">
                <a:latin typeface="Arial" panose="020B0604020202020204" pitchFamily="34" charset="0"/>
                <a:cs typeface="Arial" panose="020B0604020202020204" pitchFamily="34" charset="0"/>
              </a:rPr>
              <a:t>Highlight delivery speed in campaigns.</a:t>
            </a:r>
          </a:p>
          <a:p>
            <a:pPr lvl="1"/>
            <a:r>
              <a:rPr lang="en-IN" sz="2000" dirty="0">
                <a:latin typeface="Arial" panose="020B0604020202020204" pitchFamily="34" charset="0"/>
                <a:cs typeface="Arial" panose="020B0604020202020204" pitchFamily="34" charset="0"/>
              </a:rPr>
              <a:t>Innovate loyalty programs.</a:t>
            </a:r>
          </a:p>
        </p:txBody>
      </p:sp>
      <p:pic>
        <p:nvPicPr>
          <p:cNvPr id="5" name="Picture 4">
            <a:extLst>
              <a:ext uri="{FF2B5EF4-FFF2-40B4-BE49-F238E27FC236}">
                <a16:creationId xmlns:a16="http://schemas.microsoft.com/office/drawing/2014/main" id="{4AF9848C-496A-83D1-E2FC-DE54927B4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9125" y="1602657"/>
            <a:ext cx="5220927" cy="4819227"/>
          </a:xfrm>
          <a:prstGeom prst="rect">
            <a:avLst/>
          </a:prstGeom>
        </p:spPr>
      </p:pic>
    </p:spTree>
    <p:extLst>
      <p:ext uri="{BB962C8B-B14F-4D97-AF65-F5344CB8AC3E}">
        <p14:creationId xmlns:p14="http://schemas.microsoft.com/office/powerpoint/2010/main" val="8378056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560D8-D2BD-C906-94B7-5CC0252663E5}"/>
              </a:ext>
            </a:extLst>
          </p:cNvPr>
          <p:cNvSpPr>
            <a:spLocks noGrp="1"/>
          </p:cNvSpPr>
          <p:nvPr>
            <p:ph type="title"/>
          </p:nvPr>
        </p:nvSpPr>
        <p:spPr>
          <a:xfrm>
            <a:off x="1066800" y="377122"/>
            <a:ext cx="10058400" cy="1137045"/>
          </a:xfrm>
        </p:spPr>
        <p:txBody>
          <a:bodyPr/>
          <a:lstStyle/>
          <a:p>
            <a:pPr algn="ctr"/>
            <a:r>
              <a:rPr lang="en-IN" b="1" dirty="0">
                <a:solidFill>
                  <a:schemeClr val="tx2">
                    <a:lumMod val="60000"/>
                    <a:lumOff val="40000"/>
                  </a:schemeClr>
                </a:solidFill>
              </a:rPr>
              <a:t>Conclusion</a:t>
            </a:r>
            <a:endParaRPr lang="en-IN"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614224E0-502B-DCDD-1EEB-F0CC52C06A32}"/>
              </a:ext>
            </a:extLst>
          </p:cNvPr>
          <p:cNvSpPr>
            <a:spLocks noGrp="1"/>
          </p:cNvSpPr>
          <p:nvPr>
            <p:ph idx="1"/>
          </p:nvPr>
        </p:nvSpPr>
        <p:spPr>
          <a:xfrm>
            <a:off x="6184490" y="2624231"/>
            <a:ext cx="5250426" cy="2842505"/>
          </a:xfrm>
        </p:spPr>
        <p:txBody>
          <a:bodyPr>
            <a:normAutofit/>
          </a:bodyPr>
          <a:lstStyle/>
          <a:p>
            <a:pPr lvl="0"/>
            <a:r>
              <a:rPr lang="en-IN" sz="2400" dirty="0">
                <a:latin typeface="Arial" panose="020B0604020202020204" pitchFamily="34" charset="0"/>
                <a:cs typeface="Arial" panose="020B0604020202020204" pitchFamily="34" charset="0"/>
              </a:rPr>
              <a:t>Both are formidable, with distinct digital strengths.</a:t>
            </a:r>
          </a:p>
          <a:p>
            <a:pPr lvl="0"/>
            <a:r>
              <a:rPr lang="en-IN" sz="2400" dirty="0">
                <a:latin typeface="Arial" panose="020B0604020202020204" pitchFamily="34" charset="0"/>
                <a:cs typeface="Arial" panose="020B0604020202020204" pitchFamily="34" charset="0"/>
              </a:rPr>
              <a:t>Success hinges on operational efficiency and seamless UX.</a:t>
            </a:r>
          </a:p>
          <a:p>
            <a:pPr lvl="0"/>
            <a:r>
              <a:rPr lang="en-IN" sz="2400" dirty="0">
                <a:latin typeface="Arial" panose="020B0604020202020204" pitchFamily="34" charset="0"/>
                <a:cs typeface="Arial" panose="020B0604020202020204" pitchFamily="34" charset="0"/>
              </a:rPr>
              <a:t>ONDC is a new competitive frontier.</a:t>
            </a:r>
          </a:p>
        </p:txBody>
      </p:sp>
      <p:pic>
        <p:nvPicPr>
          <p:cNvPr id="5" name="Picture 4">
            <a:extLst>
              <a:ext uri="{FF2B5EF4-FFF2-40B4-BE49-F238E27FC236}">
                <a16:creationId xmlns:a16="http://schemas.microsoft.com/office/drawing/2014/main" id="{3D0AFB1F-2128-6C20-97C7-1F2BF13F6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788" y="1783024"/>
            <a:ext cx="5250426" cy="4697854"/>
          </a:xfrm>
          <a:prstGeom prst="rect">
            <a:avLst/>
          </a:prstGeom>
        </p:spPr>
      </p:pic>
    </p:spTree>
    <p:extLst>
      <p:ext uri="{BB962C8B-B14F-4D97-AF65-F5344CB8AC3E}">
        <p14:creationId xmlns:p14="http://schemas.microsoft.com/office/powerpoint/2010/main" val="2369970950"/>
      </p:ext>
    </p:extLst>
  </p:cSld>
  <p:clrMapOvr>
    <a:masterClrMapping/>
  </p:clrMapOvr>
  <p:transition spd="slow">
    <p:comb/>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A37A0C-179E-0E77-C873-2E3B9C518D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711" y="353956"/>
            <a:ext cx="7669160" cy="5270095"/>
          </a:xfrm>
          <a:prstGeom prst="rect">
            <a:avLst/>
          </a:prstGeom>
        </p:spPr>
      </p:pic>
      <p:sp>
        <p:nvSpPr>
          <p:cNvPr id="7" name="TextBox 6">
            <a:extLst>
              <a:ext uri="{FF2B5EF4-FFF2-40B4-BE49-F238E27FC236}">
                <a16:creationId xmlns:a16="http://schemas.microsoft.com/office/drawing/2014/main" id="{94D22DA7-7500-4FFD-DAAA-5C7B0E47D9DC}"/>
              </a:ext>
            </a:extLst>
          </p:cNvPr>
          <p:cNvSpPr txBox="1"/>
          <p:nvPr/>
        </p:nvSpPr>
        <p:spPr>
          <a:xfrm>
            <a:off x="255639" y="4931625"/>
            <a:ext cx="6096000" cy="1572418"/>
          </a:xfrm>
          <a:prstGeom prst="rect">
            <a:avLst/>
          </a:prstGeom>
          <a:noFill/>
        </p:spPr>
        <p:txBody>
          <a:bodyPr wrap="square">
            <a:spAutoFit/>
          </a:bodyPr>
          <a:lstStyle/>
          <a:p>
            <a:pPr>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Presented By :</a:t>
            </a:r>
          </a:p>
          <a:p>
            <a:pPr>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Name: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Madithati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Purushotham Sai</a:t>
            </a:r>
          </a:p>
          <a:p>
            <a:pPr>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Roll No:</a:t>
            </a:r>
            <a:r>
              <a:rPr lang="en-IN" sz="1800" b="1" kern="0" dirty="0">
                <a:solidFill>
                  <a:srgbClr val="000000"/>
                </a:solidFill>
                <a:effectLst/>
                <a:latin typeface="Google Sans Text"/>
                <a:ea typeface="Times New Roman" panose="02020603050405020304" pitchFamily="18"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2311res31</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Mail: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madithati_2311res31@iitp.ac.in</a:t>
            </a:r>
          </a:p>
        </p:txBody>
      </p:sp>
    </p:spTree>
    <p:extLst>
      <p:ext uri="{BB962C8B-B14F-4D97-AF65-F5344CB8AC3E}">
        <p14:creationId xmlns:p14="http://schemas.microsoft.com/office/powerpoint/2010/main" val="26218076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8225D9-5691-C424-4C05-E8983D3E86D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53375" y="1849427"/>
            <a:ext cx="3800475" cy="4086225"/>
          </a:xfrm>
          <a:prstGeom prst="rect">
            <a:avLst/>
          </a:prstGeom>
        </p:spPr>
      </p:pic>
      <p:sp>
        <p:nvSpPr>
          <p:cNvPr id="5" name="TextBox 4">
            <a:extLst>
              <a:ext uri="{FF2B5EF4-FFF2-40B4-BE49-F238E27FC236}">
                <a16:creationId xmlns:a16="http://schemas.microsoft.com/office/drawing/2014/main" id="{85BED79B-D682-AD80-26DA-3FD9D32EDF77}"/>
              </a:ext>
            </a:extLst>
          </p:cNvPr>
          <p:cNvSpPr txBox="1"/>
          <p:nvPr/>
        </p:nvSpPr>
        <p:spPr>
          <a:xfrm>
            <a:off x="942975" y="2184380"/>
            <a:ext cx="6096000" cy="3139321"/>
          </a:xfrm>
          <a:prstGeom prst="rect">
            <a:avLst/>
          </a:prstGeom>
          <a:noFill/>
        </p:spPr>
        <p:txBody>
          <a:bodyPr wrap="square">
            <a:spAutoFit/>
          </a:bodyPr>
          <a:lstStyle/>
          <a:p>
            <a:pPr marL="0" indent="0">
              <a:buNone/>
            </a:pPr>
            <a:r>
              <a:rPr lang="en-US" dirty="0">
                <a:latin typeface="Arial" panose="020B0604020202020204" pitchFamily="34" charset="0"/>
                <a:cs typeface="Arial" panose="020B0604020202020204" pitchFamily="34" charset="0"/>
              </a:rPr>
              <a:t>Swiggy and Zomato Indians face-to-head for leadership in Indian fast trade and food distribution industry. Although he improved the opponent in the financial calculations for Zomato FY25, despite reporting the profits and increased revenue, SWIGGY has chosen to expand the difference in the rapid commercial segment, Insta-mart, who claims strong user engagement. Both companies utilize sophisticated digital marketing, mobile, SEO, paid ads and social media, which correspond to their most important strength and strategic priorities. The both players are important trends to see increasing focus on profitability.</a:t>
            </a:r>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AE4FE7B-D2EA-50DF-0606-4E7C40FC8AC4}"/>
              </a:ext>
            </a:extLst>
          </p:cNvPr>
          <p:cNvSpPr txBox="1"/>
          <p:nvPr/>
        </p:nvSpPr>
        <p:spPr>
          <a:xfrm>
            <a:off x="1076325" y="1148834"/>
            <a:ext cx="6096000" cy="584775"/>
          </a:xfrm>
          <a:prstGeom prst="rect">
            <a:avLst/>
          </a:prstGeom>
          <a:noFill/>
        </p:spPr>
        <p:txBody>
          <a:bodyPr wrap="square">
            <a:spAutoFit/>
          </a:bodyPr>
          <a:lstStyle/>
          <a:p>
            <a:r>
              <a:rPr lang="en-US" sz="3200" b="1" dirty="0">
                <a:latin typeface="Arial" panose="020B0604020202020204" pitchFamily="34" charset="0"/>
                <a:cs typeface="Arial" panose="020B0604020202020204" pitchFamily="34" charset="0"/>
              </a:rPr>
              <a:t>               </a:t>
            </a:r>
            <a:r>
              <a:rPr lang="en-US" sz="3200" b="1" dirty="0">
                <a:solidFill>
                  <a:srgbClr val="FFFF00"/>
                </a:solidFill>
                <a:latin typeface="Arial" panose="020B0604020202020204" pitchFamily="34" charset="0"/>
                <a:cs typeface="Arial" panose="020B0604020202020204" pitchFamily="34" charset="0"/>
              </a:rPr>
              <a:t>SUMMARY</a:t>
            </a:r>
            <a:endParaRPr lang="en-IN" sz="3200" b="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65355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B0952E-E4EF-1C5D-B152-D9074B033784}"/>
              </a:ext>
            </a:extLst>
          </p:cNvPr>
          <p:cNvSpPr txBox="1"/>
          <p:nvPr/>
        </p:nvSpPr>
        <p:spPr>
          <a:xfrm>
            <a:off x="2690812" y="986923"/>
            <a:ext cx="6810375" cy="658835"/>
          </a:xfrm>
          <a:prstGeom prst="rect">
            <a:avLst/>
          </a:prstGeom>
          <a:noFill/>
        </p:spPr>
        <p:txBody>
          <a:bodyPr wrap="square">
            <a:spAutoFit/>
          </a:bodyPr>
          <a:lstStyle/>
          <a:p>
            <a:pPr algn="ctr">
              <a:lnSpc>
                <a:spcPct val="107000"/>
              </a:lnSpc>
              <a:spcAft>
                <a:spcPts val="800"/>
              </a:spcAft>
            </a:pPr>
            <a:r>
              <a:rPr lang="en-IN" sz="36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Introduction - Fight for Dominance</a:t>
            </a:r>
          </a:p>
        </p:txBody>
      </p:sp>
      <p:sp>
        <p:nvSpPr>
          <p:cNvPr id="5" name="TextBox 4">
            <a:extLst>
              <a:ext uri="{FF2B5EF4-FFF2-40B4-BE49-F238E27FC236}">
                <a16:creationId xmlns:a16="http://schemas.microsoft.com/office/drawing/2014/main" id="{4FA48508-87FC-BF34-1A3C-435F3AD7405E}"/>
              </a:ext>
            </a:extLst>
          </p:cNvPr>
          <p:cNvSpPr txBox="1"/>
          <p:nvPr/>
        </p:nvSpPr>
        <p:spPr>
          <a:xfrm>
            <a:off x="5057466" y="2679337"/>
            <a:ext cx="6734175" cy="2862322"/>
          </a:xfrm>
          <a:prstGeom prst="rect">
            <a:avLst/>
          </a:prstGeom>
          <a:noFill/>
        </p:spPr>
        <p:txBody>
          <a:bodyPr wrap="square">
            <a:spAutoFit/>
          </a:bodyPr>
          <a:lstStyle/>
          <a:p>
            <a:pPr marL="285750" indent="-285750">
              <a:buFont typeface="Arial" panose="020B0604020202020204" pitchFamily="34" charset="0"/>
              <a:buChar char="•"/>
            </a:pPr>
            <a:r>
              <a:rPr lang="en-IN" b="1" dirty="0">
                <a:solidFill>
                  <a:schemeClr val="bg1">
                    <a:lumMod val="95000"/>
                  </a:schemeClr>
                </a:solidFill>
                <a:latin typeface="Arial" panose="020B0604020202020204" pitchFamily="34" charset="0"/>
                <a:cs typeface="Arial" panose="020B0604020202020204" pitchFamily="34" charset="0"/>
              </a:rPr>
              <a:t>The Indian food delivery market</a:t>
            </a:r>
            <a:r>
              <a:rPr lang="en-IN" dirty="0">
                <a:solidFill>
                  <a:schemeClr val="bg1">
                    <a:lumMod val="9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 hard competitive sector, which was estimated at $ 55 billion.</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bg1">
                    <a:lumMod val="95000"/>
                  </a:schemeClr>
                </a:solidFill>
                <a:latin typeface="Arial" panose="020B0604020202020204" pitchFamily="34" charset="0"/>
                <a:cs typeface="Arial" panose="020B0604020202020204" pitchFamily="34" charset="0"/>
              </a:rPr>
              <a:t>The players</a:t>
            </a:r>
            <a:r>
              <a:rPr lang="en-IN" dirty="0">
                <a:solidFill>
                  <a:schemeClr val="bg1"/>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Swiggy and Zomato Titans, save together 90% market degree.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bg1">
                    <a:lumMod val="95000"/>
                  </a:schemeClr>
                </a:solidFill>
                <a:latin typeface="Arial" panose="020B0604020202020204" pitchFamily="34" charset="0"/>
                <a:cs typeface="Arial" panose="020B0604020202020204" pitchFamily="34" charset="0"/>
              </a:rPr>
              <a:t>Our goal</a:t>
            </a:r>
            <a:r>
              <a:rPr lang="en-IN" dirty="0">
                <a:solidFill>
                  <a:schemeClr val="bg1"/>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To benchmarking their digital appearance and techniques, both their strength, weaknesses and luck in the projections and in both food-ships and burning short shopping quarters.</a:t>
            </a:r>
          </a:p>
        </p:txBody>
      </p:sp>
      <p:pic>
        <p:nvPicPr>
          <p:cNvPr id="7" name="Picture 6">
            <a:extLst>
              <a:ext uri="{FF2B5EF4-FFF2-40B4-BE49-F238E27FC236}">
                <a16:creationId xmlns:a16="http://schemas.microsoft.com/office/drawing/2014/main" id="{14F447B2-0ED1-9483-0EBD-7BBCEE07F0F8}"/>
              </a:ext>
            </a:extLst>
          </p:cNvPr>
          <p:cNvPicPr>
            <a:picLocks noChangeAspect="1"/>
          </p:cNvPicPr>
          <p:nvPr/>
        </p:nvPicPr>
        <p:blipFill>
          <a:blip r:embed="rId2"/>
          <a:stretch>
            <a:fillRect/>
          </a:stretch>
        </p:blipFill>
        <p:spPr>
          <a:xfrm>
            <a:off x="400359" y="1990412"/>
            <a:ext cx="4476441" cy="3967936"/>
          </a:xfrm>
          <a:prstGeom prst="rect">
            <a:avLst/>
          </a:prstGeom>
        </p:spPr>
      </p:pic>
    </p:spTree>
    <p:extLst>
      <p:ext uri="{BB962C8B-B14F-4D97-AF65-F5344CB8AC3E}">
        <p14:creationId xmlns:p14="http://schemas.microsoft.com/office/powerpoint/2010/main" val="384064639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2E76-CF58-26B9-4D83-3C52267EE70E}"/>
              </a:ext>
            </a:extLst>
          </p:cNvPr>
          <p:cNvSpPr>
            <a:spLocks noGrp="1"/>
          </p:cNvSpPr>
          <p:nvPr>
            <p:ph type="title"/>
          </p:nvPr>
        </p:nvSpPr>
        <p:spPr>
          <a:xfrm>
            <a:off x="1333500" y="642594"/>
            <a:ext cx="9467850" cy="1157631"/>
          </a:xfrm>
        </p:spPr>
        <p:txBody>
          <a:bodyPr>
            <a:normAutofit/>
          </a:bodyPr>
          <a:lstStyle/>
          <a:p>
            <a:pPr algn="ctr"/>
            <a:r>
              <a:rPr lang="en-US" sz="3200" b="1" dirty="0">
                <a:solidFill>
                  <a:srgbClr val="00B050"/>
                </a:solidFill>
              </a:rPr>
              <a:t>Market Snapshot &amp; Financial Health</a:t>
            </a:r>
            <a:endParaRPr lang="en-IN" sz="3200" b="1" dirty="0">
              <a:solidFill>
                <a:srgbClr val="00B050"/>
              </a:solidFill>
            </a:endParaRPr>
          </a:p>
        </p:txBody>
      </p:sp>
      <p:sp>
        <p:nvSpPr>
          <p:cNvPr id="3" name="Text Placeholder 2">
            <a:extLst>
              <a:ext uri="{FF2B5EF4-FFF2-40B4-BE49-F238E27FC236}">
                <a16:creationId xmlns:a16="http://schemas.microsoft.com/office/drawing/2014/main" id="{11B9FAB8-E0D0-4897-1F0C-C8F3D3A2C8EF}"/>
              </a:ext>
            </a:extLst>
          </p:cNvPr>
          <p:cNvSpPr>
            <a:spLocks noGrp="1"/>
          </p:cNvSpPr>
          <p:nvPr>
            <p:ph type="body" idx="1"/>
          </p:nvPr>
        </p:nvSpPr>
        <p:spPr>
          <a:xfrm>
            <a:off x="1069848" y="1807634"/>
            <a:ext cx="4754880" cy="640080"/>
          </a:xfrm>
        </p:spPr>
        <p:txBody>
          <a:bodyPr>
            <a:normAutofit/>
          </a:bodyPr>
          <a:lstStyle/>
          <a:p>
            <a:r>
              <a:rPr lang="en-IN" sz="2000" b="1" dirty="0">
                <a:solidFill>
                  <a:srgbClr val="FF0000"/>
                </a:solidFill>
                <a:latin typeface="Arial" panose="020B0604020202020204" pitchFamily="34" charset="0"/>
                <a:cs typeface="Arial" panose="020B0604020202020204" pitchFamily="34" charset="0"/>
              </a:rPr>
              <a:t>Zomato: Leading the Pack</a:t>
            </a:r>
            <a:endParaRPr lang="en-IN" sz="2000" b="1" dirty="0">
              <a:solidFill>
                <a:srgbClr val="FF0000"/>
              </a:solidFill>
            </a:endParaRPr>
          </a:p>
        </p:txBody>
      </p:sp>
      <p:sp>
        <p:nvSpPr>
          <p:cNvPr id="4" name="Content Placeholder 3">
            <a:extLst>
              <a:ext uri="{FF2B5EF4-FFF2-40B4-BE49-F238E27FC236}">
                <a16:creationId xmlns:a16="http://schemas.microsoft.com/office/drawing/2014/main" id="{CA0FC318-31CA-9F6D-5208-7CD6560838FA}"/>
              </a:ext>
            </a:extLst>
          </p:cNvPr>
          <p:cNvSpPr>
            <a:spLocks noGrp="1"/>
          </p:cNvSpPr>
          <p:nvPr>
            <p:ph sz="half" idx="2"/>
          </p:nvPr>
        </p:nvSpPr>
        <p:spPr>
          <a:xfrm>
            <a:off x="660923" y="2440434"/>
            <a:ext cx="4754880" cy="3939705"/>
          </a:xfrm>
        </p:spPr>
        <p:txBody>
          <a:bodyPr>
            <a:noAutofit/>
          </a:bodyPr>
          <a:lstStyle/>
          <a:p>
            <a:r>
              <a:rPr lang="en-IN" sz="1400" b="1" dirty="0">
                <a:solidFill>
                  <a:schemeClr val="bg1">
                    <a:lumMod val="95000"/>
                  </a:schemeClr>
                </a:solidFill>
                <a:latin typeface="Arial" panose="020B0604020202020204" pitchFamily="34" charset="0"/>
                <a:cs typeface="Arial" panose="020B0604020202020204" pitchFamily="34" charset="0"/>
              </a:rPr>
              <a:t>Revenue</a:t>
            </a:r>
            <a:r>
              <a:rPr lang="en-IN" sz="1400" b="1" dirty="0">
                <a:solidFill>
                  <a:schemeClr val="bg1"/>
                </a:solidFill>
                <a:latin typeface="Arial" panose="020B0604020202020204" pitchFamily="34" charset="0"/>
                <a:cs typeface="Arial" panose="020B0604020202020204" pitchFamily="34" charset="0"/>
              </a:rPr>
              <a:t>:</a:t>
            </a:r>
            <a:r>
              <a:rPr lang="en-IN" sz="1400" dirty="0">
                <a:latin typeface="Arial" panose="020B0604020202020204" pitchFamily="34" charset="0"/>
                <a:cs typeface="Arial" panose="020B0604020202020204" pitchFamily="34" charset="0"/>
              </a:rPr>
              <a:t> ₹20,243 crore (↑ 67% YoY)</a:t>
            </a:r>
          </a:p>
          <a:p>
            <a:r>
              <a:rPr lang="en-IN" sz="1400" b="1" dirty="0">
                <a:solidFill>
                  <a:schemeClr val="bg1">
                    <a:lumMod val="95000"/>
                  </a:schemeClr>
                </a:solidFill>
                <a:latin typeface="Arial" panose="020B0604020202020204" pitchFamily="34" charset="0"/>
                <a:cs typeface="Arial" panose="020B0604020202020204" pitchFamily="34" charset="0"/>
              </a:rPr>
              <a:t>Profitability</a:t>
            </a:r>
            <a:r>
              <a:rPr lang="en-IN" sz="1400" b="1" dirty="0">
                <a:solidFill>
                  <a:schemeClr val="bg1"/>
                </a:solidFill>
                <a:latin typeface="Arial" panose="020B0604020202020204" pitchFamily="34" charset="0"/>
                <a:cs typeface="Arial" panose="020B0604020202020204" pitchFamily="34" charset="0"/>
              </a:rPr>
              <a:t>:</a:t>
            </a:r>
            <a:r>
              <a:rPr lang="en-IN" sz="1400" dirty="0">
                <a:latin typeface="Arial" panose="020B0604020202020204" pitchFamily="34" charset="0"/>
                <a:cs typeface="Arial" panose="020B0604020202020204" pitchFamily="34" charset="0"/>
              </a:rPr>
              <a:t> Achieved </a:t>
            </a:r>
            <a:r>
              <a:rPr lang="en-IN" sz="1400" b="1" u="sng" dirty="0">
                <a:latin typeface="Arial" panose="020B0604020202020204" pitchFamily="34" charset="0"/>
                <a:cs typeface="Arial" panose="020B0604020202020204" pitchFamily="34" charset="0"/>
              </a:rPr>
              <a:t>net profitability</a:t>
            </a:r>
            <a:r>
              <a:rPr lang="en-IN" sz="1400" dirty="0">
                <a:latin typeface="Arial" panose="020B0604020202020204" pitchFamily="34" charset="0"/>
                <a:cs typeface="Arial" panose="020B0604020202020204" pitchFamily="34" charset="0"/>
              </a:rPr>
              <a:t>, a significant milestone.</a:t>
            </a:r>
          </a:p>
          <a:p>
            <a:r>
              <a:rPr lang="en-IN" sz="1400" b="1" dirty="0">
                <a:solidFill>
                  <a:schemeClr val="bg1">
                    <a:lumMod val="95000"/>
                  </a:schemeClr>
                </a:solidFill>
                <a:latin typeface="Arial" panose="020B0604020202020204" pitchFamily="34" charset="0"/>
                <a:cs typeface="Arial" panose="020B0604020202020204" pitchFamily="34" charset="0"/>
              </a:rPr>
              <a:t>Food Delivery Customers</a:t>
            </a:r>
            <a:r>
              <a:rPr lang="en-IN" sz="1400" b="1" dirty="0">
                <a:solidFill>
                  <a:schemeClr val="bg1"/>
                </a:solidFill>
                <a:latin typeface="Arial" panose="020B0604020202020204" pitchFamily="34" charset="0"/>
                <a:cs typeface="Arial" panose="020B0604020202020204" pitchFamily="34" charset="0"/>
              </a:rPr>
              <a:t>:</a:t>
            </a:r>
            <a:r>
              <a:rPr lang="en-IN" sz="1400" dirty="0">
                <a:latin typeface="Arial" panose="020B0604020202020204" pitchFamily="34" charset="0"/>
                <a:cs typeface="Arial" panose="020B0604020202020204" pitchFamily="34" charset="0"/>
              </a:rPr>
              <a:t> 2.09 crore avg. monthly.</a:t>
            </a:r>
          </a:p>
          <a:p>
            <a:r>
              <a:rPr lang="en-IN" sz="1400" b="1" dirty="0">
                <a:solidFill>
                  <a:schemeClr val="bg1">
                    <a:lumMod val="95000"/>
                  </a:schemeClr>
                </a:solidFill>
                <a:latin typeface="Arial" panose="020B0604020202020204" pitchFamily="34" charset="0"/>
                <a:cs typeface="Arial" panose="020B0604020202020204" pitchFamily="34" charset="0"/>
              </a:rPr>
              <a:t>Quick Commerce (Blink-it):</a:t>
            </a:r>
            <a:endParaRPr lang="en-IN" sz="1400" dirty="0">
              <a:solidFill>
                <a:schemeClr val="bg1">
                  <a:lumMod val="95000"/>
                </a:schemeClr>
              </a:solidFill>
              <a:latin typeface="Arial" panose="020B0604020202020204" pitchFamily="34" charset="0"/>
              <a:cs typeface="Arial" panose="020B0604020202020204" pitchFamily="34" charset="0"/>
            </a:endParaRPr>
          </a:p>
          <a:p>
            <a:pPr lvl="1"/>
            <a:r>
              <a:rPr lang="en-IN" sz="1400" b="1" dirty="0">
                <a:latin typeface="Arial" panose="020B0604020202020204" pitchFamily="34" charset="0"/>
                <a:cs typeface="Arial" panose="020B0604020202020204" pitchFamily="34" charset="0"/>
              </a:rPr>
              <a:t>Orders:</a:t>
            </a:r>
            <a:r>
              <a:rPr lang="en-IN" sz="1400" dirty="0">
                <a:latin typeface="Arial" panose="020B0604020202020204" pitchFamily="34" charset="0"/>
                <a:cs typeface="Arial" panose="020B0604020202020204" pitchFamily="34" charset="0"/>
              </a:rPr>
              <a:t> 15.7 lakh daily orders.</a:t>
            </a:r>
          </a:p>
          <a:p>
            <a:pPr lvl="1"/>
            <a:r>
              <a:rPr lang="en-IN" sz="1400" b="1" dirty="0">
                <a:latin typeface="Arial" panose="020B0604020202020204" pitchFamily="34" charset="0"/>
                <a:cs typeface="Arial" panose="020B0604020202020204" pitchFamily="34" charset="0"/>
              </a:rPr>
              <a:t>Dark Stores:</a:t>
            </a:r>
            <a:r>
              <a:rPr lang="en-IN" sz="1400" dirty="0">
                <a:latin typeface="Arial" panose="020B0604020202020204" pitchFamily="34" charset="0"/>
                <a:cs typeface="Arial" panose="020B0604020202020204" pitchFamily="34" charset="0"/>
              </a:rPr>
              <a:t> 1,301.</a:t>
            </a:r>
          </a:p>
          <a:p>
            <a:pPr lvl="1"/>
            <a:r>
              <a:rPr lang="en-IN" sz="1400" b="1" dirty="0">
                <a:latin typeface="Arial" panose="020B0604020202020204" pitchFamily="34" charset="0"/>
                <a:cs typeface="Arial" panose="020B0604020202020204" pitchFamily="34" charset="0"/>
              </a:rPr>
              <a:t>Performance:</a:t>
            </a:r>
            <a:r>
              <a:rPr lang="en-IN" sz="1400" dirty="0">
                <a:latin typeface="Arial" panose="020B0604020202020204" pitchFamily="34" charset="0"/>
                <a:cs typeface="Arial" panose="020B0604020202020204" pitchFamily="34" charset="0"/>
              </a:rPr>
              <a:t> Strong lead in daily orders, reducing losses, moving towards profitability.</a:t>
            </a:r>
          </a:p>
          <a:p>
            <a:r>
              <a:rPr lang="en-IN" sz="1400" b="1" dirty="0">
                <a:solidFill>
                  <a:schemeClr val="bg1">
                    <a:lumMod val="95000"/>
                  </a:schemeClr>
                </a:solidFill>
                <a:latin typeface="Arial" panose="020B0604020202020204" pitchFamily="34" charset="0"/>
                <a:cs typeface="Arial" panose="020B0604020202020204" pitchFamily="34" charset="0"/>
              </a:rPr>
              <a:t>Investor Confidence</a:t>
            </a:r>
            <a:r>
              <a:rPr lang="en-IN" sz="1400" b="1" dirty="0">
                <a:solidFill>
                  <a:schemeClr val="bg1"/>
                </a:solidFill>
                <a:latin typeface="Arial" panose="020B0604020202020204" pitchFamily="34" charset="0"/>
                <a:cs typeface="Arial" panose="020B0604020202020204" pitchFamily="34" charset="0"/>
              </a:rPr>
              <a:t>:</a:t>
            </a:r>
            <a:r>
              <a:rPr lang="en-IN" sz="1400" dirty="0">
                <a:latin typeface="Arial" panose="020B0604020202020204" pitchFamily="34" charset="0"/>
                <a:cs typeface="Arial" panose="020B0604020202020204" pitchFamily="34" charset="0"/>
              </a:rPr>
              <a:t> Trading at a higher Price-to-Sales ratio (12.2x), </a:t>
            </a:r>
            <a:r>
              <a:rPr lang="en-IN" sz="1400" dirty="0" err="1">
                <a:latin typeface="Arial" panose="020B0604020202020204" pitchFamily="34" charset="0"/>
                <a:cs typeface="Arial" panose="020B0604020202020204" pitchFamily="34" charset="0"/>
              </a:rPr>
              <a:t>Signaling</a:t>
            </a:r>
            <a:r>
              <a:rPr lang="en-IN" sz="1400" dirty="0">
                <a:latin typeface="Arial" panose="020B0604020202020204" pitchFamily="34" charset="0"/>
                <a:cs typeface="Arial" panose="020B0604020202020204" pitchFamily="34" charset="0"/>
              </a:rPr>
              <a:t> strong investor trust.</a:t>
            </a:r>
          </a:p>
          <a:p>
            <a:r>
              <a:rPr lang="en-IN" sz="1400" b="1" dirty="0">
                <a:solidFill>
                  <a:schemeClr val="bg1">
                    <a:lumMod val="95000"/>
                  </a:schemeClr>
                </a:solidFill>
                <a:latin typeface="Arial" panose="020B0604020202020204" pitchFamily="34" charset="0"/>
                <a:cs typeface="Arial" panose="020B0604020202020204" pitchFamily="34" charset="0"/>
              </a:rPr>
              <a:t>Market Share</a:t>
            </a:r>
            <a:r>
              <a:rPr lang="en-IN" sz="1400" b="1" dirty="0">
                <a:solidFill>
                  <a:schemeClr val="bg1"/>
                </a:solidFill>
                <a:latin typeface="Arial" panose="020B0604020202020204" pitchFamily="34" charset="0"/>
                <a:cs typeface="Arial" panose="020B0604020202020204" pitchFamily="34" charset="0"/>
              </a:rPr>
              <a:t>:</a:t>
            </a:r>
            <a:r>
              <a:rPr lang="en-IN" sz="1400" dirty="0">
                <a:latin typeface="Arial" panose="020B0604020202020204" pitchFamily="34" charset="0"/>
                <a:cs typeface="Arial" panose="020B0604020202020204" pitchFamily="34" charset="0"/>
              </a:rPr>
              <a:t> Estimated </a:t>
            </a:r>
            <a:r>
              <a:rPr lang="en-IN" sz="1400" b="1" dirty="0">
                <a:latin typeface="Arial" panose="020B0604020202020204" pitchFamily="34" charset="0"/>
                <a:cs typeface="Arial" panose="020B0604020202020204" pitchFamily="34" charset="0"/>
              </a:rPr>
              <a:t>55-58%</a:t>
            </a:r>
            <a:r>
              <a:rPr lang="en-IN" sz="1400" dirty="0">
                <a:latin typeface="Arial" panose="020B0604020202020204" pitchFamily="34" charset="0"/>
                <a:cs typeface="Arial" panose="020B0604020202020204" pitchFamily="34" charset="0"/>
              </a:rPr>
              <a:t> in food delivery.</a:t>
            </a:r>
          </a:p>
          <a:p>
            <a:endParaRPr lang="en-IN" sz="1200"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200687F8-BB11-69B4-6EA3-2C534278EB8F}"/>
              </a:ext>
            </a:extLst>
          </p:cNvPr>
          <p:cNvSpPr>
            <a:spLocks noGrp="1"/>
          </p:cNvSpPr>
          <p:nvPr>
            <p:ph type="body" sz="quarter" idx="3"/>
          </p:nvPr>
        </p:nvSpPr>
        <p:spPr>
          <a:xfrm>
            <a:off x="6367272" y="1807634"/>
            <a:ext cx="4754880" cy="640080"/>
          </a:xfrm>
        </p:spPr>
        <p:txBody>
          <a:bodyPr>
            <a:normAutofit/>
          </a:bodyPr>
          <a:lstStyle/>
          <a:p>
            <a:r>
              <a:rPr lang="en-IN" sz="2000" b="1" dirty="0">
                <a:solidFill>
                  <a:srgbClr val="FFFF00"/>
                </a:solidFill>
              </a:rPr>
              <a:t>Swiggy: Expanding Rapidly</a:t>
            </a:r>
          </a:p>
        </p:txBody>
      </p:sp>
      <p:sp>
        <p:nvSpPr>
          <p:cNvPr id="6" name="Content Placeholder 5">
            <a:extLst>
              <a:ext uri="{FF2B5EF4-FFF2-40B4-BE49-F238E27FC236}">
                <a16:creationId xmlns:a16="http://schemas.microsoft.com/office/drawing/2014/main" id="{17A7A7B2-17DB-70A1-487E-C93D2313E21F}"/>
              </a:ext>
            </a:extLst>
          </p:cNvPr>
          <p:cNvSpPr>
            <a:spLocks noGrp="1"/>
          </p:cNvSpPr>
          <p:nvPr>
            <p:ph sz="quarter" idx="4"/>
          </p:nvPr>
        </p:nvSpPr>
        <p:spPr>
          <a:xfrm>
            <a:off x="6233653" y="2447714"/>
            <a:ext cx="5378244" cy="3760284"/>
          </a:xfrm>
        </p:spPr>
        <p:txBody>
          <a:bodyPr>
            <a:normAutofit/>
          </a:bodyPr>
          <a:lstStyle/>
          <a:p>
            <a:pPr lvl="0"/>
            <a:r>
              <a:rPr lang="en-IN" sz="1400" b="1" dirty="0">
                <a:solidFill>
                  <a:schemeClr val="bg1"/>
                </a:solidFill>
                <a:latin typeface="Arial" panose="020B0604020202020204" pitchFamily="34" charset="0"/>
                <a:cs typeface="Arial" panose="020B0604020202020204" pitchFamily="34" charset="0"/>
              </a:rPr>
              <a:t>Revenue:</a:t>
            </a:r>
            <a:r>
              <a:rPr lang="en-IN" sz="1400" dirty="0">
                <a:latin typeface="Arial" panose="020B0604020202020204" pitchFamily="34" charset="0"/>
                <a:cs typeface="Arial" panose="020B0604020202020204" pitchFamily="34" charset="0"/>
              </a:rPr>
              <a:t> ₹15,227 crore (↑ 35% YoY)</a:t>
            </a:r>
          </a:p>
          <a:p>
            <a:pPr lvl="0"/>
            <a:r>
              <a:rPr lang="en-IN" sz="1400" b="1" dirty="0">
                <a:solidFill>
                  <a:schemeClr val="bg1"/>
                </a:solidFill>
                <a:latin typeface="Arial" panose="020B0604020202020204" pitchFamily="34" charset="0"/>
                <a:cs typeface="Arial" panose="020B0604020202020204" pitchFamily="34" charset="0"/>
              </a:rPr>
              <a:t>Profitability:</a:t>
            </a:r>
            <a:r>
              <a:rPr lang="en-IN" sz="1400" dirty="0">
                <a:latin typeface="Arial" panose="020B0604020202020204" pitchFamily="34" charset="0"/>
                <a:cs typeface="Arial" panose="020B0604020202020204" pitchFamily="34" charset="0"/>
              </a:rPr>
              <a:t> Net loss widened to </a:t>
            </a:r>
            <a:r>
              <a:rPr lang="en-IN" sz="1400" b="1" dirty="0">
                <a:latin typeface="Arial" panose="020B0604020202020204" pitchFamily="34" charset="0"/>
                <a:cs typeface="Arial" panose="020B0604020202020204" pitchFamily="34" charset="0"/>
              </a:rPr>
              <a:t>₹3,117 crore</a:t>
            </a:r>
            <a:r>
              <a:rPr lang="en-IN" sz="1400" dirty="0">
                <a:latin typeface="Arial" panose="020B0604020202020204" pitchFamily="34" charset="0"/>
                <a:cs typeface="Arial" panose="020B0604020202020204" pitchFamily="34" charset="0"/>
              </a:rPr>
              <a:t>.</a:t>
            </a:r>
          </a:p>
          <a:p>
            <a:pPr lvl="0"/>
            <a:r>
              <a:rPr lang="en-IN" sz="1400" b="1" dirty="0">
                <a:solidFill>
                  <a:schemeClr val="bg1"/>
                </a:solidFill>
                <a:latin typeface="Arial" panose="020B0604020202020204" pitchFamily="34" charset="0"/>
                <a:cs typeface="Arial" panose="020B0604020202020204" pitchFamily="34" charset="0"/>
              </a:rPr>
              <a:t>Food Delivery Customers:</a:t>
            </a:r>
            <a:r>
              <a:rPr lang="en-IN" sz="1400" dirty="0">
                <a:solidFill>
                  <a:schemeClr val="bg1"/>
                </a:solidFill>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1.51 crore avg. monthly.</a:t>
            </a:r>
          </a:p>
          <a:p>
            <a:pPr lvl="0"/>
            <a:r>
              <a:rPr lang="en-IN" sz="1400" b="1" dirty="0">
                <a:solidFill>
                  <a:schemeClr val="bg1"/>
                </a:solidFill>
                <a:latin typeface="Arial" panose="020B0604020202020204" pitchFamily="34" charset="0"/>
                <a:cs typeface="Arial" panose="020B0604020202020204" pitchFamily="34" charset="0"/>
              </a:rPr>
              <a:t>Quick Commerce (Insta-mart):</a:t>
            </a:r>
          </a:p>
          <a:p>
            <a:pPr lvl="0"/>
            <a:r>
              <a:rPr lang="en-IN" sz="1400" b="1" dirty="0">
                <a:latin typeface="Arial" panose="020B0604020202020204" pitchFamily="34" charset="0"/>
                <a:cs typeface="Arial" panose="020B0604020202020204" pitchFamily="34" charset="0"/>
              </a:rPr>
              <a:t>Orders:</a:t>
            </a:r>
            <a:r>
              <a:rPr lang="en-IN" sz="1400" dirty="0">
                <a:latin typeface="Arial" panose="020B0604020202020204" pitchFamily="34" charset="0"/>
                <a:cs typeface="Arial" panose="020B0604020202020204" pitchFamily="34" charset="0"/>
              </a:rPr>
              <a:t> 12-15 lakh daily orders.</a:t>
            </a:r>
          </a:p>
          <a:p>
            <a:pPr lvl="0"/>
            <a:r>
              <a:rPr lang="en-IN" sz="1400" b="1" dirty="0">
                <a:latin typeface="Arial" panose="020B0604020202020204" pitchFamily="34" charset="0"/>
                <a:cs typeface="Arial" panose="020B0604020202020204" pitchFamily="34" charset="0"/>
              </a:rPr>
              <a:t>Dark Stores:</a:t>
            </a:r>
            <a:r>
              <a:rPr lang="en-IN" sz="1400" dirty="0">
                <a:latin typeface="Arial" panose="020B0604020202020204" pitchFamily="34" charset="0"/>
                <a:cs typeface="Arial" panose="020B0604020202020204" pitchFamily="34" charset="0"/>
              </a:rPr>
              <a:t> 1,021.</a:t>
            </a:r>
          </a:p>
          <a:p>
            <a:pPr lvl="0"/>
            <a:r>
              <a:rPr lang="en-IN" sz="1400" b="1" dirty="0">
                <a:latin typeface="Arial" panose="020B0604020202020204" pitchFamily="34" charset="0"/>
                <a:cs typeface="Arial" panose="020B0604020202020204" pitchFamily="34" charset="0"/>
              </a:rPr>
              <a:t>Performance:</a:t>
            </a:r>
            <a:r>
              <a:rPr lang="en-IN" sz="1400" dirty="0">
                <a:latin typeface="Arial" panose="020B0604020202020204" pitchFamily="34" charset="0"/>
                <a:cs typeface="Arial" panose="020B0604020202020204" pitchFamily="34" charset="0"/>
              </a:rPr>
              <a:t> Rapid expansion (100 new cities, 498 new dark stores in FY25), showing "early profitability" in key markets.</a:t>
            </a:r>
          </a:p>
          <a:p>
            <a:pPr lvl="0"/>
            <a:r>
              <a:rPr lang="en-IN" sz="1400" b="1" dirty="0">
                <a:latin typeface="Arial" panose="020B0604020202020204" pitchFamily="34" charset="0"/>
                <a:cs typeface="Arial" panose="020B0604020202020204" pitchFamily="34" charset="0"/>
              </a:rPr>
              <a:t>Strategic Growth:</a:t>
            </a:r>
            <a:r>
              <a:rPr lang="en-IN" sz="1400" dirty="0">
                <a:latin typeface="Arial" panose="020B0604020202020204" pitchFamily="34" charset="0"/>
                <a:cs typeface="Arial" panose="020B0604020202020204" pitchFamily="34" charset="0"/>
              </a:rPr>
              <a:t> Added 2,000 employees in FY25, primarily for Insta-mart.</a:t>
            </a:r>
          </a:p>
        </p:txBody>
      </p:sp>
    </p:spTree>
    <p:extLst>
      <p:ext uri="{BB962C8B-B14F-4D97-AF65-F5344CB8AC3E}">
        <p14:creationId xmlns:p14="http://schemas.microsoft.com/office/powerpoint/2010/main" val="157907494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0F8CE1-8496-B29A-8503-DE714EB123F7}"/>
              </a:ext>
            </a:extLst>
          </p:cNvPr>
          <p:cNvSpPr>
            <a:spLocks noGrp="1"/>
          </p:cNvSpPr>
          <p:nvPr>
            <p:ph type="title"/>
          </p:nvPr>
        </p:nvSpPr>
        <p:spPr>
          <a:xfrm>
            <a:off x="1066800" y="347625"/>
            <a:ext cx="10058400" cy="1334069"/>
          </a:xfrm>
        </p:spPr>
        <p:txBody>
          <a:bodyPr>
            <a:normAutofit/>
          </a:bodyPr>
          <a:lstStyle/>
          <a:p>
            <a:pPr algn="ctr"/>
            <a:r>
              <a:rPr lang="en-IN" sz="3200" b="1" dirty="0">
                <a:solidFill>
                  <a:srgbClr val="7030A0"/>
                </a:solidFill>
              </a:rPr>
              <a:t>Digital Presence - Traffic &amp; Engagement</a:t>
            </a:r>
          </a:p>
        </p:txBody>
      </p:sp>
      <p:sp>
        <p:nvSpPr>
          <p:cNvPr id="12" name="Content Placeholder 11">
            <a:extLst>
              <a:ext uri="{FF2B5EF4-FFF2-40B4-BE49-F238E27FC236}">
                <a16:creationId xmlns:a16="http://schemas.microsoft.com/office/drawing/2014/main" id="{75EB1F46-577F-6A46-F9D5-48E90F40E4D5}"/>
              </a:ext>
            </a:extLst>
          </p:cNvPr>
          <p:cNvSpPr>
            <a:spLocks noGrp="1"/>
          </p:cNvSpPr>
          <p:nvPr>
            <p:ph idx="1"/>
          </p:nvPr>
        </p:nvSpPr>
        <p:spPr>
          <a:xfrm>
            <a:off x="265471" y="1828728"/>
            <a:ext cx="6902246" cy="4581524"/>
          </a:xfrm>
        </p:spPr>
        <p:txBody>
          <a:bodyPr>
            <a:normAutofit fontScale="70000" lnSpcReduction="20000"/>
          </a:bodyPr>
          <a:lstStyle/>
          <a:p>
            <a:endParaRPr lang="en-IN" b="1" dirty="0"/>
          </a:p>
          <a:p>
            <a:pPr marL="0" indent="0">
              <a:buNone/>
            </a:pPr>
            <a:r>
              <a:rPr lang="en-IN" b="1" u="sng" dirty="0">
                <a:solidFill>
                  <a:schemeClr val="bg1">
                    <a:lumMod val="95000"/>
                  </a:schemeClr>
                </a:solidFill>
                <a:latin typeface="Arial" panose="020B0604020202020204" pitchFamily="34" charset="0"/>
                <a:cs typeface="Arial" panose="020B0604020202020204" pitchFamily="34" charset="0"/>
              </a:rPr>
              <a:t>Website Traffic (Monthly Visits):</a:t>
            </a:r>
            <a:endParaRPr lang="en-IN" u="sng" dirty="0">
              <a:solidFill>
                <a:schemeClr val="bg1">
                  <a:lumMod val="95000"/>
                </a:schemeClr>
              </a:solidFill>
              <a:latin typeface="Arial" panose="020B0604020202020204" pitchFamily="34" charset="0"/>
              <a:cs typeface="Arial" panose="020B0604020202020204" pitchFamily="34" charset="0"/>
            </a:endParaRPr>
          </a:p>
          <a:p>
            <a:pPr lvl="0"/>
            <a:r>
              <a:rPr lang="en-IN" b="1" dirty="0">
                <a:latin typeface="Arial" panose="020B0604020202020204" pitchFamily="34" charset="0"/>
                <a:cs typeface="Arial" panose="020B0604020202020204" pitchFamily="34" charset="0"/>
              </a:rPr>
              <a:t>Swiggy.com:</a:t>
            </a:r>
            <a:r>
              <a:rPr lang="en-IN" dirty="0">
                <a:latin typeface="Arial" panose="020B0604020202020204" pitchFamily="34" charset="0"/>
                <a:cs typeface="Arial" panose="020B0604020202020204" pitchFamily="34" charset="0"/>
              </a:rPr>
              <a:t> 17.2 Million</a:t>
            </a:r>
          </a:p>
          <a:p>
            <a:pPr lvl="0"/>
            <a:r>
              <a:rPr lang="en-IN" b="1" dirty="0">
                <a:latin typeface="Arial" panose="020B0604020202020204" pitchFamily="34" charset="0"/>
                <a:cs typeface="Arial" panose="020B0604020202020204" pitchFamily="34" charset="0"/>
              </a:rPr>
              <a:t>Zomato.com:</a:t>
            </a:r>
            <a:r>
              <a:rPr lang="en-IN" dirty="0">
                <a:latin typeface="Arial" panose="020B0604020202020204" pitchFamily="34" charset="0"/>
                <a:cs typeface="Arial" panose="020B0604020202020204" pitchFamily="34" charset="0"/>
              </a:rPr>
              <a:t> 16 Million</a:t>
            </a:r>
          </a:p>
          <a:p>
            <a:pPr lvl="0"/>
            <a:r>
              <a:rPr lang="en-IN" b="1" dirty="0">
                <a:latin typeface="Arial" panose="020B0604020202020204" pitchFamily="34" charset="0"/>
                <a:cs typeface="Arial" panose="020B0604020202020204" pitchFamily="34" charset="0"/>
              </a:rPr>
              <a:t>Insight:</a:t>
            </a:r>
            <a:r>
              <a:rPr lang="en-IN" dirty="0">
                <a:latin typeface="Arial" panose="020B0604020202020204" pitchFamily="34" charset="0"/>
                <a:cs typeface="Arial" panose="020B0604020202020204" pitchFamily="34" charset="0"/>
              </a:rPr>
              <a:t> Swiggy slightly leads in website visits.</a:t>
            </a:r>
          </a:p>
          <a:p>
            <a:pPr marL="0" indent="0">
              <a:buNone/>
            </a:pPr>
            <a:endParaRPr lang="en-IN" b="1" dirty="0">
              <a:latin typeface="Arial" panose="020B0604020202020204" pitchFamily="34" charset="0"/>
              <a:cs typeface="Arial" panose="020B0604020202020204" pitchFamily="34" charset="0"/>
            </a:endParaRPr>
          </a:p>
          <a:p>
            <a:pPr marL="0" indent="0">
              <a:buNone/>
            </a:pPr>
            <a:r>
              <a:rPr lang="en-IN" b="1" u="sng" dirty="0">
                <a:solidFill>
                  <a:schemeClr val="bg1">
                    <a:lumMod val="95000"/>
                  </a:schemeClr>
                </a:solidFill>
                <a:latin typeface="Arial" panose="020B0604020202020204" pitchFamily="34" charset="0"/>
                <a:cs typeface="Arial" panose="020B0604020202020204" pitchFamily="34" charset="0"/>
              </a:rPr>
              <a:t>Engagement Metrics (Website):</a:t>
            </a:r>
            <a:endParaRPr lang="en-IN" u="sng" dirty="0">
              <a:solidFill>
                <a:schemeClr val="bg1">
                  <a:lumMod val="95000"/>
                </a:schemeClr>
              </a:solidFill>
              <a:latin typeface="Arial" panose="020B0604020202020204" pitchFamily="34" charset="0"/>
              <a:cs typeface="Arial" panose="020B0604020202020204" pitchFamily="34" charset="0"/>
            </a:endParaRPr>
          </a:p>
          <a:p>
            <a:pPr lvl="0"/>
            <a:r>
              <a:rPr lang="en-IN" b="1" dirty="0">
                <a:latin typeface="Arial" panose="020B0604020202020204" pitchFamily="34" charset="0"/>
                <a:cs typeface="Arial" panose="020B0604020202020204" pitchFamily="34" charset="0"/>
              </a:rPr>
              <a:t>Avg. Visit Duration:</a:t>
            </a:r>
            <a:r>
              <a:rPr lang="en-IN" dirty="0">
                <a:latin typeface="Arial" panose="020B0604020202020204" pitchFamily="34" charset="0"/>
                <a:cs typeface="Arial" panose="020B0604020202020204" pitchFamily="34" charset="0"/>
              </a:rPr>
              <a:t> Swiggy (00:08:24) &gt; Zomato (00:05:51)</a:t>
            </a:r>
          </a:p>
          <a:p>
            <a:pPr lvl="0"/>
            <a:r>
              <a:rPr lang="en-IN" b="1" dirty="0">
                <a:latin typeface="Arial" panose="020B0604020202020204" pitchFamily="34" charset="0"/>
                <a:cs typeface="Arial" panose="020B0604020202020204" pitchFamily="34" charset="0"/>
              </a:rPr>
              <a:t>Pages per Visit:</a:t>
            </a:r>
            <a:r>
              <a:rPr lang="en-IN" dirty="0">
                <a:latin typeface="Arial" panose="020B0604020202020204" pitchFamily="34" charset="0"/>
                <a:cs typeface="Arial" panose="020B0604020202020204" pitchFamily="34" charset="0"/>
              </a:rPr>
              <a:t> Swiggy (6.24) &gt; Zomato (3.86)</a:t>
            </a:r>
          </a:p>
          <a:p>
            <a:pPr lvl="0"/>
            <a:r>
              <a:rPr lang="en-IN" b="1" dirty="0">
                <a:latin typeface="Arial" panose="020B0604020202020204" pitchFamily="34" charset="0"/>
                <a:cs typeface="Arial" panose="020B0604020202020204" pitchFamily="34" charset="0"/>
              </a:rPr>
              <a:t>Bounce Rate:</a:t>
            </a:r>
            <a:r>
              <a:rPr lang="en-IN" dirty="0">
                <a:latin typeface="Arial" panose="020B0604020202020204" pitchFamily="34" charset="0"/>
                <a:cs typeface="Arial" panose="020B0604020202020204" pitchFamily="34" charset="0"/>
              </a:rPr>
              <a:t> Swiggy (37.24%) ≈ Zomato (37.03%)</a:t>
            </a:r>
          </a:p>
          <a:p>
            <a:pPr lvl="0"/>
            <a:r>
              <a:rPr lang="en-IN" b="1" dirty="0">
                <a:latin typeface="Arial" panose="020B0604020202020204" pitchFamily="34" charset="0"/>
                <a:cs typeface="Arial" panose="020B0604020202020204" pitchFamily="34" charset="0"/>
              </a:rPr>
              <a:t>Insight: </a:t>
            </a:r>
            <a:r>
              <a:rPr lang="en-IN" b="1" u="sng" dirty="0">
                <a:latin typeface="Arial" panose="020B0604020202020204" pitchFamily="34" charset="0"/>
                <a:cs typeface="Arial" panose="020B0604020202020204" pitchFamily="34" charset="0"/>
              </a:rPr>
              <a:t>Swiggy shows higher website engagement</a:t>
            </a:r>
            <a:r>
              <a:rPr lang="en-IN" dirty="0">
                <a:latin typeface="Arial" panose="020B0604020202020204" pitchFamily="34" charset="0"/>
                <a:cs typeface="Arial" panose="020B0604020202020204" pitchFamily="34" charset="0"/>
              </a:rPr>
              <a:t>, with users spending more time and exploring more pages.</a:t>
            </a:r>
          </a:p>
          <a:p>
            <a:pPr marL="0" indent="0">
              <a:buNone/>
            </a:pPr>
            <a:endParaRPr lang="en-IN" b="1" dirty="0">
              <a:latin typeface="Arial" panose="020B0604020202020204" pitchFamily="34" charset="0"/>
              <a:cs typeface="Arial" panose="020B0604020202020204" pitchFamily="34" charset="0"/>
            </a:endParaRPr>
          </a:p>
          <a:p>
            <a:pPr marL="0" indent="0">
              <a:buNone/>
            </a:pPr>
            <a:r>
              <a:rPr lang="en-IN" b="1" u="sng" dirty="0">
                <a:solidFill>
                  <a:schemeClr val="bg1">
                    <a:lumMod val="95000"/>
                  </a:schemeClr>
                </a:solidFill>
                <a:latin typeface="Arial" panose="020B0604020202020204" pitchFamily="34" charset="0"/>
                <a:cs typeface="Arial" panose="020B0604020202020204" pitchFamily="34" charset="0"/>
              </a:rPr>
              <a:t>App Dominance</a:t>
            </a:r>
            <a:r>
              <a:rPr lang="en-IN" b="1" u="sng" dirty="0">
                <a:solidFill>
                  <a:schemeClr val="bg1"/>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Both platforms see the majority of their engagement and orders via their </a:t>
            </a:r>
            <a:r>
              <a:rPr lang="en-IN" b="1" dirty="0">
                <a:latin typeface="Arial" panose="020B0604020202020204" pitchFamily="34" charset="0"/>
                <a:cs typeface="Arial" panose="020B0604020202020204" pitchFamily="34" charset="0"/>
              </a:rPr>
              <a:t>mobile apps</a:t>
            </a:r>
            <a:r>
              <a:rPr lang="en-IN" dirty="0">
                <a:latin typeface="Arial" panose="020B0604020202020204" pitchFamily="34" charset="0"/>
                <a:cs typeface="Arial" panose="020B0604020202020204" pitchFamily="34" charset="0"/>
              </a:rPr>
              <a:t>. Zomato historically shows better app install penetration.</a:t>
            </a:r>
          </a:p>
          <a:p>
            <a:pPr marL="0" indent="0">
              <a:buNone/>
            </a:pPr>
            <a:endParaRPr lang="en-IN" b="1" dirty="0">
              <a:latin typeface="Arial" panose="020B0604020202020204" pitchFamily="34" charset="0"/>
              <a:cs typeface="Arial" panose="020B0604020202020204" pitchFamily="34" charset="0"/>
            </a:endParaRPr>
          </a:p>
          <a:p>
            <a:pPr marL="0" indent="0">
              <a:buNone/>
            </a:pPr>
            <a:r>
              <a:rPr lang="en-IN" b="1" u="sng" dirty="0">
                <a:solidFill>
                  <a:schemeClr val="bg1">
                    <a:lumMod val="95000"/>
                  </a:schemeClr>
                </a:solidFill>
                <a:latin typeface="Arial" panose="020B0604020202020204" pitchFamily="34" charset="0"/>
                <a:cs typeface="Arial" panose="020B0604020202020204" pitchFamily="34" charset="0"/>
              </a:rPr>
              <a:t>Geo-targeting:</a:t>
            </a:r>
            <a:r>
              <a:rPr lang="en-IN" dirty="0">
                <a:latin typeface="Arial" panose="020B0604020202020204" pitchFamily="34" charset="0"/>
                <a:cs typeface="Arial" panose="020B0604020202020204" pitchFamily="34" charset="0"/>
              </a:rPr>
              <a:t> Both excel in hyperlocal content and promotions, critical for their business model. </a:t>
            </a:r>
          </a:p>
          <a:p>
            <a:pPr marL="0" indent="0">
              <a:buNone/>
            </a:pPr>
            <a:endParaRPr lang="en-IN" b="1" dirty="0">
              <a:latin typeface="Arial" panose="020B0604020202020204" pitchFamily="34" charset="0"/>
              <a:cs typeface="Arial" panose="020B0604020202020204" pitchFamily="34" charset="0"/>
            </a:endParaRPr>
          </a:p>
          <a:p>
            <a:pPr marL="0" indent="0">
              <a:buNone/>
            </a:pPr>
            <a:endParaRPr lang="en-IN" b="1" dirty="0"/>
          </a:p>
        </p:txBody>
      </p:sp>
      <p:pic>
        <p:nvPicPr>
          <p:cNvPr id="19" name="Picture 18">
            <a:extLst>
              <a:ext uri="{FF2B5EF4-FFF2-40B4-BE49-F238E27FC236}">
                <a16:creationId xmlns:a16="http://schemas.microsoft.com/office/drawing/2014/main" id="{B5955AF3-2BA2-AA30-16BD-3DB371319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7717" y="1936728"/>
            <a:ext cx="4670323" cy="4365523"/>
          </a:xfrm>
          <a:prstGeom prst="rect">
            <a:avLst/>
          </a:prstGeom>
        </p:spPr>
      </p:pic>
    </p:spTree>
    <p:extLst>
      <p:ext uri="{BB962C8B-B14F-4D97-AF65-F5344CB8AC3E}">
        <p14:creationId xmlns:p14="http://schemas.microsoft.com/office/powerpoint/2010/main" val="1378883482"/>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B5F59-2B67-E34A-6110-E526FEF2684D}"/>
              </a:ext>
            </a:extLst>
          </p:cNvPr>
          <p:cNvSpPr>
            <a:spLocks noGrp="1"/>
          </p:cNvSpPr>
          <p:nvPr>
            <p:ph type="title"/>
          </p:nvPr>
        </p:nvSpPr>
        <p:spPr>
          <a:xfrm>
            <a:off x="988142" y="455781"/>
            <a:ext cx="10058400" cy="802748"/>
          </a:xfrm>
        </p:spPr>
        <p:txBody>
          <a:bodyPr>
            <a:normAutofit/>
          </a:bodyPr>
          <a:lstStyle/>
          <a:p>
            <a:pPr algn="ctr"/>
            <a:r>
              <a:rPr lang="en-IN" sz="2700" b="1" dirty="0">
                <a:solidFill>
                  <a:srgbClr val="FFFF00"/>
                </a:solidFill>
              </a:rPr>
              <a:t>Digital Presence - SEO &amp; Referral Strategy</a:t>
            </a:r>
            <a:endParaRPr lang="en-IN" dirty="0">
              <a:solidFill>
                <a:srgbClr val="FFFF00"/>
              </a:solidFill>
            </a:endParaRPr>
          </a:p>
        </p:txBody>
      </p:sp>
      <p:sp>
        <p:nvSpPr>
          <p:cNvPr id="3" name="Content Placeholder 2">
            <a:extLst>
              <a:ext uri="{FF2B5EF4-FFF2-40B4-BE49-F238E27FC236}">
                <a16:creationId xmlns:a16="http://schemas.microsoft.com/office/drawing/2014/main" id="{8628897B-3EF9-1039-19C9-290928D78080}"/>
              </a:ext>
            </a:extLst>
          </p:cNvPr>
          <p:cNvSpPr>
            <a:spLocks noGrp="1"/>
          </p:cNvSpPr>
          <p:nvPr>
            <p:ph idx="1"/>
          </p:nvPr>
        </p:nvSpPr>
        <p:spPr>
          <a:xfrm>
            <a:off x="4916130" y="1525419"/>
            <a:ext cx="6862917" cy="4876800"/>
          </a:xfrm>
        </p:spPr>
        <p:txBody>
          <a:bodyPr>
            <a:normAutofit fontScale="92500" lnSpcReduction="10000"/>
          </a:bodyPr>
          <a:lstStyle/>
          <a:p>
            <a:pPr marL="0" lvl="0" indent="0">
              <a:buNone/>
            </a:pPr>
            <a:r>
              <a:rPr lang="en-IN" sz="1500" b="1" u="sng" dirty="0">
                <a:solidFill>
                  <a:schemeClr val="bg1"/>
                </a:solidFill>
                <a:latin typeface="Arial" panose="020B0604020202020204" pitchFamily="34" charset="0"/>
                <a:cs typeface="Arial" panose="020B0604020202020204" pitchFamily="34" charset="0"/>
              </a:rPr>
              <a:t>Top Keywords &amp; SEO</a:t>
            </a:r>
            <a:endParaRPr lang="en-IN" sz="1500" u="sng" dirty="0">
              <a:solidFill>
                <a:schemeClr val="bg1"/>
              </a:solidFill>
              <a:latin typeface="Arial" panose="020B0604020202020204" pitchFamily="34" charset="0"/>
              <a:cs typeface="Arial" panose="020B0604020202020204" pitchFamily="34" charset="0"/>
            </a:endParaRPr>
          </a:p>
          <a:p>
            <a:pPr lvl="1"/>
            <a:r>
              <a:rPr lang="en-IN" sz="1500" b="1" dirty="0">
                <a:latin typeface="Arial" panose="020B0604020202020204" pitchFamily="34" charset="0"/>
                <a:cs typeface="Arial" panose="020B0604020202020204" pitchFamily="34" charset="0"/>
              </a:rPr>
              <a:t>Zomato's Strength:</a:t>
            </a:r>
            <a:r>
              <a:rPr lang="en-IN" sz="1500" dirty="0">
                <a:latin typeface="Arial" panose="020B0604020202020204" pitchFamily="34" charset="0"/>
                <a:cs typeface="Arial" panose="020B0604020202020204" pitchFamily="34" charset="0"/>
              </a:rPr>
              <a:t> Dominant in </a:t>
            </a:r>
            <a:r>
              <a:rPr lang="en-IN" sz="1500" b="1" u="sng" dirty="0">
                <a:latin typeface="Arial" panose="020B0604020202020204" pitchFamily="34" charset="0"/>
                <a:cs typeface="Arial" panose="020B0604020202020204" pitchFamily="34" charset="0"/>
              </a:rPr>
              <a:t>organic search</a:t>
            </a:r>
            <a:r>
              <a:rPr lang="en-IN" sz="1500" dirty="0">
                <a:latin typeface="Arial" panose="020B0604020202020204" pitchFamily="34" charset="0"/>
                <a:cs typeface="Arial" panose="020B0604020202020204" pitchFamily="34" charset="0"/>
              </a:rPr>
              <a:t>. Ranks for broad terms like "restaurant," "cafes," "best food," and specific cuisine/location searches. High Domain Authority (DR 88) due to extensive restaurant listings and content.</a:t>
            </a:r>
          </a:p>
          <a:p>
            <a:pPr lvl="1"/>
            <a:r>
              <a:rPr lang="en-IN" sz="1500" b="1" dirty="0">
                <a:latin typeface="Arial" panose="020B0604020202020204" pitchFamily="34" charset="0"/>
                <a:cs typeface="Arial" panose="020B0604020202020204" pitchFamily="34" charset="0"/>
              </a:rPr>
              <a:t>Swiggy's Strength:</a:t>
            </a:r>
            <a:r>
              <a:rPr lang="en-IN" sz="1500" dirty="0">
                <a:latin typeface="Arial" panose="020B0604020202020204" pitchFamily="34" charset="0"/>
                <a:cs typeface="Arial" panose="020B0604020202020204" pitchFamily="34" charset="0"/>
              </a:rPr>
              <a:t> Strong for </a:t>
            </a:r>
            <a:r>
              <a:rPr lang="en-IN" sz="1500" b="1" u="sng" dirty="0">
                <a:latin typeface="Arial" panose="020B0604020202020204" pitchFamily="34" charset="0"/>
                <a:cs typeface="Arial" panose="020B0604020202020204" pitchFamily="34" charset="0"/>
              </a:rPr>
              <a:t>branded terms</a:t>
            </a:r>
            <a:r>
              <a:rPr lang="en-IN" sz="1500" dirty="0">
                <a:latin typeface="Arial" panose="020B0604020202020204" pitchFamily="34" charset="0"/>
                <a:cs typeface="Arial" panose="020B0604020202020204" pitchFamily="34" charset="0"/>
              </a:rPr>
              <a:t> ("Swiggy," "</a:t>
            </a:r>
            <a:r>
              <a:rPr lang="en-IN" sz="1500" dirty="0" err="1">
                <a:latin typeface="Arial" panose="020B0604020202020204" pitchFamily="34" charset="0"/>
                <a:cs typeface="Arial" panose="020B0604020202020204" pitchFamily="34" charset="0"/>
              </a:rPr>
              <a:t>Instamart</a:t>
            </a:r>
            <a:r>
              <a:rPr lang="en-IN" sz="1500" dirty="0">
                <a:latin typeface="Arial" panose="020B0604020202020204" pitchFamily="34" charset="0"/>
                <a:cs typeface="Arial" panose="020B0604020202020204" pitchFamily="34" charset="0"/>
              </a:rPr>
              <a:t>") and transactional keywords like </a:t>
            </a:r>
            <a:r>
              <a:rPr lang="en-IN" sz="1500" b="1" dirty="0">
                <a:latin typeface="Arial" panose="020B0604020202020204" pitchFamily="34" charset="0"/>
                <a:cs typeface="Arial" panose="020B0604020202020204" pitchFamily="34" charset="0"/>
              </a:rPr>
              <a:t>"</a:t>
            </a:r>
            <a:r>
              <a:rPr lang="en-IN" sz="1500" b="1" u="sng" dirty="0">
                <a:latin typeface="Arial" panose="020B0604020202020204" pitchFamily="34" charset="0"/>
                <a:cs typeface="Arial" panose="020B0604020202020204" pitchFamily="34" charset="0"/>
              </a:rPr>
              <a:t>order food online</a:t>
            </a:r>
            <a:r>
              <a:rPr lang="en-IN" sz="1500" b="1" dirty="0">
                <a:latin typeface="Arial" panose="020B0604020202020204" pitchFamily="34" charset="0"/>
                <a:cs typeface="Arial" panose="020B0604020202020204" pitchFamily="34" charset="0"/>
              </a:rPr>
              <a:t>," "</a:t>
            </a:r>
            <a:r>
              <a:rPr lang="en-IN" sz="1500" b="1" u="sng" dirty="0">
                <a:latin typeface="Arial" panose="020B0604020202020204" pitchFamily="34" charset="0"/>
                <a:cs typeface="Arial" panose="020B0604020202020204" pitchFamily="34" charset="0"/>
              </a:rPr>
              <a:t>food online order near me</a:t>
            </a:r>
            <a:r>
              <a:rPr lang="en-IN" sz="1500" b="1" dirty="0">
                <a:latin typeface="Arial" panose="020B0604020202020204" pitchFamily="34" charset="0"/>
                <a:cs typeface="Arial" panose="020B0604020202020204" pitchFamily="34" charset="0"/>
              </a:rPr>
              <a:t>." </a:t>
            </a:r>
            <a:r>
              <a:rPr lang="en-IN" sz="1500" dirty="0">
                <a:latin typeface="Arial" panose="020B0604020202020204" pitchFamily="34" charset="0"/>
                <a:cs typeface="Arial" panose="020B0604020202020204" pitchFamily="34" charset="0"/>
              </a:rPr>
              <a:t>Focus on instant delivery.</a:t>
            </a:r>
          </a:p>
          <a:p>
            <a:pPr lvl="1"/>
            <a:r>
              <a:rPr lang="en-IN" sz="1500" b="1" dirty="0">
                <a:latin typeface="Arial" panose="020B0604020202020204" pitchFamily="34" charset="0"/>
                <a:cs typeface="Arial" panose="020B0604020202020204" pitchFamily="34" charset="0"/>
              </a:rPr>
              <a:t>Insight</a:t>
            </a:r>
            <a:r>
              <a:rPr lang="en-IN" sz="1500" b="1" i="1" dirty="0">
                <a:latin typeface="Arial" panose="020B0604020202020204" pitchFamily="34" charset="0"/>
                <a:cs typeface="Arial" panose="020B0604020202020204" pitchFamily="34" charset="0"/>
              </a:rPr>
              <a:t>:</a:t>
            </a:r>
            <a:r>
              <a:rPr lang="en-IN" sz="1500" dirty="0">
                <a:latin typeface="Arial" panose="020B0604020202020204" pitchFamily="34" charset="0"/>
                <a:cs typeface="Arial" panose="020B0604020202020204" pitchFamily="34" charset="0"/>
              </a:rPr>
              <a:t> </a:t>
            </a:r>
            <a:r>
              <a:rPr lang="en-IN" sz="1500" b="1" dirty="0">
                <a:latin typeface="Arial" panose="020B0604020202020204" pitchFamily="34" charset="0"/>
                <a:cs typeface="Arial" panose="020B0604020202020204" pitchFamily="34" charset="0"/>
              </a:rPr>
              <a:t>Zomato's comprehensive content gives it an edge in discovery SEO</a:t>
            </a:r>
            <a:r>
              <a:rPr lang="en-IN" sz="1500" dirty="0">
                <a:latin typeface="Arial" panose="020B0604020202020204" pitchFamily="34" charset="0"/>
                <a:cs typeface="Arial" panose="020B0604020202020204" pitchFamily="34" charset="0"/>
              </a:rPr>
              <a:t>, while </a:t>
            </a:r>
            <a:r>
              <a:rPr lang="en-IN" sz="1500" b="1" dirty="0">
                <a:latin typeface="Arial" panose="020B0604020202020204" pitchFamily="34" charset="0"/>
                <a:cs typeface="Arial" panose="020B0604020202020204" pitchFamily="34" charset="0"/>
              </a:rPr>
              <a:t>Swiggy's SEO is highly optimized for direct conversions</a:t>
            </a:r>
            <a:r>
              <a:rPr lang="en-IN" sz="1500" dirty="0">
                <a:latin typeface="Arial" panose="020B0604020202020204" pitchFamily="34" charset="0"/>
                <a:cs typeface="Arial" panose="020B0604020202020204" pitchFamily="34" charset="0"/>
              </a:rPr>
              <a:t>.</a:t>
            </a:r>
          </a:p>
          <a:p>
            <a:pPr marL="0" lvl="0" indent="0">
              <a:buNone/>
            </a:pPr>
            <a:endParaRPr lang="en-IN" sz="1500" b="1" dirty="0">
              <a:latin typeface="Arial" panose="020B0604020202020204" pitchFamily="34" charset="0"/>
              <a:cs typeface="Arial" panose="020B0604020202020204" pitchFamily="34" charset="0"/>
            </a:endParaRPr>
          </a:p>
          <a:p>
            <a:pPr marL="0" lvl="0" indent="0">
              <a:buNone/>
            </a:pPr>
            <a:r>
              <a:rPr lang="en-IN" sz="1500" b="1" u="sng" dirty="0">
                <a:solidFill>
                  <a:schemeClr val="bg1"/>
                </a:solidFill>
                <a:latin typeface="Arial" panose="020B0604020202020204" pitchFamily="34" charset="0"/>
                <a:cs typeface="Arial" panose="020B0604020202020204" pitchFamily="34" charset="0"/>
              </a:rPr>
              <a:t>Referral Sources &amp; Paid Marketing</a:t>
            </a:r>
            <a:endParaRPr lang="en-IN" sz="1500" u="sng" dirty="0">
              <a:solidFill>
                <a:schemeClr val="bg1"/>
              </a:solidFill>
              <a:latin typeface="Arial" panose="020B0604020202020204" pitchFamily="34" charset="0"/>
              <a:cs typeface="Arial" panose="020B0604020202020204" pitchFamily="34" charset="0"/>
            </a:endParaRPr>
          </a:p>
          <a:p>
            <a:pPr lvl="1"/>
            <a:r>
              <a:rPr lang="en-IN" sz="1500" b="1" dirty="0">
                <a:latin typeface="Arial" panose="020B0604020202020204" pitchFamily="34" charset="0"/>
                <a:cs typeface="Arial" panose="020B0604020202020204" pitchFamily="34" charset="0"/>
              </a:rPr>
              <a:t>Direct Traffic:</a:t>
            </a:r>
            <a:r>
              <a:rPr lang="en-IN" sz="1500" dirty="0">
                <a:latin typeface="Arial" panose="020B0604020202020204" pitchFamily="34" charset="0"/>
                <a:cs typeface="Arial" panose="020B0604020202020204" pitchFamily="34" charset="0"/>
              </a:rPr>
              <a:t> High for both, indicating strong brand recall and habit.</a:t>
            </a:r>
          </a:p>
          <a:p>
            <a:pPr lvl="1"/>
            <a:r>
              <a:rPr lang="en-IN" sz="1500" b="1" dirty="0">
                <a:latin typeface="Arial" panose="020B0604020202020204" pitchFamily="34" charset="0"/>
                <a:cs typeface="Arial" panose="020B0604020202020204" pitchFamily="34" charset="0"/>
              </a:rPr>
              <a:t>Organic Search:</a:t>
            </a:r>
            <a:r>
              <a:rPr lang="en-IN" sz="1500" dirty="0">
                <a:latin typeface="Arial" panose="020B0604020202020204" pitchFamily="34" charset="0"/>
                <a:cs typeface="Arial" panose="020B0604020202020204" pitchFamily="34" charset="0"/>
              </a:rPr>
              <a:t> A significant driver, especially for Zomato.</a:t>
            </a:r>
          </a:p>
          <a:p>
            <a:pPr lvl="1"/>
            <a:r>
              <a:rPr lang="en-IN" sz="1500" b="1" dirty="0">
                <a:latin typeface="Arial" panose="020B0604020202020204" pitchFamily="34" charset="0"/>
                <a:cs typeface="Arial" panose="020B0604020202020204" pitchFamily="34" charset="0"/>
              </a:rPr>
              <a:t>Paid Search (PPC):</a:t>
            </a:r>
            <a:endParaRPr lang="en-IN" sz="1500" dirty="0">
              <a:latin typeface="Arial" panose="020B0604020202020204" pitchFamily="34" charset="0"/>
              <a:cs typeface="Arial" panose="020B0604020202020204" pitchFamily="34" charset="0"/>
            </a:endParaRPr>
          </a:p>
          <a:p>
            <a:pPr lvl="2"/>
            <a:r>
              <a:rPr lang="en-IN" sz="1500" b="1" dirty="0">
                <a:latin typeface="Arial" panose="020B0604020202020204" pitchFamily="34" charset="0"/>
                <a:cs typeface="Arial" panose="020B0604020202020204" pitchFamily="34" charset="0"/>
              </a:rPr>
              <a:t>Swiggy:</a:t>
            </a:r>
            <a:r>
              <a:rPr lang="en-IN" sz="1500" dirty="0">
                <a:latin typeface="Arial" panose="020B0604020202020204" pitchFamily="34" charset="0"/>
                <a:cs typeface="Arial" panose="020B0604020202020204" pitchFamily="34" charset="0"/>
              </a:rPr>
              <a:t> Higher investment in aggressive </a:t>
            </a:r>
            <a:r>
              <a:rPr lang="en-IN" sz="1500" b="1" u="sng" dirty="0">
                <a:latin typeface="Arial" panose="020B0604020202020204" pitchFamily="34" charset="0"/>
                <a:cs typeface="Arial" panose="020B0604020202020204" pitchFamily="34" charset="0"/>
              </a:rPr>
              <a:t>paid search and display ads</a:t>
            </a:r>
            <a:r>
              <a:rPr lang="en-IN" sz="1500" dirty="0">
                <a:latin typeface="Arial" panose="020B0604020202020204" pitchFamily="34" charset="0"/>
                <a:cs typeface="Arial" panose="020B0604020202020204" pitchFamily="34" charset="0"/>
              </a:rPr>
              <a:t> for user acquisition and promotions.</a:t>
            </a:r>
          </a:p>
          <a:p>
            <a:pPr lvl="2"/>
            <a:r>
              <a:rPr lang="en-IN" sz="1500" b="1" dirty="0">
                <a:latin typeface="Arial" panose="020B0604020202020204" pitchFamily="34" charset="0"/>
                <a:cs typeface="Arial" panose="020B0604020202020204" pitchFamily="34" charset="0"/>
              </a:rPr>
              <a:t>Zomato:</a:t>
            </a:r>
            <a:r>
              <a:rPr lang="en-IN" sz="1500" dirty="0">
                <a:latin typeface="Arial" panose="020B0604020202020204" pitchFamily="34" charset="0"/>
                <a:cs typeface="Arial" panose="020B0604020202020204" pitchFamily="34" charset="0"/>
              </a:rPr>
              <a:t> Strategic use of paid ads, often for hot leads and specific quick commerce USPs (e.g., </a:t>
            </a:r>
            <a:r>
              <a:rPr lang="en-IN" sz="1500" dirty="0" err="1">
                <a:latin typeface="Arial" panose="020B0604020202020204" pitchFamily="34" charset="0"/>
                <a:cs typeface="Arial" panose="020B0604020202020204" pitchFamily="34" charset="0"/>
              </a:rPr>
              <a:t>Blinkit</a:t>
            </a:r>
            <a:r>
              <a:rPr lang="en-IN" sz="1500" dirty="0">
                <a:latin typeface="Arial" panose="020B0604020202020204" pitchFamily="34" charset="0"/>
                <a:cs typeface="Arial" panose="020B0604020202020204" pitchFamily="34" charset="0"/>
              </a:rPr>
              <a:t> 10-minute delivery).</a:t>
            </a:r>
          </a:p>
          <a:p>
            <a:pPr lvl="1"/>
            <a:r>
              <a:rPr lang="en-IN" sz="1500" b="1" dirty="0">
                <a:latin typeface="Arial" panose="020B0604020202020204" pitchFamily="34" charset="0"/>
                <a:cs typeface="Arial" panose="020B0604020202020204" pitchFamily="34" charset="0"/>
              </a:rPr>
              <a:t>Social &amp; Email:</a:t>
            </a:r>
            <a:r>
              <a:rPr lang="en-IN" sz="1500" dirty="0">
                <a:latin typeface="Arial" panose="020B0604020202020204" pitchFamily="34" charset="0"/>
                <a:cs typeface="Arial" panose="020B0604020202020204" pitchFamily="34" charset="0"/>
              </a:rPr>
              <a:t> Both effectively use social media for brand building and email/push notifications for personalized offers and retention.</a:t>
            </a:r>
          </a:p>
          <a:p>
            <a:endParaRPr lang="en-IN" dirty="0"/>
          </a:p>
        </p:txBody>
      </p:sp>
      <p:pic>
        <p:nvPicPr>
          <p:cNvPr id="5" name="Picture 4">
            <a:extLst>
              <a:ext uri="{FF2B5EF4-FFF2-40B4-BE49-F238E27FC236}">
                <a16:creationId xmlns:a16="http://schemas.microsoft.com/office/drawing/2014/main" id="{81FFC0E2-23BA-E1B7-4D9E-35D34928E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53" y="1525419"/>
            <a:ext cx="4277033" cy="4876800"/>
          </a:xfrm>
          <a:prstGeom prst="rect">
            <a:avLst/>
          </a:prstGeom>
        </p:spPr>
      </p:pic>
    </p:spTree>
    <p:extLst>
      <p:ext uri="{BB962C8B-B14F-4D97-AF65-F5344CB8AC3E}">
        <p14:creationId xmlns:p14="http://schemas.microsoft.com/office/powerpoint/2010/main" val="309792126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91DC5-28C1-0CB0-3663-C078EC21C263}"/>
              </a:ext>
            </a:extLst>
          </p:cNvPr>
          <p:cNvSpPr>
            <a:spLocks noGrp="1"/>
          </p:cNvSpPr>
          <p:nvPr>
            <p:ph type="title"/>
          </p:nvPr>
        </p:nvSpPr>
        <p:spPr>
          <a:xfrm>
            <a:off x="1066800" y="412956"/>
            <a:ext cx="10058400" cy="1229032"/>
          </a:xfrm>
        </p:spPr>
        <p:txBody>
          <a:bodyPr>
            <a:normAutofit/>
          </a:bodyPr>
          <a:lstStyle/>
          <a:p>
            <a:pPr algn="ctr"/>
            <a:r>
              <a:rPr lang="en-IN" sz="3200" b="1" dirty="0">
                <a:solidFill>
                  <a:srgbClr val="C00000"/>
                </a:solidFill>
              </a:rPr>
              <a:t>Digital Presence - Social Media &amp; Content</a:t>
            </a:r>
            <a:endParaRPr lang="en-IN" sz="3200" dirty="0">
              <a:solidFill>
                <a:srgbClr val="C00000"/>
              </a:solidFill>
            </a:endParaRPr>
          </a:p>
        </p:txBody>
      </p:sp>
      <p:sp>
        <p:nvSpPr>
          <p:cNvPr id="3" name="Content Placeholder 2">
            <a:extLst>
              <a:ext uri="{FF2B5EF4-FFF2-40B4-BE49-F238E27FC236}">
                <a16:creationId xmlns:a16="http://schemas.microsoft.com/office/drawing/2014/main" id="{969D1A66-B4B1-286D-B1D0-E610F66CB0C2}"/>
              </a:ext>
            </a:extLst>
          </p:cNvPr>
          <p:cNvSpPr>
            <a:spLocks noGrp="1"/>
          </p:cNvSpPr>
          <p:nvPr>
            <p:ph idx="1"/>
          </p:nvPr>
        </p:nvSpPr>
        <p:spPr>
          <a:xfrm>
            <a:off x="476864" y="2093288"/>
            <a:ext cx="6277897" cy="3570093"/>
          </a:xfrm>
        </p:spPr>
        <p:txBody>
          <a:bodyPr/>
          <a:lstStyle/>
          <a:p>
            <a:pPr marL="0" indent="0">
              <a:buNone/>
            </a:pPr>
            <a:r>
              <a:rPr lang="en-IN" b="1" dirty="0">
                <a:solidFill>
                  <a:schemeClr val="bg1"/>
                </a:solidFill>
                <a:latin typeface="Arial" panose="020B0604020202020204" pitchFamily="34" charset="0"/>
                <a:cs typeface="Arial" panose="020B0604020202020204" pitchFamily="34" charset="0"/>
              </a:rPr>
              <a:t>Zomato:</a:t>
            </a:r>
            <a:r>
              <a:rPr lang="en-IN" b="1" dirty="0">
                <a:latin typeface="Arial" panose="020B0604020202020204" pitchFamily="34" charset="0"/>
                <a:cs typeface="Arial" panose="020B0604020202020204" pitchFamily="34" charset="0"/>
              </a:rPr>
              <a:t> The Witty Creator</a:t>
            </a:r>
            <a:r>
              <a:rPr lang="en-IN" dirty="0">
                <a:latin typeface="Arial" panose="020B0604020202020204" pitchFamily="34" charset="0"/>
                <a:cs typeface="Arial" panose="020B0604020202020204" pitchFamily="34" charset="0"/>
              </a:rPr>
              <a:t>:</a:t>
            </a:r>
          </a:p>
          <a:p>
            <a:pPr lvl="1"/>
            <a:r>
              <a:rPr lang="en-IN" sz="1800" b="1" dirty="0">
                <a:latin typeface="Arial" panose="020B0604020202020204" pitchFamily="34" charset="0"/>
                <a:cs typeface="Arial" panose="020B0604020202020204" pitchFamily="34" charset="0"/>
              </a:rPr>
              <a:t>Strategy:</a:t>
            </a:r>
            <a:r>
              <a:rPr lang="en-IN" sz="1800" dirty="0">
                <a:latin typeface="Arial" panose="020B0604020202020204" pitchFamily="34" charset="0"/>
                <a:cs typeface="Arial" panose="020B0604020202020204" pitchFamily="34" charset="0"/>
              </a:rPr>
              <a:t> Meme-driven, influencer collaborations (e.g., IPL).</a:t>
            </a:r>
          </a:p>
          <a:p>
            <a:pPr lvl="1"/>
            <a:r>
              <a:rPr lang="en-IN" sz="1800" b="1" dirty="0">
                <a:latin typeface="Arial" panose="020B0604020202020204" pitchFamily="34" charset="0"/>
                <a:cs typeface="Arial" panose="020B0604020202020204" pitchFamily="34" charset="0"/>
              </a:rPr>
              <a:t>Impact:</a:t>
            </a:r>
            <a:r>
              <a:rPr lang="en-IN" sz="1800" dirty="0">
                <a:latin typeface="Arial" panose="020B0604020202020204" pitchFamily="34" charset="0"/>
                <a:cs typeface="Arial" panose="020B0604020202020204" pitchFamily="34" charset="0"/>
              </a:rPr>
              <a:t> #ZomatoMemes achieve massive virality.</a:t>
            </a:r>
          </a:p>
          <a:p>
            <a:pPr marL="0" indent="0">
              <a:buNone/>
            </a:pPr>
            <a:endParaRPr lang="en-IN" b="1" dirty="0">
              <a:latin typeface="Arial" panose="020B0604020202020204" pitchFamily="34" charset="0"/>
              <a:cs typeface="Arial" panose="020B0604020202020204" pitchFamily="34" charset="0"/>
            </a:endParaRPr>
          </a:p>
          <a:p>
            <a:pPr marL="0" indent="0">
              <a:buNone/>
            </a:pPr>
            <a:r>
              <a:rPr lang="en-IN" b="1" dirty="0">
                <a:solidFill>
                  <a:schemeClr val="bg1"/>
                </a:solidFill>
                <a:latin typeface="Arial" panose="020B0604020202020204" pitchFamily="34" charset="0"/>
                <a:cs typeface="Arial" panose="020B0604020202020204" pitchFamily="34" charset="0"/>
              </a:rPr>
              <a:t>Swiggy:</a:t>
            </a:r>
            <a:r>
              <a:rPr lang="en-IN" b="1" dirty="0">
                <a:latin typeface="Arial" panose="020B0604020202020204" pitchFamily="34" charset="0"/>
                <a:cs typeface="Arial" panose="020B0604020202020204" pitchFamily="34" charset="0"/>
              </a:rPr>
              <a:t> The Relatable Foodie</a:t>
            </a:r>
            <a:r>
              <a:rPr lang="en-IN" dirty="0">
                <a:latin typeface="Arial" panose="020B0604020202020204" pitchFamily="34" charset="0"/>
                <a:cs typeface="Arial" panose="020B0604020202020204" pitchFamily="34" charset="0"/>
              </a:rPr>
              <a:t>:</a:t>
            </a:r>
          </a:p>
          <a:p>
            <a:pPr lvl="1"/>
            <a:r>
              <a:rPr lang="en-IN" sz="1800" b="1" dirty="0">
                <a:latin typeface="Arial" panose="020B0604020202020204" pitchFamily="34" charset="0"/>
                <a:cs typeface="Arial" panose="020B0604020202020204" pitchFamily="34" charset="0"/>
              </a:rPr>
              <a:t>Strategy:</a:t>
            </a:r>
            <a:r>
              <a:rPr lang="en-IN" sz="1800" dirty="0">
                <a:latin typeface="Arial" panose="020B0604020202020204" pitchFamily="34" charset="0"/>
                <a:cs typeface="Arial" panose="020B0604020202020204" pitchFamily="34" charset="0"/>
              </a:rPr>
              <a:t> Food humour, contests, </a:t>
            </a:r>
            <a:r>
              <a:rPr lang="en-IN" sz="1800" dirty="0" err="1">
                <a:latin typeface="Arial" panose="020B0604020202020204" pitchFamily="34" charset="0"/>
                <a:cs typeface="Arial" panose="020B0604020202020204" pitchFamily="34" charset="0"/>
              </a:rPr>
              <a:t>Instamart</a:t>
            </a:r>
            <a:r>
              <a:rPr lang="en-IN" sz="1800" dirty="0">
                <a:latin typeface="Arial" panose="020B0604020202020204" pitchFamily="34" charset="0"/>
                <a:cs typeface="Arial" panose="020B0604020202020204" pitchFamily="34" charset="0"/>
              </a:rPr>
              <a:t> promotions.</a:t>
            </a:r>
          </a:p>
          <a:p>
            <a:pPr lvl="1"/>
            <a:r>
              <a:rPr lang="en-IN" sz="1800" b="1" dirty="0">
                <a:latin typeface="Arial" panose="020B0604020202020204" pitchFamily="34" charset="0"/>
                <a:cs typeface="Arial" panose="020B0604020202020204" pitchFamily="34" charset="0"/>
              </a:rPr>
              <a:t>Impact:</a:t>
            </a:r>
            <a:r>
              <a:rPr lang="en-IN" sz="1800" dirty="0">
                <a:latin typeface="Arial" panose="020B0604020202020204" pitchFamily="34" charset="0"/>
                <a:cs typeface="Arial" panose="020B0604020202020204" pitchFamily="34" charset="0"/>
              </a:rPr>
              <a:t> Resonates with everyday food experiences</a:t>
            </a:r>
            <a:r>
              <a:rPr lang="en-IN" dirty="0"/>
              <a:t>.</a:t>
            </a:r>
          </a:p>
        </p:txBody>
      </p:sp>
      <p:pic>
        <p:nvPicPr>
          <p:cNvPr id="5" name="Picture 4">
            <a:extLst>
              <a:ext uri="{FF2B5EF4-FFF2-40B4-BE49-F238E27FC236}">
                <a16:creationId xmlns:a16="http://schemas.microsoft.com/office/drawing/2014/main" id="{61C14EB3-C4A0-EDE7-67B3-364B15112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2245" y="1846498"/>
            <a:ext cx="4812891" cy="4485476"/>
          </a:xfrm>
          <a:prstGeom prst="rect">
            <a:avLst/>
          </a:prstGeom>
        </p:spPr>
      </p:pic>
    </p:spTree>
    <p:extLst>
      <p:ext uri="{BB962C8B-B14F-4D97-AF65-F5344CB8AC3E}">
        <p14:creationId xmlns:p14="http://schemas.microsoft.com/office/powerpoint/2010/main" val="1772519356"/>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C0DD0-BC29-8332-B05A-C54B38E55D93}"/>
              </a:ext>
            </a:extLst>
          </p:cNvPr>
          <p:cNvSpPr>
            <a:spLocks noGrp="1"/>
          </p:cNvSpPr>
          <p:nvPr>
            <p:ph type="title"/>
          </p:nvPr>
        </p:nvSpPr>
        <p:spPr>
          <a:xfrm>
            <a:off x="1066800" y="437534"/>
            <a:ext cx="10058400" cy="1165124"/>
          </a:xfrm>
        </p:spPr>
        <p:txBody>
          <a:bodyPr/>
          <a:lstStyle/>
          <a:p>
            <a:pPr algn="ctr"/>
            <a:r>
              <a:rPr lang="en-IN" b="1" dirty="0">
                <a:solidFill>
                  <a:srgbClr val="FFFF00"/>
                </a:solidFill>
              </a:rPr>
              <a:t>SWOT Analysis - Swiggy</a:t>
            </a:r>
            <a:endParaRPr lang="en-IN" dirty="0">
              <a:solidFill>
                <a:srgbClr val="FFFF00"/>
              </a:solidFill>
            </a:endParaRPr>
          </a:p>
        </p:txBody>
      </p:sp>
      <p:sp>
        <p:nvSpPr>
          <p:cNvPr id="7" name="TextBox 6">
            <a:extLst>
              <a:ext uri="{FF2B5EF4-FFF2-40B4-BE49-F238E27FC236}">
                <a16:creationId xmlns:a16="http://schemas.microsoft.com/office/drawing/2014/main" id="{1F26052E-4C8D-0D9F-4512-97291F69295D}"/>
              </a:ext>
            </a:extLst>
          </p:cNvPr>
          <p:cNvSpPr txBox="1"/>
          <p:nvPr/>
        </p:nvSpPr>
        <p:spPr>
          <a:xfrm>
            <a:off x="6322141" y="1933884"/>
            <a:ext cx="5029200" cy="4595810"/>
          </a:xfrm>
          <a:prstGeom prst="rect">
            <a:avLst/>
          </a:prstGeom>
          <a:noFill/>
        </p:spPr>
        <p:txBody>
          <a:bodyPr wrap="square">
            <a:spAutoFit/>
          </a:bodyPr>
          <a:lstStyle/>
          <a:p>
            <a:pPr lvl="0">
              <a:lnSpc>
                <a:spcPct val="107000"/>
              </a:lnSpc>
              <a:spcAft>
                <a:spcPts val="800"/>
              </a:spcAft>
              <a:buSzPts val="1000"/>
              <a:tabLst>
                <a:tab pos="457200" algn="l"/>
              </a:tabLst>
            </a:pPr>
            <a:r>
              <a:rPr lang="en-IN" sz="1400" b="1"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Strengths</a:t>
            </a:r>
            <a:r>
              <a:rPr lang="en-IN" sz="1400"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Robust </a:t>
            </a:r>
            <a:r>
              <a:rPr lang="en-IN" sz="1400" kern="100" dirty="0" err="1">
                <a:effectLst/>
                <a:latin typeface="Arial" panose="020B0604020202020204" pitchFamily="34" charset="0"/>
                <a:ea typeface="Calibri" panose="020F0502020204030204" pitchFamily="34" charset="0"/>
                <a:cs typeface="Arial" panose="020B0604020202020204" pitchFamily="34" charset="0"/>
              </a:rPr>
              <a:t>Instamart</a:t>
            </a:r>
            <a:r>
              <a:rPr lang="en-IN" sz="1400" kern="100" dirty="0">
                <a:effectLst/>
                <a:latin typeface="Arial" panose="020B0604020202020204" pitchFamily="34" charset="0"/>
                <a:ea typeface="Calibri" panose="020F0502020204030204" pitchFamily="34" charset="0"/>
                <a:cs typeface="Arial" panose="020B0604020202020204" pitchFamily="34" charset="0"/>
              </a:rPr>
              <a:t> expansion.</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Efficient delivery network.</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User-friendly app &amp; Swiggy One loyalty.</a:t>
            </a:r>
          </a:p>
          <a:p>
            <a:pPr lvl="0">
              <a:lnSpc>
                <a:spcPct val="107000"/>
              </a:lnSpc>
              <a:spcAft>
                <a:spcPts val="800"/>
              </a:spcAft>
              <a:buSzPts val="1000"/>
              <a:tabLst>
                <a:tab pos="457200" algn="l"/>
              </a:tabLst>
            </a:pPr>
            <a:r>
              <a:rPr lang="en-IN" sz="1400" b="1"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Weaknesses</a:t>
            </a:r>
            <a:r>
              <a:rPr lang="en-IN" sz="1400"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Widening losses.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High operational costs.</a:t>
            </a:r>
          </a:p>
          <a:p>
            <a:pPr lvl="0">
              <a:lnSpc>
                <a:spcPct val="107000"/>
              </a:lnSpc>
              <a:spcAft>
                <a:spcPts val="800"/>
              </a:spcAft>
              <a:buSzPts val="1000"/>
              <a:tabLst>
                <a:tab pos="457200" algn="l"/>
              </a:tabLst>
            </a:pPr>
            <a:r>
              <a:rPr lang="en-IN" sz="1400" b="1"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Opportunities</a:t>
            </a:r>
            <a:r>
              <a:rPr lang="en-IN" sz="1400"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Tier 2/3 city penetration.</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Cross-selling synergies.</a:t>
            </a:r>
          </a:p>
          <a:p>
            <a:pPr lvl="0">
              <a:lnSpc>
                <a:spcPct val="107000"/>
              </a:lnSpc>
              <a:spcAft>
                <a:spcPts val="800"/>
              </a:spcAft>
              <a:buSzPts val="1000"/>
              <a:tabLst>
                <a:tab pos="457200" algn="l"/>
              </a:tabLst>
            </a:pPr>
            <a:r>
              <a:rPr lang="en-IN" sz="1400" b="1"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Threats</a:t>
            </a:r>
            <a:r>
              <a:rPr lang="en-IN" sz="1400"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ONDC competition.</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Regulatory scrutiny.</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11" name="Content Placeholder 10">
            <a:extLst>
              <a:ext uri="{FF2B5EF4-FFF2-40B4-BE49-F238E27FC236}">
                <a16:creationId xmlns:a16="http://schemas.microsoft.com/office/drawing/2014/main" id="{BC738C7E-8793-D90E-B64A-2886D26C8B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264" y="1740310"/>
            <a:ext cx="5029200" cy="4680156"/>
          </a:xfrm>
        </p:spPr>
      </p:pic>
    </p:spTree>
    <p:extLst>
      <p:ext uri="{BB962C8B-B14F-4D97-AF65-F5344CB8AC3E}">
        <p14:creationId xmlns:p14="http://schemas.microsoft.com/office/powerpoint/2010/main" val="40326110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07610-AD90-8E4A-B1A8-1CFA137ADDF0}"/>
              </a:ext>
            </a:extLst>
          </p:cNvPr>
          <p:cNvSpPr>
            <a:spLocks noGrp="1"/>
          </p:cNvSpPr>
          <p:nvPr>
            <p:ph type="title"/>
          </p:nvPr>
        </p:nvSpPr>
        <p:spPr>
          <a:xfrm>
            <a:off x="1066800" y="280221"/>
            <a:ext cx="10058400" cy="1174953"/>
          </a:xfrm>
        </p:spPr>
        <p:txBody>
          <a:bodyPr/>
          <a:lstStyle/>
          <a:p>
            <a:pPr algn="ctr"/>
            <a:r>
              <a:rPr lang="en-IN" b="1" dirty="0">
                <a:solidFill>
                  <a:srgbClr val="FF0000"/>
                </a:solidFill>
              </a:rPr>
              <a:t>SWOT Analysis - Zomato</a:t>
            </a:r>
            <a:endParaRPr lang="en-IN" dirty="0">
              <a:solidFill>
                <a:srgbClr val="FF0000"/>
              </a:solidFill>
            </a:endParaRPr>
          </a:p>
        </p:txBody>
      </p:sp>
      <p:pic>
        <p:nvPicPr>
          <p:cNvPr id="5" name="Content Placeholder 4">
            <a:extLst>
              <a:ext uri="{FF2B5EF4-FFF2-40B4-BE49-F238E27FC236}">
                <a16:creationId xmlns:a16="http://schemas.microsoft.com/office/drawing/2014/main" id="{7FA7D754-4154-4C48-5FD9-60B30476F7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02246" y="1871643"/>
            <a:ext cx="4621160" cy="4303358"/>
          </a:xfrm>
        </p:spPr>
      </p:pic>
      <p:sp>
        <p:nvSpPr>
          <p:cNvPr id="7" name="TextBox 6">
            <a:extLst>
              <a:ext uri="{FF2B5EF4-FFF2-40B4-BE49-F238E27FC236}">
                <a16:creationId xmlns:a16="http://schemas.microsoft.com/office/drawing/2014/main" id="{1188233A-70EB-3AAC-D375-9096606F3CA8}"/>
              </a:ext>
            </a:extLst>
          </p:cNvPr>
          <p:cNvSpPr txBox="1"/>
          <p:nvPr/>
        </p:nvSpPr>
        <p:spPr>
          <a:xfrm>
            <a:off x="1066800" y="1871643"/>
            <a:ext cx="4807973" cy="4303358"/>
          </a:xfrm>
          <a:prstGeom prst="rect">
            <a:avLst/>
          </a:prstGeom>
          <a:noFill/>
        </p:spPr>
        <p:txBody>
          <a:bodyPr wrap="square">
            <a:spAutoFit/>
          </a:bodyPr>
          <a:lstStyle/>
          <a:p>
            <a:pPr lvl="0">
              <a:lnSpc>
                <a:spcPct val="107000"/>
              </a:lnSpc>
              <a:spcAft>
                <a:spcPts val="800"/>
              </a:spcAft>
              <a:buSzPts val="1000"/>
              <a:tabLst>
                <a:tab pos="457200" algn="l"/>
              </a:tabLst>
            </a:pPr>
            <a:r>
              <a:rPr lang="en-IN" sz="1400" b="1"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Strengths</a:t>
            </a:r>
            <a:r>
              <a:rPr lang="en-IN" sz="1400" kern="100" dirty="0">
                <a:effectLst/>
                <a:latin typeface="Arial" panose="020B0604020202020204" pitchFamily="34" charset="0"/>
                <a:ea typeface="Calibri" panose="020F0502020204030204" pitchFamily="34" charset="0"/>
                <a:cs typeface="Arial" panose="020B0604020202020204" pitchFamily="34"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Market leadership.</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Comprehensive ecosystem (Gold/Pro, </a:t>
            </a:r>
            <a:r>
              <a:rPr lang="en-IN" sz="1400" kern="100" dirty="0" err="1">
                <a:effectLst/>
                <a:latin typeface="Arial" panose="020B0604020202020204" pitchFamily="34" charset="0"/>
                <a:ea typeface="Calibri" panose="020F0502020204030204" pitchFamily="34" charset="0"/>
                <a:cs typeface="Arial" panose="020B0604020202020204" pitchFamily="34" charset="0"/>
              </a:rPr>
              <a:t>Blinkit</a:t>
            </a:r>
            <a:r>
              <a:rPr lang="en-IN" sz="1400" kern="100" dirty="0">
                <a:effectLst/>
                <a:latin typeface="Arial" panose="020B0604020202020204" pitchFamily="34" charset="0"/>
                <a:ea typeface="Calibri" panose="020F0502020204030204" pitchFamily="34" charset="0"/>
                <a:cs typeface="Arial" panose="020B0604020202020204" pitchFamily="34"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Strong SEO &amp; witty marketing.</a:t>
            </a:r>
          </a:p>
          <a:p>
            <a:pPr lvl="0">
              <a:lnSpc>
                <a:spcPct val="107000"/>
              </a:lnSpc>
              <a:spcAft>
                <a:spcPts val="800"/>
              </a:spcAft>
              <a:buSzPts val="1000"/>
              <a:tabLst>
                <a:tab pos="457200" algn="l"/>
              </a:tabLst>
            </a:pPr>
            <a:r>
              <a:rPr lang="en-IN" sz="1400" b="1"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Weaknesses</a:t>
            </a:r>
            <a:r>
              <a:rPr lang="en-IN" sz="1400"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err="1">
                <a:effectLst/>
                <a:latin typeface="Arial" panose="020B0604020202020204" pitchFamily="34" charset="0"/>
                <a:ea typeface="Calibri" panose="020F0502020204030204" pitchFamily="34" charset="0"/>
                <a:cs typeface="Arial" panose="020B0604020202020204" pitchFamily="34" charset="0"/>
              </a:rPr>
              <a:t>Blinkit</a:t>
            </a:r>
            <a:r>
              <a:rPr lang="en-IN" sz="1400" kern="100" dirty="0">
                <a:effectLst/>
                <a:latin typeface="Arial" panose="020B0604020202020204" pitchFamily="34" charset="0"/>
                <a:ea typeface="Calibri" panose="020F0502020204030204" pitchFamily="34" charset="0"/>
                <a:cs typeface="Arial" panose="020B0604020202020204" pitchFamily="34" charset="0"/>
              </a:rPr>
              <a:t> margin challenges.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Customer service consistency.</a:t>
            </a:r>
          </a:p>
          <a:p>
            <a:pPr lvl="0">
              <a:lnSpc>
                <a:spcPct val="107000"/>
              </a:lnSpc>
              <a:spcAft>
                <a:spcPts val="800"/>
              </a:spcAft>
              <a:buSzPts val="1000"/>
              <a:tabLst>
                <a:tab pos="457200" algn="l"/>
              </a:tabLst>
            </a:pPr>
            <a:r>
              <a:rPr lang="en-IN" sz="1400" b="1"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Opportunities</a:t>
            </a:r>
            <a:r>
              <a:rPr lang="en-IN" sz="1400"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Enhanced subscription models.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Voice &amp; visual commerce.</a:t>
            </a:r>
          </a:p>
          <a:p>
            <a:pPr lvl="0">
              <a:lnSpc>
                <a:spcPct val="107000"/>
              </a:lnSpc>
              <a:spcAft>
                <a:spcPts val="800"/>
              </a:spcAft>
              <a:buSzPts val="1000"/>
              <a:tabLst>
                <a:tab pos="457200" algn="l"/>
              </a:tabLst>
            </a:pPr>
            <a:r>
              <a:rPr lang="en-IN" sz="1400" b="1"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Threats</a:t>
            </a:r>
            <a:r>
              <a:rPr lang="en-IN" sz="1400" kern="100" dirty="0">
                <a:solidFill>
                  <a:schemeClr val="bg1"/>
                </a:solidFill>
                <a:effectLst/>
                <a:latin typeface="Arial" panose="020B0604020202020204" pitchFamily="34" charset="0"/>
                <a:ea typeface="Calibri" panose="020F0502020204030204" pitchFamily="34" charset="0"/>
                <a:cs typeface="Arial" panose="020B0604020202020204" pitchFamily="34"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ONDC competition.</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Intense rivalry with Swiggy.</a:t>
            </a:r>
          </a:p>
        </p:txBody>
      </p:sp>
    </p:spTree>
    <p:extLst>
      <p:ext uri="{BB962C8B-B14F-4D97-AF65-F5344CB8AC3E}">
        <p14:creationId xmlns:p14="http://schemas.microsoft.com/office/powerpoint/2010/main" val="424905843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211</TotalTime>
  <Words>1002</Words>
  <Application>Microsoft Office PowerPoint</Application>
  <PresentationFormat>Widescreen</PresentationFormat>
  <Paragraphs>122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Courier New</vt:lpstr>
      <vt:lpstr>Garamond</vt:lpstr>
      <vt:lpstr>Google Sans Text</vt:lpstr>
      <vt:lpstr>Savon</vt:lpstr>
      <vt:lpstr>Competitor Analysis: Swiggy vs. Zomato</vt:lpstr>
      <vt:lpstr>PowerPoint Presentation</vt:lpstr>
      <vt:lpstr>PowerPoint Presentation</vt:lpstr>
      <vt:lpstr>Market Snapshot &amp; Financial Health</vt:lpstr>
      <vt:lpstr>Digital Presence - Traffic &amp; Engagement</vt:lpstr>
      <vt:lpstr>Digital Presence - SEO &amp; Referral Strategy</vt:lpstr>
      <vt:lpstr>Digital Presence - Social Media &amp; Content</vt:lpstr>
      <vt:lpstr>SWOT Analysis - Swiggy</vt:lpstr>
      <vt:lpstr>SWOT Analysis - Zomato</vt:lpstr>
      <vt:lpstr>KEY GAPS</vt:lpstr>
      <vt:lpstr>Recommendations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madithatipurushothamsai@outlook.com</dc:creator>
  <cp:lastModifiedBy>madithatipurushothamsai@outlook.com</cp:lastModifiedBy>
  <cp:revision>17</cp:revision>
  <dcterms:created xsi:type="dcterms:W3CDTF">2025-08-04T12:30:18Z</dcterms:created>
  <dcterms:modified xsi:type="dcterms:W3CDTF">2025-08-04T17:45:38Z</dcterms:modified>
</cp:coreProperties>
</file>