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3071EFC-E044-46F4-B3AC-CB17EC577EEA}" type="datetimeFigureOut">
              <a:rPr lang="en-IN" smtClean="0"/>
              <a:t>20-08-2025</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9D27305-78F0-4C60-AA94-B6E3E1D1B8BA}" type="slidenum">
              <a:rPr lang="en-IN" smtClean="0"/>
              <a:t>‹#›</a:t>
            </a:fld>
            <a:endParaRPr lang="en-IN"/>
          </a:p>
        </p:txBody>
      </p:sp>
    </p:spTree>
    <p:extLst>
      <p:ext uri="{BB962C8B-B14F-4D97-AF65-F5344CB8AC3E}">
        <p14:creationId xmlns:p14="http://schemas.microsoft.com/office/powerpoint/2010/main" val="408553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71EFC-E044-46F4-B3AC-CB17EC577EEA}" type="datetimeFigureOut">
              <a:rPr lang="en-IN" smtClean="0"/>
              <a:t>20-08-2025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D27305-78F0-4C60-AA94-B6E3E1D1B8BA}" type="slidenum">
              <a:rPr lang="en-IN" smtClean="0"/>
              <a:t>‹#›</a:t>
            </a:fld>
            <a:endParaRPr lang="en-IN"/>
          </a:p>
        </p:txBody>
      </p:sp>
    </p:spTree>
    <p:extLst>
      <p:ext uri="{BB962C8B-B14F-4D97-AF65-F5344CB8AC3E}">
        <p14:creationId xmlns:p14="http://schemas.microsoft.com/office/powerpoint/2010/main" val="301997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3071EFC-E044-46F4-B3AC-CB17EC577EEA}" type="datetimeFigureOut">
              <a:rPr lang="en-IN" smtClean="0"/>
              <a:t>20-08-2025</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9D27305-78F0-4C60-AA94-B6E3E1D1B8BA}" type="slidenum">
              <a:rPr lang="en-IN" smtClean="0"/>
              <a:t>‹#›</a:t>
            </a:fld>
            <a:endParaRPr lang="en-IN"/>
          </a:p>
        </p:txBody>
      </p:sp>
    </p:spTree>
    <p:extLst>
      <p:ext uri="{BB962C8B-B14F-4D97-AF65-F5344CB8AC3E}">
        <p14:creationId xmlns:p14="http://schemas.microsoft.com/office/powerpoint/2010/main" val="146595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071EFC-E044-46F4-B3AC-CB17EC577EEA}" type="datetimeFigureOut">
              <a:rPr lang="en-IN" smtClean="0"/>
              <a:t>20-08-2025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D27305-78F0-4C60-AA94-B6E3E1D1B8BA}" type="slidenum">
              <a:rPr lang="en-IN" smtClean="0"/>
              <a:t>‹#›</a:t>
            </a:fld>
            <a:endParaRPr lang="en-IN"/>
          </a:p>
        </p:txBody>
      </p:sp>
    </p:spTree>
    <p:extLst>
      <p:ext uri="{BB962C8B-B14F-4D97-AF65-F5344CB8AC3E}">
        <p14:creationId xmlns:p14="http://schemas.microsoft.com/office/powerpoint/2010/main" val="412233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3071EFC-E044-46F4-B3AC-CB17EC577EEA}" type="datetimeFigureOut">
              <a:rPr lang="en-IN" smtClean="0"/>
              <a:t>20-08-2025</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09D27305-78F0-4C60-AA94-B6E3E1D1B8BA}" type="slidenum">
              <a:rPr lang="en-IN" smtClean="0"/>
              <a:t>‹#›</a:t>
            </a:fld>
            <a:endParaRPr lang="en-IN"/>
          </a:p>
        </p:txBody>
      </p:sp>
    </p:spTree>
    <p:extLst>
      <p:ext uri="{BB962C8B-B14F-4D97-AF65-F5344CB8AC3E}">
        <p14:creationId xmlns:p14="http://schemas.microsoft.com/office/powerpoint/2010/main" val="156728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3071EFC-E044-46F4-B3AC-CB17EC577EEA}" type="datetimeFigureOut">
              <a:rPr lang="en-IN" smtClean="0"/>
              <a:t>20-08-2025</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09D27305-78F0-4C60-AA94-B6E3E1D1B8BA}" type="slidenum">
              <a:rPr lang="en-IN" smtClean="0"/>
              <a:t>‹#›</a:t>
            </a:fld>
            <a:endParaRPr lang="en-IN"/>
          </a:p>
        </p:txBody>
      </p:sp>
    </p:spTree>
    <p:extLst>
      <p:ext uri="{BB962C8B-B14F-4D97-AF65-F5344CB8AC3E}">
        <p14:creationId xmlns:p14="http://schemas.microsoft.com/office/powerpoint/2010/main" val="133814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3071EFC-E044-46F4-B3AC-CB17EC577EEA}" type="datetimeFigureOut">
              <a:rPr lang="en-IN" smtClean="0"/>
              <a:t>20-08-2025</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09D27305-78F0-4C60-AA94-B6E3E1D1B8BA}" type="slidenum">
              <a:rPr lang="en-IN" smtClean="0"/>
              <a:t>‹#›</a:t>
            </a:fld>
            <a:endParaRPr lang="en-IN"/>
          </a:p>
        </p:txBody>
      </p:sp>
    </p:spTree>
    <p:extLst>
      <p:ext uri="{BB962C8B-B14F-4D97-AF65-F5344CB8AC3E}">
        <p14:creationId xmlns:p14="http://schemas.microsoft.com/office/powerpoint/2010/main" val="138195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071EFC-E044-46F4-B3AC-CB17EC577EEA}" type="datetimeFigureOut">
              <a:rPr lang="en-IN" smtClean="0"/>
              <a:t>20-08-2025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D27305-78F0-4C60-AA94-B6E3E1D1B8BA}" type="slidenum">
              <a:rPr lang="en-IN" smtClean="0"/>
              <a:t>‹#›</a:t>
            </a:fld>
            <a:endParaRPr lang="en-IN"/>
          </a:p>
        </p:txBody>
      </p:sp>
    </p:spTree>
    <p:extLst>
      <p:ext uri="{BB962C8B-B14F-4D97-AF65-F5344CB8AC3E}">
        <p14:creationId xmlns:p14="http://schemas.microsoft.com/office/powerpoint/2010/main" val="275858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3071EFC-E044-46F4-B3AC-CB17EC577EEA}" type="datetimeFigureOut">
              <a:rPr lang="en-IN" smtClean="0"/>
              <a:t>20-08-2025</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09D27305-78F0-4C60-AA94-B6E3E1D1B8BA}" type="slidenum">
              <a:rPr lang="en-IN" smtClean="0"/>
              <a:t>‹#›</a:t>
            </a:fld>
            <a:endParaRPr lang="en-IN"/>
          </a:p>
        </p:txBody>
      </p:sp>
    </p:spTree>
    <p:extLst>
      <p:ext uri="{BB962C8B-B14F-4D97-AF65-F5344CB8AC3E}">
        <p14:creationId xmlns:p14="http://schemas.microsoft.com/office/powerpoint/2010/main" val="100531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071EFC-E044-46F4-B3AC-CB17EC577EEA}" type="datetimeFigureOut">
              <a:rPr lang="en-IN" smtClean="0"/>
              <a:t>20-08-2025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D27305-78F0-4C60-AA94-B6E3E1D1B8BA}" type="slidenum">
              <a:rPr lang="en-IN" smtClean="0"/>
              <a:t>‹#›</a:t>
            </a:fld>
            <a:endParaRPr lang="en-IN"/>
          </a:p>
        </p:txBody>
      </p:sp>
    </p:spTree>
    <p:extLst>
      <p:ext uri="{BB962C8B-B14F-4D97-AF65-F5344CB8AC3E}">
        <p14:creationId xmlns:p14="http://schemas.microsoft.com/office/powerpoint/2010/main" val="311339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3071EFC-E044-46F4-B3AC-CB17EC577EEA}" type="datetimeFigureOut">
              <a:rPr lang="en-IN" smtClean="0"/>
              <a:t>20-08-2025</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09D27305-78F0-4C60-AA94-B6E3E1D1B8BA}" type="slidenum">
              <a:rPr lang="en-IN" smtClean="0"/>
              <a:t>‹#›</a:t>
            </a:fld>
            <a:endParaRPr lang="en-IN"/>
          </a:p>
        </p:txBody>
      </p:sp>
    </p:spTree>
    <p:extLst>
      <p:ext uri="{BB962C8B-B14F-4D97-AF65-F5344CB8AC3E}">
        <p14:creationId xmlns:p14="http://schemas.microsoft.com/office/powerpoint/2010/main" val="260297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3071EFC-E044-46F4-B3AC-CB17EC577EEA}" type="datetimeFigureOut">
              <a:rPr lang="en-IN" smtClean="0"/>
              <a:t>20-08-2025</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09D27305-78F0-4C60-AA94-B6E3E1D1B8BA}" type="slidenum">
              <a:rPr lang="en-IN" smtClean="0"/>
              <a:t>‹#›</a:t>
            </a:fld>
            <a:endParaRPr lang="en-IN"/>
          </a:p>
        </p:txBody>
      </p:sp>
    </p:spTree>
    <p:extLst>
      <p:ext uri="{BB962C8B-B14F-4D97-AF65-F5344CB8AC3E}">
        <p14:creationId xmlns:p14="http://schemas.microsoft.com/office/powerpoint/2010/main" val="19623366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mailto:madithati_2311res31@iitp.ac.i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7A67-0D3F-628D-A2F0-48B38D995E57}"/>
              </a:ext>
            </a:extLst>
          </p:cNvPr>
          <p:cNvSpPr>
            <a:spLocks noGrp="1"/>
          </p:cNvSpPr>
          <p:nvPr>
            <p:ph type="ctrTitle"/>
          </p:nvPr>
        </p:nvSpPr>
        <p:spPr/>
        <p:txBody>
          <a:bodyPr>
            <a:normAutofit/>
          </a:bodyPr>
          <a:lstStyle/>
          <a:p>
            <a:r>
              <a:rPr lang="en-IN" sz="6000" b="1" i="1" dirty="0">
                <a:solidFill>
                  <a:schemeClr val="bg1"/>
                </a:solidFill>
              </a:rPr>
              <a:t>Digital Marketing Budget Allocation Plan</a:t>
            </a:r>
          </a:p>
        </p:txBody>
      </p:sp>
      <p:sp>
        <p:nvSpPr>
          <p:cNvPr id="3" name="Subtitle 2">
            <a:extLst>
              <a:ext uri="{FF2B5EF4-FFF2-40B4-BE49-F238E27FC236}">
                <a16:creationId xmlns:a16="http://schemas.microsoft.com/office/drawing/2014/main" id="{92B4C66B-8128-BCDC-0789-2199AF9E5880}"/>
              </a:ext>
            </a:extLst>
          </p:cNvPr>
          <p:cNvSpPr>
            <a:spLocks noGrp="1"/>
          </p:cNvSpPr>
          <p:nvPr>
            <p:ph type="subTitle" idx="1"/>
          </p:nvPr>
        </p:nvSpPr>
        <p:spPr/>
        <p:txBody>
          <a:bodyPr/>
          <a:lstStyle/>
          <a:p>
            <a:endParaRPr lang="en-IN" b="1" i="1" dirty="0"/>
          </a:p>
          <a:p>
            <a:r>
              <a:rPr lang="en-IN" sz="2000" b="1" i="1" dirty="0"/>
              <a:t>for Neeman's Footwear</a:t>
            </a:r>
          </a:p>
        </p:txBody>
      </p:sp>
    </p:spTree>
    <p:extLst>
      <p:ext uri="{BB962C8B-B14F-4D97-AF65-F5344CB8AC3E}">
        <p14:creationId xmlns:p14="http://schemas.microsoft.com/office/powerpoint/2010/main" val="337202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E575-541A-4B3A-A675-4E07E24DA019}"/>
              </a:ext>
            </a:extLst>
          </p:cNvPr>
          <p:cNvSpPr>
            <a:spLocks noGrp="1"/>
          </p:cNvSpPr>
          <p:nvPr>
            <p:ph type="title"/>
          </p:nvPr>
        </p:nvSpPr>
        <p:spPr/>
        <p:txBody>
          <a:bodyPr>
            <a:normAutofit/>
          </a:bodyPr>
          <a:lstStyle/>
          <a:p>
            <a:r>
              <a:rPr lang="en-IN" sz="4800" b="1" i="1" dirty="0">
                <a:latin typeface="Algerian" panose="04020705040A02060702" pitchFamily="82" charset="0"/>
              </a:rPr>
              <a:t>Summary</a:t>
            </a:r>
          </a:p>
        </p:txBody>
      </p:sp>
      <p:sp>
        <p:nvSpPr>
          <p:cNvPr id="3" name="Content Placeholder 2">
            <a:extLst>
              <a:ext uri="{FF2B5EF4-FFF2-40B4-BE49-F238E27FC236}">
                <a16:creationId xmlns:a16="http://schemas.microsoft.com/office/drawing/2014/main" id="{CE3694EF-7420-836B-6A17-5584E236D13C}"/>
              </a:ext>
            </a:extLst>
          </p:cNvPr>
          <p:cNvSpPr>
            <a:spLocks noGrp="1"/>
          </p:cNvSpPr>
          <p:nvPr>
            <p:ph idx="1"/>
          </p:nvPr>
        </p:nvSpPr>
        <p:spPr/>
        <p:txBody>
          <a:bodyPr>
            <a:normAutofit/>
          </a:bodyPr>
          <a:lstStyle/>
          <a:p>
            <a:pPr marL="0" indent="0">
              <a:buNone/>
            </a:pPr>
            <a:r>
              <a:rPr lang="en-US" sz="2000" dirty="0"/>
              <a:t>The scheme describes how a startup focusing on Neeman's shoes, durable and comfortable footwear, a monthly digital marketing budget of ₹40,000 should be spent in various channels. The target access is to maximize access, return on investment and maximize the impact on sales funnel. Budget allocation is designed for Neeman's target audience, which includes youth, environment consumed in India. This highlights channels that promote brand visibility and improve e-commerce conversions.</a:t>
            </a:r>
            <a:endParaRPr lang="en-IN" sz="2000" dirty="0"/>
          </a:p>
        </p:txBody>
      </p:sp>
    </p:spTree>
    <p:extLst>
      <p:ext uri="{BB962C8B-B14F-4D97-AF65-F5344CB8AC3E}">
        <p14:creationId xmlns:p14="http://schemas.microsoft.com/office/powerpoint/2010/main" val="20380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2E858D-5668-8D87-A5EB-32899DE0B78B}"/>
              </a:ext>
            </a:extLst>
          </p:cNvPr>
          <p:cNvSpPr txBox="1"/>
          <p:nvPr/>
        </p:nvSpPr>
        <p:spPr>
          <a:xfrm>
            <a:off x="717755" y="1702694"/>
            <a:ext cx="5633883" cy="3452612"/>
          </a:xfrm>
          <a:prstGeom prst="rect">
            <a:avLst/>
          </a:prstGeom>
          <a:noFill/>
        </p:spPr>
        <p:txBody>
          <a:bodyPr wrap="square">
            <a:spAutoFit/>
          </a:bodyPr>
          <a:lstStyle/>
          <a:p>
            <a:pPr algn="ctr">
              <a:lnSpc>
                <a:spcPct val="107000"/>
              </a:lnSpc>
              <a:spcAft>
                <a:spcPts val="800"/>
              </a:spcAft>
              <a:buNone/>
            </a:pPr>
            <a:r>
              <a:rPr lang="en-IN" sz="2800" b="1"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rPr>
              <a:t>Budget Allocation Breakdown</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SEO (Search Engine Optimization):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₹12,000 (30%)</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chemeClr val="accent4">
                    <a:lumMod val="75000"/>
                  </a:schemeClr>
                </a:solidFill>
                <a:effectLst/>
                <a:latin typeface="Calibri" panose="020F0502020204030204" pitchFamily="34" charset="0"/>
                <a:ea typeface="Calibri" panose="020F0502020204030204" pitchFamily="34" charset="0"/>
                <a:cs typeface="Times New Roman" panose="02020603050405020304" pitchFamily="18" charset="0"/>
              </a:rPr>
              <a:t>Google Ads: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₹10,000 (25%)</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Social Media Ads: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₹10,000 (25%)</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chemeClr val="accent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Email Marketing: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₹6,000 (15%)</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chemeClr val="accent3">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Tools (Canva Pro, Mailchimp, etc.):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₹2,000 (5%)</a:t>
            </a:r>
          </a:p>
          <a:p>
            <a:pPr>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Total:</a:t>
            </a:r>
            <a:r>
              <a:rPr lang="en-IN" sz="2000" dirty="0">
                <a:effectLst/>
                <a:latin typeface="Calibri" panose="020F0502020204030204" pitchFamily="34" charset="0"/>
                <a:ea typeface="Calibri" panose="020F0502020204030204" pitchFamily="34" charset="0"/>
                <a:cs typeface="Times New Roman" panose="02020603050405020304" pitchFamily="18" charset="0"/>
              </a:rPr>
              <a:t> ₹40,000</a:t>
            </a:r>
            <a:endParaRPr lang="en-IN" sz="2000" dirty="0"/>
          </a:p>
        </p:txBody>
      </p:sp>
      <p:pic>
        <p:nvPicPr>
          <p:cNvPr id="7" name="Picture 6">
            <a:extLst>
              <a:ext uri="{FF2B5EF4-FFF2-40B4-BE49-F238E27FC236}">
                <a16:creationId xmlns:a16="http://schemas.microsoft.com/office/drawing/2014/main" id="{FB66270C-ED9C-0943-7986-32473D0C9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1638" y="786579"/>
            <a:ext cx="5439697" cy="5134997"/>
          </a:xfrm>
          <a:prstGeom prst="rect">
            <a:avLst/>
          </a:prstGeom>
        </p:spPr>
      </p:pic>
    </p:spTree>
    <p:extLst>
      <p:ext uri="{BB962C8B-B14F-4D97-AF65-F5344CB8AC3E}">
        <p14:creationId xmlns:p14="http://schemas.microsoft.com/office/powerpoint/2010/main" val="63475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352E-0A78-3508-24B2-FE17CC03F9EE}"/>
              </a:ext>
            </a:extLst>
          </p:cNvPr>
          <p:cNvSpPr>
            <a:spLocks noGrp="1"/>
          </p:cNvSpPr>
          <p:nvPr>
            <p:ph type="title"/>
          </p:nvPr>
        </p:nvSpPr>
        <p:spPr/>
        <p:txBody>
          <a:bodyPr/>
          <a:lstStyle/>
          <a:p>
            <a:r>
              <a:rPr lang="en-IN" b="1" dirty="0"/>
              <a:t>SEO</a:t>
            </a:r>
            <a:br>
              <a:rPr lang="en-IN" b="1" dirty="0"/>
            </a:br>
            <a:r>
              <a:rPr lang="en-IN" b="1" dirty="0"/>
              <a:t>(₹12,000, 30%)</a:t>
            </a:r>
            <a:br>
              <a:rPr lang="en-IN" b="1" dirty="0"/>
            </a:br>
            <a:endParaRPr lang="en-IN" b="1" dirty="0"/>
          </a:p>
        </p:txBody>
      </p:sp>
      <p:sp>
        <p:nvSpPr>
          <p:cNvPr id="4" name="TextBox 3">
            <a:extLst>
              <a:ext uri="{FF2B5EF4-FFF2-40B4-BE49-F238E27FC236}">
                <a16:creationId xmlns:a16="http://schemas.microsoft.com/office/drawing/2014/main" id="{28F3B515-E7AF-3428-CAE2-7107739370EE}"/>
              </a:ext>
            </a:extLst>
          </p:cNvPr>
          <p:cNvSpPr txBox="1"/>
          <p:nvPr/>
        </p:nvSpPr>
        <p:spPr>
          <a:xfrm>
            <a:off x="4778477" y="1260334"/>
            <a:ext cx="6607277" cy="4524315"/>
          </a:xfrm>
          <a:prstGeom prst="rect">
            <a:avLst/>
          </a:prstGeom>
          <a:noFill/>
        </p:spPr>
        <p:txBody>
          <a:bodyPr wrap="square">
            <a:spAutoFit/>
          </a:bodyPr>
          <a:lstStyle/>
          <a:p>
            <a:r>
              <a:rPr lang="en-IN" dirty="0"/>
              <a:t>• </a:t>
            </a:r>
            <a:r>
              <a:rPr lang="en-IN" b="1" u="sng" dirty="0">
                <a:solidFill>
                  <a:schemeClr val="accent2">
                    <a:lumMod val="60000"/>
                    <a:lumOff val="40000"/>
                  </a:schemeClr>
                </a:solidFill>
              </a:rPr>
              <a:t>Justification</a:t>
            </a:r>
            <a:r>
              <a:rPr lang="en-IN" b="1" dirty="0">
                <a:solidFill>
                  <a:schemeClr val="accent2">
                    <a:lumMod val="60000"/>
                    <a:lumOff val="40000"/>
                  </a:schemeClr>
                </a:solidFill>
              </a:rPr>
              <a:t>:</a:t>
            </a:r>
            <a:r>
              <a:rPr lang="en-IN" dirty="0"/>
              <a:t> SEO is important for Neeman to run     biological traffic on its e-commerce website, especially for discoveries like "Sustainable Footwear India" or "comfortable shoes online". Investment in material marketing (</a:t>
            </a:r>
            <a:r>
              <a:rPr lang="en-IN" dirty="0" err="1"/>
              <a:t>eg.</a:t>
            </a:r>
            <a:r>
              <a:rPr lang="en-IN" dirty="0"/>
              <a:t> blog on environmentally friendly material) and on-page adaptation will create long-term visibility.</a:t>
            </a:r>
          </a:p>
          <a:p>
            <a:endParaRPr lang="en-IN" dirty="0"/>
          </a:p>
          <a:p>
            <a:r>
              <a:rPr lang="en-IN" dirty="0"/>
              <a:t>• </a:t>
            </a:r>
            <a:r>
              <a:rPr lang="en-IN" b="1" u="sng" dirty="0">
                <a:solidFill>
                  <a:schemeClr val="accent2">
                    <a:lumMod val="60000"/>
                    <a:lumOff val="40000"/>
                  </a:schemeClr>
                </a:solidFill>
              </a:rPr>
              <a:t>Estimated effect</a:t>
            </a:r>
            <a:r>
              <a:rPr lang="en-IN" b="1" dirty="0">
                <a:solidFill>
                  <a:schemeClr val="accent2">
                    <a:lumMod val="60000"/>
                    <a:lumOff val="40000"/>
                  </a:schemeClr>
                </a:solidFill>
              </a:rPr>
              <a:t>: </a:t>
            </a:r>
            <a:r>
              <a:rPr lang="en-IN" dirty="0"/>
              <a:t>Upper funnel (awareness). Organic search drive 50% E-commerce traffic (per statistical), with high ROI due to low running costs. Targeting the niche keyword can provide 500–1,000 monthly organic trips within 6 months.</a:t>
            </a:r>
          </a:p>
          <a:p>
            <a:endParaRPr lang="en-IN" dirty="0"/>
          </a:p>
          <a:p>
            <a:r>
              <a:rPr lang="en-IN" dirty="0"/>
              <a:t>• </a:t>
            </a:r>
            <a:r>
              <a:rPr lang="en-IN" b="1" u="sng" dirty="0">
                <a:solidFill>
                  <a:schemeClr val="accent2">
                    <a:lumMod val="60000"/>
                    <a:lumOff val="40000"/>
                  </a:schemeClr>
                </a:solidFill>
              </a:rPr>
              <a:t>Activities</a:t>
            </a:r>
            <a:r>
              <a:rPr lang="en-IN" b="1" dirty="0">
                <a:solidFill>
                  <a:schemeClr val="accent2">
                    <a:lumMod val="60000"/>
                    <a:lumOff val="40000"/>
                  </a:schemeClr>
                </a:solidFill>
              </a:rPr>
              <a:t>:</a:t>
            </a:r>
            <a:r>
              <a:rPr lang="en-IN" dirty="0"/>
              <a:t> Keyword research for environmentally friendly shoes, blog posts on stability, and technical SEO (</a:t>
            </a:r>
            <a:r>
              <a:rPr lang="en-IN" dirty="0" err="1"/>
              <a:t>eg.</a:t>
            </a:r>
            <a:r>
              <a:rPr lang="en-IN" dirty="0"/>
              <a:t> site speed, mobile adaptation).</a:t>
            </a:r>
          </a:p>
        </p:txBody>
      </p:sp>
    </p:spTree>
    <p:extLst>
      <p:ext uri="{BB962C8B-B14F-4D97-AF65-F5344CB8AC3E}">
        <p14:creationId xmlns:p14="http://schemas.microsoft.com/office/powerpoint/2010/main" val="1317245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E750-DB33-D89F-23D1-8AEAEB9456FD}"/>
              </a:ext>
            </a:extLst>
          </p:cNvPr>
          <p:cNvSpPr>
            <a:spLocks noGrp="1"/>
          </p:cNvSpPr>
          <p:nvPr>
            <p:ph type="title"/>
          </p:nvPr>
        </p:nvSpPr>
        <p:spPr/>
        <p:txBody>
          <a:bodyPr/>
          <a:lstStyle/>
          <a:p>
            <a:r>
              <a:rPr lang="en-IN" b="1" dirty="0"/>
              <a:t>Google Ads (₹10,000, 25%)</a:t>
            </a:r>
            <a:endParaRPr lang="en-IN" dirty="0"/>
          </a:p>
        </p:txBody>
      </p:sp>
      <p:sp>
        <p:nvSpPr>
          <p:cNvPr id="4" name="TextBox 3">
            <a:extLst>
              <a:ext uri="{FF2B5EF4-FFF2-40B4-BE49-F238E27FC236}">
                <a16:creationId xmlns:a16="http://schemas.microsoft.com/office/drawing/2014/main" id="{B38545CC-D06E-484B-9D15-30D48A3A9D8A}"/>
              </a:ext>
            </a:extLst>
          </p:cNvPr>
          <p:cNvSpPr txBox="1"/>
          <p:nvPr/>
        </p:nvSpPr>
        <p:spPr>
          <a:xfrm>
            <a:off x="4847303" y="965956"/>
            <a:ext cx="6941574" cy="5224379"/>
          </a:xfrm>
          <a:prstGeom prst="rect">
            <a:avLst/>
          </a:prstGeom>
          <a:noFill/>
        </p:spPr>
        <p:txBody>
          <a:bodyPr wrap="square">
            <a:spAutoFit/>
          </a:bodyPr>
          <a:lstStyle/>
          <a:p>
            <a:pPr>
              <a:lnSpc>
                <a:spcPct val="107000"/>
              </a:lnSpc>
              <a:spcAft>
                <a:spcPts val="800"/>
              </a:spcAft>
              <a:buNone/>
            </a:pPr>
            <a:r>
              <a:rPr lang="en-IN" sz="1800" kern="100" dirty="0">
                <a:effectLst/>
                <a:ea typeface="Calibri" panose="020F0502020204030204" pitchFamily="34" charset="0"/>
                <a:cs typeface="Times New Roman" panose="02020603050405020304" pitchFamily="18" charset="0"/>
              </a:rPr>
              <a:t>• </a:t>
            </a:r>
            <a:r>
              <a:rPr lang="en-IN" sz="1800" b="1" u="sng" kern="100" dirty="0">
                <a:solidFill>
                  <a:schemeClr val="accent4"/>
                </a:solidFill>
                <a:effectLst/>
                <a:ea typeface="Calibri" panose="020F0502020204030204" pitchFamily="34" charset="0"/>
                <a:cs typeface="Times New Roman" panose="02020603050405020304" pitchFamily="18" charset="0"/>
              </a:rPr>
              <a:t>Justification:</a:t>
            </a:r>
            <a:r>
              <a:rPr lang="en-IN" sz="1800" kern="100" dirty="0">
                <a:effectLst/>
                <a:ea typeface="Calibri" panose="020F0502020204030204" pitchFamily="34" charset="0"/>
                <a:cs typeface="Times New Roman" panose="02020603050405020304" pitchFamily="18" charset="0"/>
              </a:rPr>
              <a:t> Google advertisements target high-</a:t>
            </a:r>
            <a:r>
              <a:rPr lang="en-IN" kern="100" dirty="0">
                <a:ea typeface="Calibri" panose="020F0502020204030204" pitchFamily="34" charset="0"/>
                <a:cs typeface="Times New Roman" panose="02020603050405020304" pitchFamily="18" charset="0"/>
              </a:rPr>
              <a:t>i</a:t>
            </a:r>
            <a:r>
              <a:rPr lang="en-IN" sz="1800" kern="100" dirty="0">
                <a:effectLst/>
                <a:ea typeface="Calibri" panose="020F0502020204030204" pitchFamily="34" charset="0"/>
                <a:cs typeface="Times New Roman" panose="02020603050405020304" pitchFamily="18" charset="0"/>
              </a:rPr>
              <a:t>ntent buyers in search of footwear, which ensures immediate traffic on Neman's product pages. Search and shopping advertising can demonstrate specific products such as sneakers or loafers, driving conversion. </a:t>
            </a:r>
          </a:p>
          <a:p>
            <a:pPr>
              <a:lnSpc>
                <a:spcPct val="107000"/>
              </a:lnSpc>
              <a:spcAft>
                <a:spcPts val="800"/>
              </a:spcAft>
              <a:buNone/>
            </a:pPr>
            <a:endParaRPr lang="en-IN" sz="1800" kern="100" dirty="0">
              <a:effectLst/>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ea typeface="Calibri" panose="020F0502020204030204" pitchFamily="34" charset="0"/>
                <a:cs typeface="Times New Roman" panose="02020603050405020304" pitchFamily="18" charset="0"/>
              </a:rPr>
              <a:t>• </a:t>
            </a:r>
            <a:r>
              <a:rPr lang="en-IN" sz="1800" b="1" u="sng" kern="100" dirty="0">
                <a:solidFill>
                  <a:schemeClr val="accent4"/>
                </a:solidFill>
                <a:effectLst/>
                <a:ea typeface="Calibri" panose="020F0502020204030204" pitchFamily="34" charset="0"/>
                <a:cs typeface="Times New Roman" panose="02020603050405020304" pitchFamily="18" charset="0"/>
              </a:rPr>
              <a:t>Estimated effect: </a:t>
            </a:r>
            <a:r>
              <a:rPr lang="en-IN" sz="1800" kern="100" dirty="0">
                <a:effectLst/>
                <a:ea typeface="Calibri" panose="020F0502020204030204" pitchFamily="34" charset="0"/>
                <a:cs typeface="Times New Roman" panose="02020603050405020304" pitchFamily="18" charset="0"/>
              </a:rPr>
              <a:t>Middle-to-low funnel (thought and conversion). The Google advertisement usually provides 2: 1 ROI (according to the Google 2 revenue per, 1 expenditure, according to the Google Economic Impact Report). The budget of ₹10,000 can generate 100-150 clicks at 70–100 CPC, with a 5–10% conversion rate. </a:t>
            </a:r>
          </a:p>
          <a:p>
            <a:pPr>
              <a:lnSpc>
                <a:spcPct val="107000"/>
              </a:lnSpc>
              <a:spcAft>
                <a:spcPts val="800"/>
              </a:spcAft>
              <a:buNone/>
            </a:pPr>
            <a:endParaRPr lang="en-IN" sz="1800" kern="100" dirty="0">
              <a:effectLst/>
              <a:ea typeface="Calibri" panose="020F0502020204030204" pitchFamily="34" charset="0"/>
              <a:cs typeface="Times New Roman" panose="02020603050405020304" pitchFamily="18" charset="0"/>
            </a:endParaRPr>
          </a:p>
          <a:p>
            <a:pPr>
              <a:lnSpc>
                <a:spcPct val="107000"/>
              </a:lnSpc>
              <a:spcAft>
                <a:spcPts val="800"/>
              </a:spcAft>
              <a:buNone/>
            </a:pPr>
            <a:r>
              <a:rPr lang="en-IN" sz="1800" b="1" kern="100" dirty="0">
                <a:effectLst/>
                <a:ea typeface="Calibri" panose="020F0502020204030204" pitchFamily="34" charset="0"/>
                <a:cs typeface="Times New Roman" panose="02020603050405020304" pitchFamily="18" charset="0"/>
              </a:rPr>
              <a:t>• </a:t>
            </a:r>
            <a:r>
              <a:rPr lang="en-IN" sz="1800" b="1" u="sng" kern="100" dirty="0">
                <a:solidFill>
                  <a:schemeClr val="accent4"/>
                </a:solidFill>
                <a:effectLst/>
                <a:ea typeface="Calibri" panose="020F0502020204030204" pitchFamily="34" charset="0"/>
                <a:cs typeface="Times New Roman" panose="02020603050405020304" pitchFamily="18" charset="0"/>
              </a:rPr>
              <a:t>Activities: </a:t>
            </a:r>
            <a:r>
              <a:rPr lang="en-IN" sz="1800" kern="100" dirty="0">
                <a:effectLst/>
                <a:ea typeface="Calibri" panose="020F0502020204030204" pitchFamily="34" charset="0"/>
                <a:cs typeface="Times New Roman" panose="02020603050405020304" pitchFamily="18" charset="0"/>
              </a:rPr>
              <a:t>Find advertisement for high-</a:t>
            </a:r>
            <a:r>
              <a:rPr lang="en-IN" kern="100" dirty="0">
                <a:ea typeface="Calibri" panose="020F0502020204030204" pitchFamily="34" charset="0"/>
                <a:cs typeface="Times New Roman" panose="02020603050405020304" pitchFamily="18" charset="0"/>
              </a:rPr>
              <a:t>i</a:t>
            </a:r>
            <a:r>
              <a:rPr lang="en-IN" sz="1800" kern="100" dirty="0">
                <a:effectLst/>
                <a:ea typeface="Calibri" panose="020F0502020204030204" pitchFamily="34" charset="0"/>
                <a:cs typeface="Times New Roman" panose="02020603050405020304" pitchFamily="18" charset="0"/>
              </a:rPr>
              <a:t>ntent keywords (</a:t>
            </a:r>
            <a:r>
              <a:rPr lang="en-IN" sz="1800" kern="100" dirty="0" err="1">
                <a:effectLst/>
                <a:ea typeface="Calibri" panose="020F0502020204030204" pitchFamily="34" charset="0"/>
                <a:cs typeface="Times New Roman" panose="02020603050405020304" pitchFamily="18" charset="0"/>
              </a:rPr>
              <a:t>eg</a:t>
            </a:r>
            <a:r>
              <a:rPr lang="en-IN" kern="100" dirty="0" err="1">
                <a:ea typeface="Calibri" panose="020F0502020204030204" pitchFamily="34" charset="0"/>
                <a:cs typeface="Times New Roman" panose="02020603050405020304" pitchFamily="18" charset="0"/>
              </a:rPr>
              <a:t>.</a:t>
            </a:r>
            <a:r>
              <a:rPr lang="en-IN" sz="1800" kern="100" dirty="0">
                <a:effectLst/>
                <a:ea typeface="Calibri" panose="020F0502020204030204" pitchFamily="34" charset="0"/>
                <a:cs typeface="Times New Roman" panose="02020603050405020304" pitchFamily="18" charset="0"/>
              </a:rPr>
              <a:t> "Sustainable Sneakers"), Google shopping advertising and remarketing campaign.</a:t>
            </a:r>
          </a:p>
        </p:txBody>
      </p:sp>
    </p:spTree>
    <p:extLst>
      <p:ext uri="{BB962C8B-B14F-4D97-AF65-F5344CB8AC3E}">
        <p14:creationId xmlns:p14="http://schemas.microsoft.com/office/powerpoint/2010/main" val="264902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A927-40FD-2ABC-E4E8-DBD006686787}"/>
              </a:ext>
            </a:extLst>
          </p:cNvPr>
          <p:cNvSpPr>
            <a:spLocks noGrp="1"/>
          </p:cNvSpPr>
          <p:nvPr>
            <p:ph type="title"/>
          </p:nvPr>
        </p:nvSpPr>
        <p:spPr/>
        <p:txBody>
          <a:bodyPr/>
          <a:lstStyle/>
          <a:p>
            <a:r>
              <a:rPr lang="en-IN" b="1" dirty="0"/>
              <a:t>Social Media Ads </a:t>
            </a:r>
            <a:br>
              <a:rPr lang="en-IN" b="1" dirty="0"/>
            </a:br>
            <a:r>
              <a:rPr lang="en-IN" b="1" dirty="0"/>
              <a:t>(₹10,000, 25%)</a:t>
            </a:r>
            <a:endParaRPr lang="en-IN" dirty="0"/>
          </a:p>
        </p:txBody>
      </p:sp>
      <p:sp>
        <p:nvSpPr>
          <p:cNvPr id="4" name="TextBox 3">
            <a:extLst>
              <a:ext uri="{FF2B5EF4-FFF2-40B4-BE49-F238E27FC236}">
                <a16:creationId xmlns:a16="http://schemas.microsoft.com/office/drawing/2014/main" id="{5F0378DE-3EE3-D04C-17A8-06EE02F1A053}"/>
              </a:ext>
            </a:extLst>
          </p:cNvPr>
          <p:cNvSpPr txBox="1"/>
          <p:nvPr/>
        </p:nvSpPr>
        <p:spPr>
          <a:xfrm>
            <a:off x="4885719" y="1074509"/>
            <a:ext cx="6902245" cy="4708981"/>
          </a:xfrm>
          <a:prstGeom prst="rect">
            <a:avLst/>
          </a:prstGeom>
          <a:noFill/>
        </p:spPr>
        <p:txBody>
          <a:bodyPr wrap="square">
            <a:spAutoFit/>
          </a:bodyPr>
          <a:lstStyle/>
          <a:p>
            <a:r>
              <a:rPr lang="en-US" sz="2000" b="0" i="0" dirty="0">
                <a:solidFill>
                  <a:srgbClr val="374151"/>
                </a:solidFill>
                <a:effectLst/>
              </a:rPr>
              <a:t>• </a:t>
            </a:r>
            <a:r>
              <a:rPr lang="en-US" sz="2000" b="1" i="0" u="sng" dirty="0">
                <a:solidFill>
                  <a:schemeClr val="accent6">
                    <a:lumMod val="75000"/>
                  </a:schemeClr>
                </a:solidFill>
                <a:effectLst/>
              </a:rPr>
              <a:t>Justification:</a:t>
            </a:r>
            <a:r>
              <a:rPr lang="en-US" sz="2000" b="0" i="0" dirty="0">
                <a:solidFill>
                  <a:srgbClr val="374151"/>
                </a:solidFill>
                <a:effectLst/>
              </a:rPr>
              <a:t> Neeman's eco-conscious audiences are active on Instagram and Facebook, where blind appeal advertisements can highlight permanent materials and stylish designs. Social advertisements are ideal for storytelling and brand awareness. </a:t>
            </a:r>
          </a:p>
          <a:p>
            <a:endParaRPr lang="en-US" sz="2000" dirty="0">
              <a:solidFill>
                <a:srgbClr val="374151"/>
              </a:solidFill>
            </a:endParaRPr>
          </a:p>
          <a:p>
            <a:r>
              <a:rPr lang="en-US" sz="2000" b="0" i="0" dirty="0">
                <a:solidFill>
                  <a:srgbClr val="374151"/>
                </a:solidFill>
                <a:effectLst/>
              </a:rPr>
              <a:t>• </a:t>
            </a:r>
            <a:r>
              <a:rPr lang="en-US" sz="2000" b="1" i="0" u="sng" dirty="0">
                <a:solidFill>
                  <a:schemeClr val="accent6">
                    <a:lumMod val="75000"/>
                  </a:schemeClr>
                </a:solidFill>
                <a:effectLst/>
              </a:rPr>
              <a:t>Estimated effect:</a:t>
            </a:r>
            <a:r>
              <a:rPr lang="en-US" sz="2000" b="1" i="0" dirty="0">
                <a:solidFill>
                  <a:schemeClr val="accent6">
                    <a:lumMod val="75000"/>
                  </a:schemeClr>
                </a:solidFill>
                <a:effectLst/>
              </a:rPr>
              <a:t> </a:t>
            </a:r>
            <a:r>
              <a:rPr lang="en-US" sz="2000" b="0" i="0" dirty="0">
                <a:solidFill>
                  <a:srgbClr val="374151"/>
                </a:solidFill>
                <a:effectLst/>
              </a:rPr>
              <a:t>upper-to-medium funnel (awareness and thoughts). With an average CPM of ₹50-100 in India, of 10,000-20,000 can get the impression, run the visits of the 200-300 website at 2-3% click. </a:t>
            </a:r>
          </a:p>
          <a:p>
            <a:endParaRPr lang="en-US" sz="2000" dirty="0">
              <a:solidFill>
                <a:srgbClr val="374151"/>
              </a:solidFill>
            </a:endParaRPr>
          </a:p>
          <a:p>
            <a:r>
              <a:rPr lang="en-US" sz="2000" b="0" i="0" dirty="0">
                <a:solidFill>
                  <a:srgbClr val="374151"/>
                </a:solidFill>
                <a:effectLst/>
              </a:rPr>
              <a:t>• </a:t>
            </a:r>
            <a:r>
              <a:rPr lang="en-US" sz="2000" b="1" i="0" u="sng" dirty="0">
                <a:solidFill>
                  <a:schemeClr val="accent6">
                    <a:lumMod val="75000"/>
                  </a:schemeClr>
                </a:solidFill>
                <a:effectLst/>
              </a:rPr>
              <a:t>Activities:</a:t>
            </a:r>
            <a:r>
              <a:rPr lang="en-US" sz="2000" b="0" i="0" dirty="0">
                <a:solidFill>
                  <a:srgbClr val="374151"/>
                </a:solidFill>
                <a:effectLst/>
              </a:rPr>
              <a:t> Instagram reels showcasing footwear craftsmanship, Facebook Hindola Advertisement for Product Collection, and LinkedIn Advertisement for B2B partnership (</a:t>
            </a:r>
            <a:r>
              <a:rPr lang="en-US" sz="2000" b="0" i="0" dirty="0" err="1">
                <a:solidFill>
                  <a:srgbClr val="374151"/>
                </a:solidFill>
                <a:effectLst/>
              </a:rPr>
              <a:t>eg.</a:t>
            </a:r>
            <a:r>
              <a:rPr lang="en-US" sz="2000" b="0" i="0" dirty="0">
                <a:solidFill>
                  <a:srgbClr val="374151"/>
                </a:solidFill>
                <a:effectLst/>
              </a:rPr>
              <a:t> bulk order).</a:t>
            </a:r>
            <a:endParaRPr lang="en-IN" sz="2000" dirty="0"/>
          </a:p>
        </p:txBody>
      </p:sp>
    </p:spTree>
    <p:extLst>
      <p:ext uri="{BB962C8B-B14F-4D97-AF65-F5344CB8AC3E}">
        <p14:creationId xmlns:p14="http://schemas.microsoft.com/office/powerpoint/2010/main" val="101847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EC80-21D2-283C-F4FA-D80EB0B27146}"/>
              </a:ext>
            </a:extLst>
          </p:cNvPr>
          <p:cNvSpPr>
            <a:spLocks noGrp="1"/>
          </p:cNvSpPr>
          <p:nvPr>
            <p:ph type="title"/>
          </p:nvPr>
        </p:nvSpPr>
        <p:spPr/>
        <p:txBody>
          <a:bodyPr/>
          <a:lstStyle/>
          <a:p>
            <a:r>
              <a:rPr lang="en-IN" b="1" dirty="0"/>
              <a:t>Email Marketing (₹6,000, 15%)</a:t>
            </a:r>
            <a:endParaRPr lang="en-IN" dirty="0"/>
          </a:p>
        </p:txBody>
      </p:sp>
      <p:sp>
        <p:nvSpPr>
          <p:cNvPr id="4" name="TextBox 3">
            <a:extLst>
              <a:ext uri="{FF2B5EF4-FFF2-40B4-BE49-F238E27FC236}">
                <a16:creationId xmlns:a16="http://schemas.microsoft.com/office/drawing/2014/main" id="{10308A0D-F742-5DD1-CEAF-FB3A57EFD9A8}"/>
              </a:ext>
            </a:extLst>
          </p:cNvPr>
          <p:cNvSpPr txBox="1"/>
          <p:nvPr/>
        </p:nvSpPr>
        <p:spPr>
          <a:xfrm>
            <a:off x="5122606" y="1223655"/>
            <a:ext cx="6685936" cy="4708981"/>
          </a:xfrm>
          <a:prstGeom prst="rect">
            <a:avLst/>
          </a:prstGeom>
          <a:noFill/>
        </p:spPr>
        <p:txBody>
          <a:bodyPr wrap="square">
            <a:spAutoFit/>
          </a:bodyPr>
          <a:lstStyle/>
          <a:p>
            <a:r>
              <a:rPr lang="en-US" sz="2000" b="0" i="0" dirty="0">
                <a:solidFill>
                  <a:srgbClr val="374151"/>
                </a:solidFill>
                <a:effectLst/>
              </a:rPr>
              <a:t>• </a:t>
            </a:r>
            <a:r>
              <a:rPr lang="en-US" sz="2000" b="1" i="0" u="sng" dirty="0">
                <a:solidFill>
                  <a:schemeClr val="accent1"/>
                </a:solidFill>
                <a:effectLst/>
              </a:rPr>
              <a:t>Justification:</a:t>
            </a:r>
            <a:r>
              <a:rPr lang="en-US" sz="2000" b="0" i="0" dirty="0">
                <a:solidFill>
                  <a:srgbClr val="374151"/>
                </a:solidFill>
                <a:effectLst/>
              </a:rPr>
              <a:t> Email marketing nutrition leads to lead and retains customers through individual proposals, it is important for the purchase of repeat in the shoe industry. With an average ROI of ₹40 per </a:t>
            </a:r>
            <a:r>
              <a:rPr lang="en-US" sz="2000" dirty="0">
                <a:solidFill>
                  <a:srgbClr val="374151"/>
                </a:solidFill>
              </a:rPr>
              <a:t>₹1</a:t>
            </a:r>
            <a:r>
              <a:rPr lang="en-US" sz="2000" b="0" i="0" dirty="0">
                <a:solidFill>
                  <a:srgbClr val="374151"/>
                </a:solidFill>
                <a:effectLst/>
              </a:rPr>
              <a:t> spent expenditure (DMA insights), it is cost effective to run loyalty. </a:t>
            </a:r>
          </a:p>
          <a:p>
            <a:endParaRPr lang="en-US" sz="2000" dirty="0">
              <a:solidFill>
                <a:srgbClr val="374151"/>
              </a:solidFill>
            </a:endParaRPr>
          </a:p>
          <a:p>
            <a:r>
              <a:rPr lang="en-US" sz="2000" b="0" i="0" dirty="0">
                <a:solidFill>
                  <a:srgbClr val="374151"/>
                </a:solidFill>
                <a:effectLst/>
              </a:rPr>
              <a:t>• </a:t>
            </a:r>
            <a:r>
              <a:rPr lang="en-US" sz="2000" b="1" i="0" u="sng" dirty="0">
                <a:solidFill>
                  <a:schemeClr val="accent1"/>
                </a:solidFill>
                <a:effectLst/>
              </a:rPr>
              <a:t>Estimated effect:</a:t>
            </a:r>
            <a:r>
              <a:rPr lang="en-US" sz="2000" b="1" i="0" dirty="0">
                <a:solidFill>
                  <a:schemeClr val="accent1"/>
                </a:solidFill>
                <a:effectLst/>
              </a:rPr>
              <a:t> </a:t>
            </a:r>
            <a:r>
              <a:rPr lang="en-US" sz="2000" b="0" i="0" dirty="0">
                <a:solidFill>
                  <a:srgbClr val="374151"/>
                </a:solidFill>
                <a:effectLst/>
              </a:rPr>
              <a:t>Cap (conversion and retention) below. Emails can achieve 20–30% open rates and 2–5% conversion rates, which can sell repetition for Neeman. </a:t>
            </a:r>
          </a:p>
          <a:p>
            <a:endParaRPr lang="en-US" sz="2000" dirty="0">
              <a:solidFill>
                <a:srgbClr val="374151"/>
              </a:solidFill>
            </a:endParaRPr>
          </a:p>
          <a:p>
            <a:r>
              <a:rPr lang="en-US" sz="2000" b="0" i="0" dirty="0">
                <a:solidFill>
                  <a:srgbClr val="374151"/>
                </a:solidFill>
                <a:effectLst/>
              </a:rPr>
              <a:t>• </a:t>
            </a:r>
            <a:r>
              <a:rPr lang="en-US" sz="2000" b="1" i="0" u="sng" dirty="0">
                <a:solidFill>
                  <a:schemeClr val="accent1"/>
                </a:solidFill>
                <a:effectLst/>
              </a:rPr>
              <a:t>Activities:</a:t>
            </a:r>
            <a:r>
              <a:rPr lang="en-US" sz="2000" b="0" i="0" dirty="0">
                <a:solidFill>
                  <a:srgbClr val="374151"/>
                </a:solidFill>
                <a:effectLst/>
              </a:rPr>
              <a:t> welcome series for new customers, promotional emails (</a:t>
            </a:r>
            <a:r>
              <a:rPr lang="en-US" sz="2000" b="0" i="0" dirty="0" err="1">
                <a:solidFill>
                  <a:srgbClr val="374151"/>
                </a:solidFill>
                <a:effectLst/>
              </a:rPr>
              <a:t>eg</a:t>
            </a:r>
            <a:r>
              <a:rPr lang="en-US" sz="2000" dirty="0" err="1">
                <a:solidFill>
                  <a:srgbClr val="374151"/>
                </a:solidFill>
              </a:rPr>
              <a:t>.</a:t>
            </a:r>
            <a:r>
              <a:rPr lang="en-US" sz="2000" b="0" i="0" dirty="0">
                <a:solidFill>
                  <a:srgbClr val="374151"/>
                </a:solidFill>
                <a:effectLst/>
              </a:rPr>
              <a:t> discount on environmentally friendly shoes), and abandoned cart recovery email.</a:t>
            </a:r>
            <a:endParaRPr lang="en-IN" sz="2000" dirty="0"/>
          </a:p>
        </p:txBody>
      </p:sp>
    </p:spTree>
    <p:extLst>
      <p:ext uri="{BB962C8B-B14F-4D97-AF65-F5344CB8AC3E}">
        <p14:creationId xmlns:p14="http://schemas.microsoft.com/office/powerpoint/2010/main" val="31562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7D5B-9238-E8DA-6900-DE6C131E04CB}"/>
              </a:ext>
            </a:extLst>
          </p:cNvPr>
          <p:cNvSpPr>
            <a:spLocks noGrp="1"/>
          </p:cNvSpPr>
          <p:nvPr>
            <p:ph type="title"/>
          </p:nvPr>
        </p:nvSpPr>
        <p:spPr/>
        <p:txBody>
          <a:bodyPr>
            <a:noAutofit/>
          </a:bodyPr>
          <a:lstStyle/>
          <a:p>
            <a:r>
              <a:rPr lang="en-IN" b="1" dirty="0"/>
              <a:t>Tools - Canva Pro, Mailchimp, etc (₹2,000, 5%)</a:t>
            </a:r>
            <a:endParaRPr lang="en-IN" dirty="0"/>
          </a:p>
        </p:txBody>
      </p:sp>
      <p:sp>
        <p:nvSpPr>
          <p:cNvPr id="4" name="TextBox 3">
            <a:extLst>
              <a:ext uri="{FF2B5EF4-FFF2-40B4-BE49-F238E27FC236}">
                <a16:creationId xmlns:a16="http://schemas.microsoft.com/office/drawing/2014/main" id="{0B32783A-BC19-79B4-C7D2-EB0CBC6BC430}"/>
              </a:ext>
            </a:extLst>
          </p:cNvPr>
          <p:cNvSpPr txBox="1"/>
          <p:nvPr/>
        </p:nvSpPr>
        <p:spPr>
          <a:xfrm>
            <a:off x="5073445" y="1382286"/>
            <a:ext cx="6347910" cy="4093428"/>
          </a:xfrm>
          <a:prstGeom prst="rect">
            <a:avLst/>
          </a:prstGeom>
          <a:noFill/>
        </p:spPr>
        <p:txBody>
          <a:bodyPr wrap="square">
            <a:spAutoFit/>
          </a:bodyPr>
          <a:lstStyle/>
          <a:p>
            <a:r>
              <a:rPr lang="en-US" sz="2000" b="0" i="0" dirty="0">
                <a:solidFill>
                  <a:srgbClr val="374151"/>
                </a:solidFill>
                <a:effectLst/>
              </a:rPr>
              <a:t>• </a:t>
            </a:r>
            <a:r>
              <a:rPr lang="en-US" sz="2000" b="1" i="0" u="sng" dirty="0">
                <a:solidFill>
                  <a:schemeClr val="accent3"/>
                </a:solidFill>
                <a:effectLst/>
              </a:rPr>
              <a:t>Justification:</a:t>
            </a:r>
            <a:r>
              <a:rPr lang="en-US" sz="2000" b="0" i="0" dirty="0">
                <a:solidFill>
                  <a:srgbClr val="374151"/>
                </a:solidFill>
                <a:effectLst/>
              </a:rPr>
              <a:t> Tools such as Canva Pro (₹499/month) enable Neman to create a compelling view for social advertisements and emails, while Mailchimp (for basic schemes</a:t>
            </a:r>
            <a:r>
              <a:rPr lang="en-US" sz="2000" dirty="0">
                <a:solidFill>
                  <a:srgbClr val="374151"/>
                </a:solidFill>
              </a:rPr>
              <a:t> ₹</a:t>
            </a:r>
            <a:r>
              <a:rPr lang="en-US" sz="2000" b="0" i="0" dirty="0">
                <a:solidFill>
                  <a:srgbClr val="374151"/>
                </a:solidFill>
                <a:effectLst/>
              </a:rPr>
              <a:t>1,000 month) supports email campaigns. Free tools such as Google Analytics meet the needs of tracking.</a:t>
            </a:r>
          </a:p>
          <a:p>
            <a:endParaRPr lang="en-US" sz="2000" dirty="0">
              <a:solidFill>
                <a:srgbClr val="374151"/>
              </a:solidFill>
            </a:endParaRPr>
          </a:p>
          <a:p>
            <a:r>
              <a:rPr lang="en-US" sz="2000" b="0" i="0" dirty="0">
                <a:solidFill>
                  <a:srgbClr val="374151"/>
                </a:solidFill>
                <a:effectLst/>
              </a:rPr>
              <a:t>• </a:t>
            </a:r>
            <a:r>
              <a:rPr lang="en-US" sz="2000" b="1" i="0" u="sng" dirty="0">
                <a:solidFill>
                  <a:schemeClr val="accent3"/>
                </a:solidFill>
                <a:effectLst/>
              </a:rPr>
              <a:t>Estimated effect:</a:t>
            </a:r>
            <a:r>
              <a:rPr lang="en-US" sz="2000" b="1" i="0" dirty="0">
                <a:solidFill>
                  <a:schemeClr val="accent3"/>
                </a:solidFill>
                <a:effectLst/>
              </a:rPr>
              <a:t> </a:t>
            </a:r>
            <a:r>
              <a:rPr lang="en-US" sz="2000" b="0" i="0" dirty="0">
                <a:solidFill>
                  <a:srgbClr val="374151"/>
                </a:solidFill>
                <a:effectLst/>
              </a:rPr>
              <a:t>Increases the quality of the campaign in channels, indirectly promotes ROI by reducing design costs and improving efficiency.</a:t>
            </a:r>
          </a:p>
          <a:p>
            <a:endParaRPr lang="en-US" sz="2000" dirty="0">
              <a:solidFill>
                <a:srgbClr val="374151"/>
              </a:solidFill>
            </a:endParaRPr>
          </a:p>
          <a:p>
            <a:r>
              <a:rPr lang="en-US" sz="2000" b="0" i="0" dirty="0">
                <a:solidFill>
                  <a:srgbClr val="374151"/>
                </a:solidFill>
                <a:effectLst/>
              </a:rPr>
              <a:t>• </a:t>
            </a:r>
            <a:r>
              <a:rPr lang="en-US" sz="2000" b="1" i="0" u="sng" dirty="0">
                <a:solidFill>
                  <a:schemeClr val="accent3"/>
                </a:solidFill>
                <a:effectLst/>
              </a:rPr>
              <a:t>Activities:</a:t>
            </a:r>
            <a:r>
              <a:rPr lang="en-US" sz="2000" b="0" i="0" dirty="0">
                <a:solidFill>
                  <a:srgbClr val="374151"/>
                </a:solidFill>
                <a:effectLst/>
              </a:rPr>
              <a:t> To establish advertising creative, email template, and analytics dashboard</a:t>
            </a:r>
            <a:r>
              <a:rPr lang="en-US" sz="2000" b="0" i="0" dirty="0">
                <a:solidFill>
                  <a:srgbClr val="374151"/>
                </a:solidFill>
                <a:effectLst/>
                <a:latin typeface="Nunito Sans" pitchFamily="2" charset="0"/>
              </a:rPr>
              <a:t>.</a:t>
            </a:r>
            <a:endParaRPr lang="en-IN" sz="2000" dirty="0"/>
          </a:p>
        </p:txBody>
      </p:sp>
    </p:spTree>
    <p:extLst>
      <p:ext uri="{BB962C8B-B14F-4D97-AF65-F5344CB8AC3E}">
        <p14:creationId xmlns:p14="http://schemas.microsoft.com/office/powerpoint/2010/main" val="316007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B7F119-D5B5-57CF-AD1B-B1F9F5F5A8EE}"/>
              </a:ext>
            </a:extLst>
          </p:cNvPr>
          <p:cNvSpPr txBox="1"/>
          <p:nvPr/>
        </p:nvSpPr>
        <p:spPr>
          <a:xfrm>
            <a:off x="560439" y="4672470"/>
            <a:ext cx="6096000" cy="1569660"/>
          </a:xfrm>
          <a:prstGeom prst="rect">
            <a:avLst/>
          </a:prstGeom>
          <a:noFill/>
        </p:spPr>
        <p:txBody>
          <a:bodyPr wrap="square">
            <a:spAutoFit/>
          </a:bodyPr>
          <a:lstStyle/>
          <a:p>
            <a:r>
              <a:rPr lang="en-US" sz="2400" b="1" dirty="0"/>
              <a:t>Presented By :</a:t>
            </a:r>
          </a:p>
          <a:p>
            <a:r>
              <a:rPr lang="en-US" sz="2400" b="1" dirty="0"/>
              <a:t>Name:</a:t>
            </a:r>
            <a:r>
              <a:rPr lang="en-US" sz="2400" dirty="0"/>
              <a:t> </a:t>
            </a:r>
            <a:r>
              <a:rPr lang="en-US" sz="2400" dirty="0" err="1"/>
              <a:t>Madithati</a:t>
            </a:r>
            <a:r>
              <a:rPr lang="en-US" sz="2400" dirty="0"/>
              <a:t> Purushotham Sai</a:t>
            </a:r>
          </a:p>
          <a:p>
            <a:r>
              <a:rPr lang="en-US" sz="2400" b="1" dirty="0"/>
              <a:t>Roll No: </a:t>
            </a:r>
            <a:r>
              <a:rPr lang="en-US" sz="2400" dirty="0"/>
              <a:t>2311res31</a:t>
            </a:r>
          </a:p>
          <a:p>
            <a:r>
              <a:rPr lang="en-US" sz="2400" b="1" dirty="0"/>
              <a:t>Mail:</a:t>
            </a:r>
            <a:r>
              <a:rPr lang="en-US" sz="2400" dirty="0"/>
              <a:t> </a:t>
            </a:r>
            <a:r>
              <a:rPr lang="en-US" sz="2400" dirty="0">
                <a:hlinkClick r:id="rId2"/>
              </a:rPr>
              <a:t>madithati_2311res31@iitp.ac.in</a:t>
            </a:r>
            <a:endParaRPr lang="en-US" sz="2400" dirty="0"/>
          </a:p>
        </p:txBody>
      </p:sp>
      <p:sp>
        <p:nvSpPr>
          <p:cNvPr id="6" name="TextBox 5">
            <a:extLst>
              <a:ext uri="{FF2B5EF4-FFF2-40B4-BE49-F238E27FC236}">
                <a16:creationId xmlns:a16="http://schemas.microsoft.com/office/drawing/2014/main" id="{7D800139-A321-098E-1014-355175BE601F}"/>
              </a:ext>
            </a:extLst>
          </p:cNvPr>
          <p:cNvSpPr txBox="1"/>
          <p:nvPr/>
        </p:nvSpPr>
        <p:spPr>
          <a:xfrm>
            <a:off x="3534697" y="1821737"/>
            <a:ext cx="5122606" cy="1015663"/>
          </a:xfrm>
          <a:prstGeom prst="rect">
            <a:avLst/>
          </a:prstGeom>
          <a:noFill/>
        </p:spPr>
        <p:txBody>
          <a:bodyPr wrap="square">
            <a:spAutoFit/>
          </a:bodyPr>
          <a:lstStyle/>
          <a:p>
            <a:pPr algn="ctr"/>
            <a:r>
              <a:rPr lang="en-US" sz="6000" b="1" i="1" dirty="0">
                <a:latin typeface="Bradley Hand ITC" panose="03070402050302030203" pitchFamily="66" charset="0"/>
              </a:rPr>
              <a:t>Thank You</a:t>
            </a:r>
            <a:endParaRPr lang="en-IN" sz="6000" b="1" i="1" dirty="0">
              <a:latin typeface="Bradley Hand ITC" panose="03070402050302030203" pitchFamily="66" charset="0"/>
            </a:endParaRPr>
          </a:p>
        </p:txBody>
      </p:sp>
    </p:spTree>
    <p:extLst>
      <p:ext uri="{BB962C8B-B14F-4D97-AF65-F5344CB8AC3E}">
        <p14:creationId xmlns:p14="http://schemas.microsoft.com/office/powerpoint/2010/main" val="4195465780"/>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Organic</Template>
  <TotalTime>93</TotalTime>
  <Words>770</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Bradley Hand ITC</vt:lpstr>
      <vt:lpstr>Calibri</vt:lpstr>
      <vt:lpstr>Calibri Light</vt:lpstr>
      <vt:lpstr>Nunito Sans</vt:lpstr>
      <vt:lpstr>Rockwell</vt:lpstr>
      <vt:lpstr>Symbol</vt:lpstr>
      <vt:lpstr>Wingdings</vt:lpstr>
      <vt:lpstr>Atlas</vt:lpstr>
      <vt:lpstr>Digital Marketing Budget Allocation Plan</vt:lpstr>
      <vt:lpstr>Summary</vt:lpstr>
      <vt:lpstr>PowerPoint Presentation</vt:lpstr>
      <vt:lpstr>SEO (₹12,000, 30%) </vt:lpstr>
      <vt:lpstr>Google Ads (₹10,000, 25%)</vt:lpstr>
      <vt:lpstr>Social Media Ads  (₹10,000, 25%)</vt:lpstr>
      <vt:lpstr>Email Marketing (₹6,000, 15%)</vt:lpstr>
      <vt:lpstr>Tools - Canva Pro, Mailchimp, etc (₹2,000, 5%)</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madithatipurushothamsai@outlook.com</dc:creator>
  <cp:lastModifiedBy>madithatipurushothamsai@outlook.com</cp:lastModifiedBy>
  <cp:revision>1</cp:revision>
  <dcterms:created xsi:type="dcterms:W3CDTF">2025-08-20T05:13:25Z</dcterms:created>
  <dcterms:modified xsi:type="dcterms:W3CDTF">2025-08-20T06:47:21Z</dcterms:modified>
</cp:coreProperties>
</file>